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88" r:id="rId2"/>
    <p:sldId id="272" r:id="rId3"/>
    <p:sldId id="259" r:id="rId4"/>
    <p:sldId id="287" r:id="rId5"/>
    <p:sldId id="334" r:id="rId6"/>
    <p:sldId id="340" r:id="rId7"/>
    <p:sldId id="335" r:id="rId8"/>
    <p:sldId id="336" r:id="rId9"/>
    <p:sldId id="337" r:id="rId10"/>
    <p:sldId id="338" r:id="rId11"/>
    <p:sldId id="328" r:id="rId12"/>
    <p:sldId id="262" r:id="rId13"/>
    <p:sldId id="276" r:id="rId14"/>
    <p:sldId id="305" r:id="rId15"/>
    <p:sldId id="306" r:id="rId16"/>
    <p:sldId id="263" r:id="rId17"/>
    <p:sldId id="339" r:id="rId18"/>
    <p:sldId id="280" r:id="rId19"/>
    <p:sldId id="281" r:id="rId20"/>
    <p:sldId id="319" r:id="rId21"/>
    <p:sldId id="279" r:id="rId22"/>
    <p:sldId id="333" r:id="rId23"/>
    <p:sldId id="282" r:id="rId24"/>
    <p:sldId id="273" r:id="rId25"/>
    <p:sldId id="329" r:id="rId26"/>
    <p:sldId id="268" r:id="rId27"/>
    <p:sldId id="269" r:id="rId28"/>
    <p:sldId id="298" r:id="rId29"/>
    <p:sldId id="320" r:id="rId30"/>
    <p:sldId id="300" r:id="rId31"/>
    <p:sldId id="301" r:id="rId32"/>
    <p:sldId id="302" r:id="rId33"/>
    <p:sldId id="303" r:id="rId34"/>
    <p:sldId id="304" r:id="rId35"/>
    <p:sldId id="264" r:id="rId36"/>
    <p:sldId id="283" r:id="rId37"/>
    <p:sldId id="284" r:id="rId38"/>
    <p:sldId id="270" r:id="rId39"/>
    <p:sldId id="271" r:id="rId40"/>
    <p:sldId id="294" r:id="rId41"/>
    <p:sldId id="277" r:id="rId42"/>
    <p:sldId id="295" r:id="rId43"/>
    <p:sldId id="330" r:id="rId44"/>
    <p:sldId id="285" r:id="rId45"/>
    <p:sldId id="292" r:id="rId46"/>
    <p:sldId id="289" r:id="rId47"/>
    <p:sldId id="265"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21" r:id="rId61"/>
    <p:sldId id="331" r:id="rId62"/>
    <p:sldId id="332" r:id="rId63"/>
    <p:sldId id="326" r:id="rId64"/>
    <p:sldId id="324" r:id="rId65"/>
    <p:sldId id="293" r:id="rId6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9F6F"/>
    <a:srgbClr val="FFE401"/>
    <a:srgbClr val="FFE776"/>
    <a:srgbClr val="FFE073"/>
    <a:srgbClr val="F8A058"/>
    <a:srgbClr val="0E1413"/>
    <a:srgbClr val="FFFFFF"/>
    <a:srgbClr val="D68812"/>
    <a:srgbClr val="DE8D12"/>
    <a:srgbClr val="004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56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B7195-9244-4604-B1BE-13B747961BD7}" type="datetimeFigureOut">
              <a:rPr lang="it-IT" smtClean="0"/>
              <a:t>21/03/2025</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634521-F2DD-41BA-9C6B-1AA72A54BEB9}" type="slidenum">
              <a:rPr lang="it-IT" smtClean="0"/>
              <a:t>‹N›</a:t>
            </a:fld>
            <a:endParaRPr lang="it-IT"/>
          </a:p>
        </p:txBody>
      </p:sp>
    </p:spTree>
    <p:extLst>
      <p:ext uri="{BB962C8B-B14F-4D97-AF65-F5344CB8AC3E}">
        <p14:creationId xmlns:p14="http://schemas.microsoft.com/office/powerpoint/2010/main" val="3650914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1634521-F2DD-41BA-9C6B-1AA72A54BEB9}" type="slidenum">
              <a:rPr lang="it-IT" smtClean="0"/>
              <a:t>65</a:t>
            </a:fld>
            <a:endParaRPr lang="it-IT"/>
          </a:p>
        </p:txBody>
      </p:sp>
    </p:spTree>
    <p:extLst>
      <p:ext uri="{BB962C8B-B14F-4D97-AF65-F5344CB8AC3E}">
        <p14:creationId xmlns:p14="http://schemas.microsoft.com/office/powerpoint/2010/main" val="3689462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E883BC9-E94D-47EC-A867-849D60CFAC6E}" type="datetimeFigureOut">
              <a:rPr lang="it-IT" smtClean="0"/>
              <a:pPr/>
              <a:t>21/03/2025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8EFCA56-E991-40B2-85E8-9E85F7D6A52B}"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883BC9-E94D-47EC-A867-849D60CFAC6E}" type="datetimeFigureOut">
              <a:rPr lang="it-IT" smtClean="0"/>
              <a:pPr/>
              <a:t>21/03/2025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8EFCA56-E991-40B2-85E8-9E85F7D6A52B}"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883BC9-E94D-47EC-A867-849D60CFAC6E}" type="datetimeFigureOut">
              <a:rPr lang="it-IT" smtClean="0"/>
              <a:pPr/>
              <a:t>21/03/2025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8EFCA56-E991-40B2-85E8-9E85F7D6A52B}"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883BC9-E94D-47EC-A867-849D60CFAC6E}" type="datetimeFigureOut">
              <a:rPr lang="it-IT" smtClean="0"/>
              <a:pPr/>
              <a:t>21/03/2025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8EFCA56-E991-40B2-85E8-9E85F7D6A52B}"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E883BC9-E94D-47EC-A867-849D60CFAC6E}" type="datetimeFigureOut">
              <a:rPr lang="it-IT" smtClean="0"/>
              <a:pPr/>
              <a:t>21/03/2025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8EFCA56-E991-40B2-85E8-9E85F7D6A52B}"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E883BC9-E94D-47EC-A867-849D60CFAC6E}" type="datetimeFigureOut">
              <a:rPr lang="it-IT" smtClean="0"/>
              <a:pPr/>
              <a:t>21/03/2025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8EFCA56-E991-40B2-85E8-9E85F7D6A52B}"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E883BC9-E94D-47EC-A867-849D60CFAC6E}" type="datetimeFigureOut">
              <a:rPr lang="it-IT" smtClean="0"/>
              <a:pPr/>
              <a:t>21/03/2025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8EFCA56-E991-40B2-85E8-9E85F7D6A52B}"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E883BC9-E94D-47EC-A867-849D60CFAC6E}" type="datetimeFigureOut">
              <a:rPr lang="it-IT" smtClean="0"/>
              <a:pPr/>
              <a:t>21/03/2025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8EFCA56-E991-40B2-85E8-9E85F7D6A52B}"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E883BC9-E94D-47EC-A867-849D60CFAC6E}" type="datetimeFigureOut">
              <a:rPr lang="it-IT" smtClean="0"/>
              <a:pPr/>
              <a:t>21/03/2025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8EFCA56-E991-40B2-85E8-9E85F7D6A52B}"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E883BC9-E94D-47EC-A867-849D60CFAC6E}" type="datetimeFigureOut">
              <a:rPr lang="it-IT" smtClean="0"/>
              <a:pPr/>
              <a:t>21/03/2025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8EFCA56-E991-40B2-85E8-9E85F7D6A52B}"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E883BC9-E94D-47EC-A867-849D60CFAC6E}" type="datetimeFigureOut">
              <a:rPr lang="it-IT" smtClean="0"/>
              <a:pPr/>
              <a:t>21/03/2025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8EFCA56-E991-40B2-85E8-9E85F7D6A52B}"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883BC9-E94D-47EC-A867-849D60CFAC6E}" type="datetimeFigureOut">
              <a:rPr lang="it-IT" smtClean="0"/>
              <a:pPr/>
              <a:t>21/03/2025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EFCA56-E991-40B2-85E8-9E85F7D6A52B}"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jpeg"/></Relationships>
</file>

<file path=ppt/slides/_rels/slide4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5.gif"/></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esterni, insetto, pianta, fiore&#10;&#10;Descrizione generata automaticamente">
            <a:extLst>
              <a:ext uri="{FF2B5EF4-FFF2-40B4-BE49-F238E27FC236}">
                <a16:creationId xmlns:a16="http://schemas.microsoft.com/office/drawing/2014/main" id="{4FBD4EBD-F81E-7565-5A54-28A23FC94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316234"/>
          </a:xfrm>
          <a:prstGeom prst="rect">
            <a:avLst/>
          </a:prstGeom>
        </p:spPr>
      </p:pic>
      <p:sp>
        <p:nvSpPr>
          <p:cNvPr id="7" name="CasellaDiTesto 6">
            <a:extLst>
              <a:ext uri="{FF2B5EF4-FFF2-40B4-BE49-F238E27FC236}">
                <a16:creationId xmlns:a16="http://schemas.microsoft.com/office/drawing/2014/main" id="{DE3A64B4-6496-84BC-E501-24252CBBBCC2}"/>
              </a:ext>
            </a:extLst>
          </p:cNvPr>
          <p:cNvSpPr txBox="1"/>
          <p:nvPr/>
        </p:nvSpPr>
        <p:spPr>
          <a:xfrm>
            <a:off x="1187624" y="260648"/>
            <a:ext cx="8064896" cy="523220"/>
          </a:xfrm>
          <a:prstGeom prst="rect">
            <a:avLst/>
          </a:prstGeom>
          <a:noFill/>
        </p:spPr>
        <p:txBody>
          <a:bodyPr wrap="square" rtlCol="0">
            <a:spAutoFit/>
          </a:bodyPr>
          <a:lstStyle/>
          <a:p>
            <a:r>
              <a:rPr lang="it-IT" sz="2800" b="1" dirty="0">
                <a:solidFill>
                  <a:srgbClr val="FFFF00"/>
                </a:solidFill>
                <a:latin typeface="Algerian" panose="04020705040A02060702" pitchFamily="82" charset="0"/>
              </a:rPr>
              <a:t>CORSO BASE DI APICOLTURA II GIORNATA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1">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3">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1080" y="699565"/>
            <a:ext cx="2664849" cy="5156200"/>
            <a:chOff x="7807230" y="2012810"/>
            <a:chExt cx="3251252" cy="3459865"/>
          </a:xfrm>
        </p:grpSpPr>
        <p:sp>
          <p:nvSpPr>
            <p:cNvPr id="15" name="Rectangle 14">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15">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Immagine 6" descr="Immagine che contiene design, scatola&#10;&#10;Il contenuto generato dall'IA potrebbe non essere corretto.">
            <a:extLst>
              <a:ext uri="{FF2B5EF4-FFF2-40B4-BE49-F238E27FC236}">
                <a16:creationId xmlns:a16="http://schemas.microsoft.com/office/drawing/2014/main" id="{4039442E-775E-F5FC-BE4A-EC2E40484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926" y="1460015"/>
            <a:ext cx="2407158" cy="3635299"/>
          </a:xfrm>
          <a:prstGeom prst="rect">
            <a:avLst/>
          </a:prstGeom>
        </p:spPr>
      </p:pic>
      <p:grpSp>
        <p:nvGrpSpPr>
          <p:cNvPr id="27" name="Group 17">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39575" y="699565"/>
            <a:ext cx="2664849" cy="5156200"/>
            <a:chOff x="7807230" y="2012810"/>
            <a:chExt cx="3251252" cy="3459865"/>
          </a:xfrm>
        </p:grpSpPr>
        <p:sp>
          <p:nvSpPr>
            <p:cNvPr id="19" name="Rectangle 18">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Immagine 2" descr="Immagine che contiene presa, scatola&#10;&#10;Il contenuto generato dall'IA potrebbe non essere corretto.">
            <a:extLst>
              <a:ext uri="{FF2B5EF4-FFF2-40B4-BE49-F238E27FC236}">
                <a16:creationId xmlns:a16="http://schemas.microsoft.com/office/drawing/2014/main" id="{B1E1412E-170C-E79C-0B74-BE88C9C82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499" y="2098401"/>
            <a:ext cx="2407158" cy="2358528"/>
          </a:xfrm>
          <a:prstGeom prst="rect">
            <a:avLst/>
          </a:prstGeom>
        </p:spPr>
      </p:pic>
      <p:grpSp>
        <p:nvGrpSpPr>
          <p:cNvPr id="22" name="Group 21">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78069" y="699565"/>
            <a:ext cx="2664849" cy="5156200"/>
            <a:chOff x="7807230" y="2012810"/>
            <a:chExt cx="3251252" cy="3459865"/>
          </a:xfrm>
        </p:grpSpPr>
        <p:sp>
          <p:nvSpPr>
            <p:cNvPr id="23" name="Rectangle 22">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Immagine 4" descr="Immagine che contiene scatola, design&#10;&#10;Il contenuto generato dall'IA potrebbe non essere corretto.">
            <a:extLst>
              <a:ext uri="{FF2B5EF4-FFF2-40B4-BE49-F238E27FC236}">
                <a16:creationId xmlns:a16="http://schemas.microsoft.com/office/drawing/2014/main" id="{4B26C655-3743-9912-4057-D6B42DC76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915" y="2114787"/>
            <a:ext cx="2407158" cy="2325756"/>
          </a:xfrm>
          <a:prstGeom prst="rect">
            <a:avLst/>
          </a:prstGeom>
        </p:spPr>
      </p:pic>
    </p:spTree>
    <p:extLst>
      <p:ext uri="{BB962C8B-B14F-4D97-AF65-F5344CB8AC3E}">
        <p14:creationId xmlns:p14="http://schemas.microsoft.com/office/powerpoint/2010/main" val="1888818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alveare, persona, apiario, Apicoltore&#10;&#10;Il contenuto generato dall'IA potrebbe non essere corretto.">
            <a:extLst>
              <a:ext uri="{FF2B5EF4-FFF2-40B4-BE49-F238E27FC236}">
                <a16:creationId xmlns:a16="http://schemas.microsoft.com/office/drawing/2014/main" id="{3BE6B9B3-C005-5E26-6DB7-A1B7620F9D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3150" y="457200"/>
            <a:ext cx="4457700" cy="5943600"/>
          </a:xfrm>
          <a:prstGeom prst="rect">
            <a:avLst/>
          </a:prstGeom>
        </p:spPr>
      </p:pic>
    </p:spTree>
    <p:extLst>
      <p:ext uri="{BB962C8B-B14F-4D97-AF65-F5344CB8AC3E}">
        <p14:creationId xmlns:p14="http://schemas.microsoft.com/office/powerpoint/2010/main" val="2834259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api2.jpg"/>
          <p:cNvPicPr>
            <a:picLocks noChangeAspect="1"/>
          </p:cNvPicPr>
          <p:nvPr/>
        </p:nvPicPr>
        <p:blipFill>
          <a:blip r:embed="rId2" cstate="print"/>
          <a:stretch>
            <a:fillRect/>
          </a:stretch>
        </p:blipFill>
        <p:spPr>
          <a:xfrm>
            <a:off x="0" y="0"/>
            <a:ext cx="3866029" cy="6858000"/>
          </a:xfrm>
          <a:prstGeom prst="rect">
            <a:avLst/>
          </a:prstGeom>
        </p:spPr>
      </p:pic>
      <p:pic>
        <p:nvPicPr>
          <p:cNvPr id="5" name="Immagine 4" descr="Arnia-Casa-dle-miele.jpg"/>
          <p:cNvPicPr>
            <a:picLocks noChangeAspect="1"/>
          </p:cNvPicPr>
          <p:nvPr/>
        </p:nvPicPr>
        <p:blipFill>
          <a:blip r:embed="rId3" cstate="print"/>
          <a:stretch>
            <a:fillRect/>
          </a:stretch>
        </p:blipFill>
        <p:spPr>
          <a:xfrm>
            <a:off x="3851920" y="0"/>
            <a:ext cx="5292080" cy="3212976"/>
          </a:xfrm>
          <a:prstGeom prst="rect">
            <a:avLst/>
          </a:prstGeom>
        </p:spPr>
      </p:pic>
      <p:pic>
        <p:nvPicPr>
          <p:cNvPr id="4098" name="Picture 2"/>
          <p:cNvPicPr>
            <a:picLocks noChangeAspect="1" noChangeArrowheads="1"/>
          </p:cNvPicPr>
          <p:nvPr/>
        </p:nvPicPr>
        <p:blipFill>
          <a:blip r:embed="rId4" cstate="print"/>
          <a:srcRect/>
          <a:stretch>
            <a:fillRect/>
          </a:stretch>
        </p:blipFill>
        <p:spPr bwMode="auto">
          <a:xfrm>
            <a:off x="3851920" y="3212976"/>
            <a:ext cx="5292080" cy="3645024"/>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pazio favo.jpg"/>
          <p:cNvPicPr>
            <a:picLocks noChangeAspect="1"/>
          </p:cNvPicPr>
          <p:nvPr/>
        </p:nvPicPr>
        <p:blipFill>
          <a:blip r:embed="rId2" cstate="print"/>
          <a:stretch>
            <a:fillRect/>
          </a:stretch>
        </p:blipFill>
        <p:spPr>
          <a:xfrm>
            <a:off x="0" y="0"/>
            <a:ext cx="9144000" cy="6858000"/>
          </a:xfrm>
          <a:prstGeom prst="rect">
            <a:avLst/>
          </a:prstGeom>
        </p:spPr>
      </p:pic>
      <p:sp>
        <p:nvSpPr>
          <p:cNvPr id="3" name="Titolo 1"/>
          <p:cNvSpPr txBox="1">
            <a:spLocks/>
          </p:cNvSpPr>
          <p:nvPr/>
        </p:nvSpPr>
        <p:spPr>
          <a:xfrm>
            <a:off x="107504" y="2636912"/>
            <a:ext cx="539552"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600" b="0" i="0" u="none" strike="noStrike" kern="1200" cap="none" spc="0" normalizeH="0" baseline="0" noProof="0" dirty="0">
                <a:ln>
                  <a:noFill/>
                </a:ln>
                <a:solidFill>
                  <a:schemeClr val="tx1"/>
                </a:solidFill>
                <a:effectLst/>
                <a:uLnTx/>
                <a:uFillTx/>
                <a:latin typeface="+mj-lt"/>
                <a:ea typeface="+mj-ea"/>
                <a:cs typeface="+mj-cs"/>
              </a:rPr>
              <a:t>1</a:t>
            </a:r>
          </a:p>
        </p:txBody>
      </p:sp>
      <p:sp>
        <p:nvSpPr>
          <p:cNvPr id="4" name="Titolo 1"/>
          <p:cNvSpPr txBox="1">
            <a:spLocks/>
          </p:cNvSpPr>
          <p:nvPr/>
        </p:nvSpPr>
        <p:spPr>
          <a:xfrm>
            <a:off x="467544" y="2636912"/>
            <a:ext cx="539552"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600" b="0" i="0" u="none" strike="noStrike" kern="1200" cap="none" spc="0" normalizeH="0" baseline="0" noProof="0" dirty="0">
                <a:ln>
                  <a:noFill/>
                </a:ln>
                <a:solidFill>
                  <a:schemeClr val="tx1"/>
                </a:solidFill>
                <a:effectLst/>
                <a:uLnTx/>
                <a:uFillTx/>
                <a:latin typeface="+mj-lt"/>
                <a:ea typeface="+mj-ea"/>
                <a:cs typeface="+mj-cs"/>
              </a:rPr>
              <a:t>2</a:t>
            </a:r>
          </a:p>
        </p:txBody>
      </p:sp>
      <p:sp>
        <p:nvSpPr>
          <p:cNvPr id="5" name="Titolo 1"/>
          <p:cNvSpPr txBox="1">
            <a:spLocks/>
          </p:cNvSpPr>
          <p:nvPr/>
        </p:nvSpPr>
        <p:spPr>
          <a:xfrm>
            <a:off x="899592" y="980728"/>
            <a:ext cx="7715200" cy="5040560"/>
          </a:xfrm>
          <a:prstGeom prst="rect">
            <a:avLst/>
          </a:prstGeom>
        </p:spPr>
        <p:txBody>
          <a:bodyPr>
            <a:normAutofit/>
          </a:bodyPr>
          <a:lstStyle/>
          <a:p>
            <a:pPr marL="0" marR="0" lvl="0" indent="0" algn="just"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it-IT" b="0" i="0" u="none" strike="noStrike" kern="1200" cap="none" spc="0" normalizeH="0" baseline="0" noProof="0" dirty="0">
              <a:ln>
                <a:noFill/>
              </a:ln>
              <a:solidFill>
                <a:schemeClr val="tx1"/>
              </a:solidFill>
              <a:effectLst/>
              <a:uLnTx/>
              <a:uFillTx/>
              <a:latin typeface="+mj-lt"/>
              <a:ea typeface="+mj-ea"/>
              <a:cs typeface="+mj-cs"/>
            </a:endParaRPr>
          </a:p>
          <a:p>
            <a:pPr marL="0" marR="0" lvl="0" indent="0" algn="just" defTabSz="914400" rtl="0" eaLnBrk="1" fontAlgn="auto" latinLnBrk="0" hangingPunct="1">
              <a:lnSpc>
                <a:spcPct val="100000"/>
              </a:lnSpc>
              <a:spcBef>
                <a:spcPct val="0"/>
              </a:spcBef>
              <a:spcAft>
                <a:spcPts val="0"/>
              </a:spcAft>
              <a:buClrTx/>
              <a:buSzTx/>
              <a:buFont typeface="Arial" pitchFamily="34" charset="0"/>
              <a:buChar char="•"/>
              <a:tabLst/>
              <a:defRPr/>
            </a:pPr>
            <a:r>
              <a:rPr kumimoji="0" lang="it-IT" b="0" i="0" u="none" strike="noStrike" kern="1200" cap="none" spc="0" normalizeH="0" baseline="0" noProof="0" dirty="0">
                <a:ln>
                  <a:noFill/>
                </a:ln>
                <a:solidFill>
                  <a:schemeClr val="tx1"/>
                </a:solidFill>
                <a:effectLst/>
                <a:uLnTx/>
                <a:uFillTx/>
                <a:latin typeface="+mj-lt"/>
                <a:ea typeface="+mj-ea"/>
                <a:cs typeface="+mj-cs"/>
              </a:rPr>
              <a:t>   All’interno dell’arnia vi sono i telaini sui quali le api costruiranno i loro favi</a:t>
            </a:r>
          </a:p>
          <a:p>
            <a:pPr marL="0" marR="0" lvl="0" indent="0" algn="just" defTabSz="914400" rtl="0" eaLnBrk="1" fontAlgn="auto" latinLnBrk="0" hangingPunct="1">
              <a:lnSpc>
                <a:spcPct val="100000"/>
              </a:lnSpc>
              <a:spcBef>
                <a:spcPct val="0"/>
              </a:spcBef>
              <a:spcAft>
                <a:spcPts val="0"/>
              </a:spcAft>
              <a:buClrTx/>
              <a:buSzTx/>
              <a:buFont typeface="Arial" pitchFamily="34" charset="0"/>
              <a:buChar char="•"/>
              <a:tabLst/>
              <a:defRPr/>
            </a:pPr>
            <a:r>
              <a:rPr lang="it-IT" dirty="0">
                <a:latin typeface="+mj-lt"/>
                <a:ea typeface="+mj-ea"/>
                <a:cs typeface="+mj-cs"/>
              </a:rPr>
              <a:t>   Lo spazio dal centro di un telaino all’altro è di </a:t>
            </a:r>
            <a:r>
              <a:rPr lang="it-IT" b="1" dirty="0">
                <a:latin typeface="+mj-lt"/>
                <a:ea typeface="+mj-ea"/>
                <a:cs typeface="+mj-cs"/>
              </a:rPr>
              <a:t>37,5 mm</a:t>
            </a:r>
          </a:p>
          <a:p>
            <a:pPr marL="0" marR="0" lvl="0" indent="0" algn="just" defTabSz="914400" rtl="0" eaLnBrk="1" fontAlgn="auto" latinLnBrk="0" hangingPunct="1">
              <a:lnSpc>
                <a:spcPct val="100000"/>
              </a:lnSpc>
              <a:spcBef>
                <a:spcPct val="0"/>
              </a:spcBef>
              <a:spcAft>
                <a:spcPts val="0"/>
              </a:spcAft>
              <a:buClrTx/>
              <a:buSzTx/>
              <a:buFont typeface="Arial" pitchFamily="34" charset="0"/>
              <a:buChar char="•"/>
              <a:tabLst/>
              <a:defRPr/>
            </a:pPr>
            <a:r>
              <a:rPr kumimoji="0" lang="it-IT" b="0" i="0" u="none" strike="noStrike" kern="1200" cap="none" spc="0" normalizeH="0" baseline="0" noProof="0" dirty="0">
                <a:ln>
                  <a:noFill/>
                </a:ln>
                <a:solidFill>
                  <a:schemeClr val="tx1"/>
                </a:solidFill>
                <a:effectLst/>
                <a:uLnTx/>
                <a:uFillTx/>
                <a:latin typeface="+mj-lt"/>
                <a:ea typeface="+mj-ea"/>
                <a:cs typeface="+mj-cs"/>
              </a:rPr>
              <a:t>   </a:t>
            </a:r>
            <a:r>
              <a:rPr kumimoji="0" lang="it-IT" sz="2000" b="0" i="0" u="none" strike="noStrike" kern="1200" cap="none" spc="0" normalizeH="0" baseline="0" noProof="0" dirty="0">
                <a:ln>
                  <a:noFill/>
                </a:ln>
                <a:solidFill>
                  <a:srgbClr val="0070C0"/>
                </a:solidFill>
                <a:effectLst/>
                <a:uLnTx/>
                <a:uFillTx/>
                <a:latin typeface="+mj-lt"/>
                <a:ea typeface="+mj-ea"/>
                <a:cs typeface="+mj-cs"/>
              </a:rPr>
              <a:t>La cella è profonda </a:t>
            </a:r>
            <a:r>
              <a:rPr kumimoji="0" lang="it-IT" sz="2000" b="1" i="0" u="none" strike="noStrike" kern="1200" cap="none" spc="0" normalizeH="0" baseline="0" noProof="0" dirty="0">
                <a:ln>
                  <a:noFill/>
                </a:ln>
                <a:solidFill>
                  <a:srgbClr val="0070C0"/>
                </a:solidFill>
                <a:effectLst/>
                <a:uLnTx/>
                <a:uFillTx/>
                <a:latin typeface="+mj-lt"/>
                <a:ea typeface="+mj-ea"/>
                <a:cs typeface="+mj-cs"/>
              </a:rPr>
              <a:t>12 mm </a:t>
            </a:r>
            <a:r>
              <a:rPr kumimoji="0" lang="it-IT" b="0" i="0" u="none" strike="noStrike" kern="1200" cap="none" spc="0" normalizeH="0" baseline="0" noProof="0" dirty="0">
                <a:ln>
                  <a:noFill/>
                </a:ln>
                <a:solidFill>
                  <a:schemeClr val="tx1"/>
                </a:solidFill>
                <a:effectLst/>
                <a:uLnTx/>
                <a:uFillTx/>
                <a:latin typeface="+mj-lt"/>
                <a:ea typeface="+mj-ea"/>
                <a:cs typeface="+mj-cs"/>
              </a:rPr>
              <a:t>più lo spessore dell’opercolo è di </a:t>
            </a:r>
            <a:r>
              <a:rPr kumimoji="0" lang="it-IT" b="1" i="0" u="none" strike="noStrike" kern="1200" cap="none" spc="0" normalizeH="0" baseline="0" noProof="0" dirty="0">
                <a:ln>
                  <a:noFill/>
                </a:ln>
                <a:solidFill>
                  <a:schemeClr val="tx1"/>
                </a:solidFill>
                <a:effectLst/>
                <a:uLnTx/>
                <a:uFillTx/>
                <a:latin typeface="+mj-lt"/>
                <a:ea typeface="+mj-ea"/>
                <a:cs typeface="+mj-cs"/>
              </a:rPr>
              <a:t>1 mm </a:t>
            </a:r>
            <a:r>
              <a:rPr kumimoji="0" lang="it-IT" b="0" i="0" u="none" strike="noStrike" kern="1200" cap="none" spc="0" normalizeH="0" baseline="0" noProof="0" dirty="0">
                <a:ln>
                  <a:noFill/>
                </a:ln>
                <a:solidFill>
                  <a:schemeClr val="tx1"/>
                </a:solidFill>
                <a:effectLst/>
                <a:uLnTx/>
                <a:uFillTx/>
                <a:latin typeface="+mj-lt"/>
                <a:ea typeface="+mj-ea"/>
                <a:cs typeface="+mj-cs"/>
              </a:rPr>
              <a:t>(</a:t>
            </a:r>
            <a:r>
              <a:rPr kumimoji="0" lang="it-IT" sz="2000" b="1" i="0" u="none" strike="noStrike" kern="1200" cap="none" spc="0" normalizeH="0" baseline="0" noProof="0" dirty="0">
                <a:ln>
                  <a:noFill/>
                </a:ln>
                <a:solidFill>
                  <a:srgbClr val="002060"/>
                </a:solidFill>
                <a:effectLst/>
                <a:uLnTx/>
                <a:uFillTx/>
                <a:latin typeface="+mj-lt"/>
                <a:ea typeface="+mj-ea"/>
                <a:cs typeface="+mj-cs"/>
              </a:rPr>
              <a:t>12+1=13</a:t>
            </a:r>
            <a:r>
              <a:rPr kumimoji="0" lang="it-IT" b="0" i="0" u="none" strike="noStrike" kern="1200" cap="none" spc="0" normalizeH="0" baseline="0" noProof="0" dirty="0">
                <a:ln>
                  <a:noFill/>
                </a:ln>
                <a:solidFill>
                  <a:schemeClr val="tx1"/>
                </a:solidFill>
                <a:effectLst/>
                <a:uLnTx/>
                <a:uFillTx/>
                <a:latin typeface="+mj-lt"/>
                <a:ea typeface="+mj-ea"/>
                <a:cs typeface="+mj-cs"/>
              </a:rPr>
              <a:t>). Lo spessore va considerato per i due lati per cui abbiamo già l’impegno di uno spazio pari a </a:t>
            </a:r>
            <a:r>
              <a:rPr kumimoji="0" lang="it-IT" b="1" i="0" u="none" strike="noStrike" kern="1200" cap="none" spc="0" normalizeH="0" baseline="0" noProof="0" dirty="0">
                <a:ln>
                  <a:noFill/>
                </a:ln>
                <a:solidFill>
                  <a:srgbClr val="002060"/>
                </a:solidFill>
                <a:effectLst/>
                <a:uLnTx/>
                <a:uFillTx/>
                <a:latin typeface="+mj-lt"/>
                <a:ea typeface="+mj-ea"/>
                <a:cs typeface="+mj-cs"/>
              </a:rPr>
              <a:t>26mm</a:t>
            </a:r>
            <a:r>
              <a:rPr kumimoji="0" lang="it-IT" b="0" i="0" u="none" strike="noStrike" kern="1200" cap="none" spc="0" normalizeH="0" baseline="0" noProof="0" dirty="0">
                <a:ln>
                  <a:noFill/>
                </a:ln>
                <a:solidFill>
                  <a:srgbClr val="002060"/>
                </a:solidFill>
                <a:effectLst/>
                <a:uLnTx/>
                <a:uFillTx/>
                <a:latin typeface="+mj-lt"/>
                <a:ea typeface="+mj-ea"/>
                <a:cs typeface="+mj-cs"/>
              </a:rPr>
              <a:t> </a:t>
            </a:r>
          </a:p>
          <a:p>
            <a:pPr marL="0" marR="0" lvl="0" indent="0" algn="just" defTabSz="914400" rtl="0" eaLnBrk="1" fontAlgn="auto" latinLnBrk="0" hangingPunct="1">
              <a:lnSpc>
                <a:spcPct val="100000"/>
              </a:lnSpc>
              <a:spcBef>
                <a:spcPct val="0"/>
              </a:spcBef>
              <a:spcAft>
                <a:spcPts val="0"/>
              </a:spcAft>
              <a:buClrTx/>
              <a:buSzTx/>
              <a:buFont typeface="Arial" pitchFamily="34" charset="0"/>
              <a:buChar char="•"/>
              <a:tabLst/>
              <a:defRPr/>
            </a:pPr>
            <a:r>
              <a:rPr lang="it-IT" dirty="0">
                <a:latin typeface="+mj-lt"/>
                <a:ea typeface="+mj-ea"/>
                <a:cs typeface="+mj-cs"/>
              </a:rPr>
              <a:t>   Lo </a:t>
            </a:r>
            <a:r>
              <a:rPr lang="it-IT" b="1" dirty="0">
                <a:solidFill>
                  <a:srgbClr val="00B0F0"/>
                </a:solidFill>
                <a:latin typeface="+mj-lt"/>
                <a:ea typeface="+mj-ea"/>
                <a:cs typeface="+mj-cs"/>
              </a:rPr>
              <a:t>spessore</a:t>
            </a:r>
            <a:r>
              <a:rPr lang="it-IT" dirty="0">
                <a:latin typeface="+mj-lt"/>
                <a:ea typeface="+mj-ea"/>
                <a:cs typeface="+mj-cs"/>
              </a:rPr>
              <a:t> di un </a:t>
            </a:r>
            <a:r>
              <a:rPr lang="it-IT" sz="2000" b="1" dirty="0">
                <a:latin typeface="+mj-lt"/>
                <a:ea typeface="+mj-ea"/>
                <a:cs typeface="+mj-cs"/>
              </a:rPr>
              <a:t>ape</a:t>
            </a:r>
            <a:r>
              <a:rPr lang="it-IT" sz="2000" dirty="0">
                <a:latin typeface="+mj-lt"/>
                <a:ea typeface="+mj-ea"/>
                <a:cs typeface="+mj-cs"/>
              </a:rPr>
              <a:t> è di </a:t>
            </a:r>
            <a:r>
              <a:rPr lang="it-IT" sz="2000" b="1" dirty="0">
                <a:latin typeface="+mj-lt"/>
                <a:ea typeface="+mj-ea"/>
                <a:cs typeface="+mj-cs"/>
              </a:rPr>
              <a:t>7 mm </a:t>
            </a:r>
            <a:r>
              <a:rPr lang="it-IT" dirty="0">
                <a:latin typeface="+mj-lt"/>
                <a:ea typeface="+mj-ea"/>
                <a:cs typeface="+mj-cs"/>
              </a:rPr>
              <a:t>considerando di avere un ape su entrambe le superfici dei due favi che si guardano abbiamo un ulteriore impegno di </a:t>
            </a:r>
            <a:r>
              <a:rPr lang="it-IT" b="1" dirty="0">
                <a:latin typeface="+mj-lt"/>
                <a:ea typeface="+mj-ea"/>
                <a:cs typeface="+mj-cs"/>
              </a:rPr>
              <a:t>14 mm</a:t>
            </a:r>
          </a:p>
          <a:p>
            <a:pPr marL="0" marR="0" lvl="0" indent="0" algn="just" defTabSz="914400" rtl="0" eaLnBrk="1" fontAlgn="auto" latinLnBrk="0" hangingPunct="1">
              <a:lnSpc>
                <a:spcPct val="100000"/>
              </a:lnSpc>
              <a:spcBef>
                <a:spcPct val="0"/>
              </a:spcBef>
              <a:spcAft>
                <a:spcPts val="0"/>
              </a:spcAft>
              <a:buClrTx/>
              <a:buSzTx/>
              <a:buFont typeface="Arial" pitchFamily="34" charset="0"/>
              <a:buChar char="•"/>
              <a:tabLst/>
              <a:defRPr/>
            </a:pPr>
            <a:r>
              <a:rPr kumimoji="0" lang="it-IT" b="0" i="0" u="none" strike="noStrike" kern="1200" cap="none" spc="0" normalizeH="0" baseline="0" noProof="0" dirty="0">
                <a:ln>
                  <a:noFill/>
                </a:ln>
                <a:solidFill>
                  <a:schemeClr val="tx1"/>
                </a:solidFill>
                <a:effectLst/>
                <a:uLnTx/>
                <a:uFillTx/>
                <a:latin typeface="+mj-lt"/>
                <a:ea typeface="+mj-ea"/>
                <a:cs typeface="+mj-cs"/>
              </a:rPr>
              <a:t>   </a:t>
            </a:r>
            <a:r>
              <a:rPr kumimoji="0" lang="it-IT" sz="2000" b="1" i="0" u="sng" strike="noStrike" kern="1200" cap="none" spc="0" normalizeH="0" baseline="0" noProof="0" dirty="0">
                <a:ln>
                  <a:noFill/>
                </a:ln>
                <a:solidFill>
                  <a:srgbClr val="FF0000"/>
                </a:solidFill>
                <a:effectLst/>
                <a:uLnTx/>
                <a:uFillTx/>
                <a:latin typeface="+mj-lt"/>
                <a:ea typeface="+mj-ea"/>
                <a:cs typeface="+mj-cs"/>
              </a:rPr>
              <a:t>26mm+14mm = 40 contro uno spazio  di 37,5 mm</a:t>
            </a:r>
            <a:endParaRPr kumimoji="0" lang="it-IT" b="1" i="0" u="sng" strike="noStrike" kern="1200" cap="none" spc="0" normalizeH="0" baseline="0" noProof="0" dirty="0">
              <a:ln>
                <a:noFill/>
              </a:ln>
              <a:solidFill>
                <a:srgbClr val="FF0000"/>
              </a:solidFill>
              <a:effectLst/>
              <a:uLnTx/>
              <a:uFillTx/>
              <a:latin typeface="+mj-lt"/>
              <a:ea typeface="+mj-ea"/>
              <a:cs typeface="+mj-cs"/>
            </a:endParaRPr>
          </a:p>
        </p:txBody>
      </p:sp>
      <p:sp>
        <p:nvSpPr>
          <p:cNvPr id="6" name="Titolo 1"/>
          <p:cNvSpPr txBox="1">
            <a:spLocks/>
          </p:cNvSpPr>
          <p:nvPr/>
        </p:nvSpPr>
        <p:spPr>
          <a:xfrm>
            <a:off x="755576" y="274638"/>
            <a:ext cx="8208912"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600" i="0" u="none" strike="noStrike" kern="1200" cap="none" spc="0" normalizeH="0" baseline="0" noProof="0" dirty="0">
                <a:ln>
                  <a:noFill/>
                </a:ln>
                <a:solidFill>
                  <a:schemeClr val="tx1"/>
                </a:solidFill>
                <a:effectLst/>
                <a:uLnTx/>
                <a:uFillTx/>
                <a:latin typeface="Algerian" panose="04020705040A02060702" pitchFamily="82" charset="0"/>
                <a:ea typeface="+mj-ea"/>
                <a:cs typeface="+mj-cs"/>
              </a:rPr>
              <a:t>SPAZIO INTERFAVO VS SPAZIO MUSSI</a:t>
            </a:r>
          </a:p>
        </p:txBody>
      </p:sp>
      <p:sp>
        <p:nvSpPr>
          <p:cNvPr id="8" name="Titolo 1"/>
          <p:cNvSpPr txBox="1">
            <a:spLocks/>
          </p:cNvSpPr>
          <p:nvPr/>
        </p:nvSpPr>
        <p:spPr>
          <a:xfrm>
            <a:off x="1187624" y="260648"/>
            <a:ext cx="7499176"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it-IT"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11" name="Titolo 1"/>
          <p:cNvSpPr txBox="1">
            <a:spLocks/>
          </p:cNvSpPr>
          <p:nvPr/>
        </p:nvSpPr>
        <p:spPr>
          <a:xfrm>
            <a:off x="88927" y="4351412"/>
            <a:ext cx="4032448" cy="305172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b="1" i="0" u="none" strike="noStrike" kern="1200" cap="none" spc="0" normalizeH="0" baseline="0" noProof="0" dirty="0">
                <a:ln>
                  <a:noFill/>
                </a:ln>
                <a:solidFill>
                  <a:schemeClr val="tx1"/>
                </a:solidFill>
                <a:effectLst/>
                <a:uLnTx/>
                <a:uFillTx/>
                <a:latin typeface="+mj-lt"/>
                <a:ea typeface="+mj-ea"/>
                <a:cs typeface="+mj-cs"/>
              </a:rPr>
              <a:t>SPAZIO MUSSI</a:t>
            </a:r>
          </a:p>
          <a:p>
            <a:pPr marL="0" marR="0" lvl="0" indent="0" algn="just" defTabSz="914400" rtl="0" eaLnBrk="1" fontAlgn="auto" latinLnBrk="0" hangingPunct="1">
              <a:lnSpc>
                <a:spcPct val="100000"/>
              </a:lnSpc>
              <a:spcBef>
                <a:spcPct val="0"/>
              </a:spcBef>
              <a:spcAft>
                <a:spcPts val="0"/>
              </a:spcAft>
              <a:buClrTx/>
              <a:buSzTx/>
              <a:buFontTx/>
              <a:buNone/>
              <a:tabLst/>
              <a:defRPr/>
            </a:pPr>
            <a:r>
              <a:rPr lang="it-IT" dirty="0">
                <a:latin typeface="+mj-lt"/>
                <a:ea typeface="+mj-ea"/>
                <a:cs typeface="+mj-cs"/>
              </a:rPr>
              <a:t>Allargare la distanza fra il centro di un telaino e l’altro fino a portarla anche a </a:t>
            </a:r>
            <a:r>
              <a:rPr lang="it-IT" b="1" u="sng" dirty="0">
                <a:solidFill>
                  <a:srgbClr val="FF0000"/>
                </a:solidFill>
                <a:latin typeface="+mj-lt"/>
                <a:ea typeface="+mj-ea"/>
                <a:cs typeface="+mj-cs"/>
              </a:rPr>
              <a:t>50 mm</a:t>
            </a:r>
            <a:r>
              <a:rPr lang="it-IT" dirty="0">
                <a:latin typeface="+mj-lt"/>
                <a:ea typeface="+mj-ea"/>
                <a:cs typeface="+mj-cs"/>
              </a:rPr>
              <a:t>, questo consente una miglior ventilazione all’interno dell’alveare, permette alle api di avere uno spazio migliore a loro disposizione e le stimola a praticare il grooming</a:t>
            </a:r>
            <a:endParaRPr kumimoji="0" lang="it-IT" i="0" u="none" strike="noStrike" kern="1200" cap="none" spc="0" normalizeH="0" baseline="0" noProof="0" dirty="0">
              <a:ln>
                <a:noFill/>
              </a:ln>
              <a:solidFill>
                <a:schemeClr val="tx1"/>
              </a:solidFill>
              <a:effectLst/>
              <a:uLnTx/>
              <a:uFillTx/>
              <a:latin typeface="+mj-lt"/>
              <a:ea typeface="+mj-ea"/>
              <a:cs typeface="+mj-cs"/>
            </a:endParaRPr>
          </a:p>
        </p:txBody>
      </p:sp>
      <p:pic>
        <p:nvPicPr>
          <p:cNvPr id="9" name="Immagine 8" descr="Immagine che contiene testo&#10;&#10;Descrizione generata automaticamente">
            <a:extLst>
              <a:ext uri="{FF2B5EF4-FFF2-40B4-BE49-F238E27FC236}">
                <a16:creationId xmlns:a16="http://schemas.microsoft.com/office/drawing/2014/main" id="{21D55492-E317-2ECC-CEB6-A56747D332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4892" y="3581776"/>
            <a:ext cx="4212789" cy="315959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albero, esterni, foglia, pianta&#10;&#10;Descrizione generata automaticamente">
            <a:extLst>
              <a:ext uri="{FF2B5EF4-FFF2-40B4-BE49-F238E27FC236}">
                <a16:creationId xmlns:a16="http://schemas.microsoft.com/office/drawing/2014/main" id="{2C1A9A10-964E-1D52-DA2D-B76C58D35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3032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descr="Immagine che contiene insetto&#10;&#10;Descrizione generata automaticamente">
            <a:extLst>
              <a:ext uri="{FF2B5EF4-FFF2-40B4-BE49-F238E27FC236}">
                <a16:creationId xmlns:a16="http://schemas.microsoft.com/office/drawing/2014/main" id="{A5282EFE-5BD1-A7F4-5C17-B3C5E9D66E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 y="1282"/>
            <a:ext cx="9143980" cy="6856718"/>
          </a:xfrm>
          <a:prstGeom prst="rect">
            <a:avLst/>
          </a:prstGeom>
        </p:spPr>
      </p:pic>
    </p:spTree>
    <p:extLst>
      <p:ext uri="{BB962C8B-B14F-4D97-AF65-F5344CB8AC3E}">
        <p14:creationId xmlns:p14="http://schemas.microsoft.com/office/powerpoint/2010/main" val="3215291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9144000" cy="1143000"/>
          </a:xfrm>
        </p:spPr>
        <p:txBody>
          <a:bodyPr>
            <a:normAutofit/>
          </a:bodyPr>
          <a:lstStyle/>
          <a:p>
            <a:r>
              <a:rPr lang="it-IT" sz="2800" dirty="0">
                <a:latin typeface="Algerian" panose="04020705040A02060702" pitchFamily="82" charset="0"/>
              </a:rPr>
              <a:t>COME  QUANDO E PERCHE’ VISITARE GLI ALVEARI</a:t>
            </a:r>
          </a:p>
        </p:txBody>
      </p:sp>
      <p:sp>
        <p:nvSpPr>
          <p:cNvPr id="3" name="Segnaposto contenuto 2"/>
          <p:cNvSpPr>
            <a:spLocks noGrp="1"/>
          </p:cNvSpPr>
          <p:nvPr>
            <p:ph sz="half" idx="1"/>
          </p:nvPr>
        </p:nvSpPr>
        <p:spPr/>
        <p:txBody>
          <a:bodyPr>
            <a:normAutofit lnSpcReduction="10000"/>
          </a:bodyPr>
          <a:lstStyle/>
          <a:p>
            <a:pPr algn="just"/>
            <a:r>
              <a:rPr lang="it-IT" sz="1600" u="sng" dirty="0">
                <a:highlight>
                  <a:srgbClr val="FFFF00"/>
                </a:highlight>
              </a:rPr>
              <a:t>La visita all’alveare </a:t>
            </a:r>
            <a:r>
              <a:rPr lang="it-IT" sz="1600" dirty="0"/>
              <a:t>consente di </a:t>
            </a:r>
            <a:r>
              <a:rPr lang="it-IT" sz="1600" dirty="0">
                <a:solidFill>
                  <a:schemeClr val="tx2">
                    <a:lumMod val="60000"/>
                    <a:lumOff val="40000"/>
                  </a:schemeClr>
                </a:solidFill>
              </a:rPr>
              <a:t>ottenere</a:t>
            </a:r>
            <a:r>
              <a:rPr lang="it-IT" sz="1600" dirty="0"/>
              <a:t> </a:t>
            </a:r>
            <a:r>
              <a:rPr lang="it-IT" sz="1600" b="1" u="sng" dirty="0">
                <a:solidFill>
                  <a:srgbClr val="0070C0"/>
                </a:solidFill>
              </a:rPr>
              <a:t>informazioni</a:t>
            </a:r>
            <a:r>
              <a:rPr lang="it-IT" sz="1600" dirty="0"/>
              <a:t> sullo stato di salute della famiglia e sulla loro attività</a:t>
            </a:r>
          </a:p>
          <a:p>
            <a:pPr algn="just"/>
            <a:r>
              <a:rPr lang="it-IT" sz="1600" dirty="0"/>
              <a:t>Per la visita all’alveare è necessario </a:t>
            </a:r>
            <a:r>
              <a:rPr lang="it-IT" sz="1600" b="1" u="sng" dirty="0">
                <a:solidFill>
                  <a:srgbClr val="006C29"/>
                </a:solidFill>
              </a:rPr>
              <a:t>utilizzare le protezioni</a:t>
            </a:r>
          </a:p>
          <a:p>
            <a:pPr algn="just"/>
            <a:r>
              <a:rPr lang="it-IT" sz="1600" b="1" u="sng" dirty="0"/>
              <a:t>L’affumicatore</a:t>
            </a:r>
            <a:r>
              <a:rPr lang="it-IT" sz="1600" dirty="0"/>
              <a:t> </a:t>
            </a:r>
            <a:r>
              <a:rPr lang="it-IT" sz="1600" dirty="0">
                <a:highlight>
                  <a:srgbClr val="00FFFF"/>
                </a:highlight>
              </a:rPr>
              <a:t>non deve mai mancare</a:t>
            </a:r>
          </a:p>
          <a:p>
            <a:pPr algn="just"/>
            <a:r>
              <a:rPr lang="it-IT" sz="1800" dirty="0">
                <a:highlight>
                  <a:srgbClr val="00FF00"/>
                </a:highlight>
              </a:rPr>
              <a:t>Non aprire mai l’arnia </a:t>
            </a:r>
            <a:r>
              <a:rPr lang="it-IT" sz="1600" dirty="0"/>
              <a:t>in </a:t>
            </a:r>
            <a:r>
              <a:rPr lang="it-IT" sz="1600" b="1" u="sng" dirty="0">
                <a:solidFill>
                  <a:srgbClr val="FF0000"/>
                </a:solidFill>
              </a:rPr>
              <a:t>condizioni climatiche sfavorevoli</a:t>
            </a:r>
          </a:p>
          <a:p>
            <a:pPr algn="just"/>
            <a:r>
              <a:rPr lang="it-IT" sz="1800" b="1" u="sng" dirty="0">
                <a:solidFill>
                  <a:srgbClr val="0070C0"/>
                </a:solidFill>
              </a:rPr>
              <a:t>Non aprire mai l’arnia se non necessario!</a:t>
            </a:r>
          </a:p>
          <a:p>
            <a:pPr algn="just"/>
            <a:r>
              <a:rPr lang="it-IT" sz="1600" dirty="0"/>
              <a:t>Meglio una visita </a:t>
            </a:r>
            <a:r>
              <a:rPr lang="it-IT" sz="1600" dirty="0">
                <a:solidFill>
                  <a:srgbClr val="FF0000"/>
                </a:solidFill>
              </a:rPr>
              <a:t>nelle </a:t>
            </a:r>
            <a:r>
              <a:rPr lang="it-IT" sz="1600" b="1" u="sng" dirty="0">
                <a:solidFill>
                  <a:srgbClr val="FF0000"/>
                </a:solidFill>
              </a:rPr>
              <a:t>ore più calde </a:t>
            </a:r>
            <a:r>
              <a:rPr lang="it-IT" sz="1600" dirty="0"/>
              <a:t>della giornata quando le bottinatrici sono fuori dall’alveare</a:t>
            </a:r>
          </a:p>
          <a:p>
            <a:pPr algn="just"/>
            <a:r>
              <a:rPr lang="it-IT" sz="1600" dirty="0"/>
              <a:t>Utilizzare un </a:t>
            </a:r>
            <a:r>
              <a:rPr lang="it-IT" sz="1600" b="1" u="sng" dirty="0">
                <a:solidFill>
                  <a:srgbClr val="00B050"/>
                </a:solidFill>
              </a:rPr>
              <a:t>comportamento appropriato</a:t>
            </a:r>
          </a:p>
          <a:p>
            <a:pPr algn="just"/>
            <a:r>
              <a:rPr lang="it-IT" sz="1600" dirty="0">
                <a:highlight>
                  <a:srgbClr val="FFFF00"/>
                </a:highlight>
              </a:rPr>
              <a:t>Imparare a valutare la salute e lo stato dell’alveare </a:t>
            </a:r>
            <a:r>
              <a:rPr lang="it-IT" sz="1600" b="1" u="sng" dirty="0">
                <a:solidFill>
                  <a:srgbClr val="FF0000"/>
                </a:solidFill>
                <a:highlight>
                  <a:srgbClr val="FFFF00"/>
                </a:highlight>
              </a:rPr>
              <a:t>o</a:t>
            </a:r>
            <a:r>
              <a:rPr lang="it-IT" sz="1600" b="1" u="sng" dirty="0">
                <a:solidFill>
                  <a:srgbClr val="FF0000"/>
                </a:solidFill>
              </a:rPr>
              <a:t>sservando</a:t>
            </a:r>
            <a:r>
              <a:rPr lang="it-IT" sz="1600" dirty="0">
                <a:solidFill>
                  <a:srgbClr val="FF0000"/>
                </a:solidFill>
              </a:rPr>
              <a:t> il comportamento delle api dalla porticina di volo</a:t>
            </a:r>
          </a:p>
        </p:txBody>
      </p:sp>
      <p:sp>
        <p:nvSpPr>
          <p:cNvPr id="4" name="Segnaposto contenuto 3"/>
          <p:cNvSpPr>
            <a:spLocks noGrp="1"/>
          </p:cNvSpPr>
          <p:nvPr>
            <p:ph sz="half" idx="2"/>
          </p:nvPr>
        </p:nvSpPr>
        <p:spPr/>
        <p:txBody>
          <a:bodyPr>
            <a:normAutofit lnSpcReduction="10000"/>
          </a:bodyPr>
          <a:lstStyle/>
          <a:p>
            <a:pPr algn="ctr">
              <a:buNone/>
            </a:pPr>
            <a:r>
              <a:rPr lang="it-IT" sz="1800" b="1" dirty="0"/>
              <a:t>Condizioni climatiche sfavorevoli</a:t>
            </a:r>
          </a:p>
          <a:p>
            <a:pPr algn="just"/>
            <a:r>
              <a:rPr lang="it-IT" sz="1600" dirty="0">
                <a:highlight>
                  <a:srgbClr val="00FFFF"/>
                </a:highlight>
              </a:rPr>
              <a:t>Giornate estive </a:t>
            </a:r>
            <a:r>
              <a:rPr lang="it-IT" sz="1600" b="1" u="sng" dirty="0">
                <a:highlight>
                  <a:srgbClr val="00FFFF"/>
                </a:highlight>
              </a:rPr>
              <a:t>molto calde </a:t>
            </a:r>
            <a:r>
              <a:rPr lang="it-IT" sz="1600" dirty="0">
                <a:highlight>
                  <a:srgbClr val="00FFFF"/>
                </a:highlight>
              </a:rPr>
              <a:t>con cielo coperto </a:t>
            </a:r>
            <a:r>
              <a:rPr lang="it-IT" sz="1600" dirty="0"/>
              <a:t>le api sono abbastanza aggressive</a:t>
            </a:r>
          </a:p>
          <a:p>
            <a:pPr algn="just"/>
            <a:r>
              <a:rPr lang="it-IT" sz="1600" dirty="0"/>
              <a:t>Periodi di </a:t>
            </a:r>
            <a:r>
              <a:rPr lang="it-IT" sz="1600" b="1" u="sng" dirty="0">
                <a:highlight>
                  <a:srgbClr val="FFFF00"/>
                </a:highlight>
              </a:rPr>
              <a:t>prolungata siccità </a:t>
            </a:r>
            <a:r>
              <a:rPr lang="it-IT" sz="1600" dirty="0"/>
              <a:t>con scarsità di raccolto di nettare api nervose e </a:t>
            </a:r>
            <a:r>
              <a:rPr lang="it-IT" sz="1600" b="1" dirty="0">
                <a:solidFill>
                  <a:srgbClr val="FF0000"/>
                </a:solidFill>
              </a:rPr>
              <a:t>pericolo di innescare il saccheggio</a:t>
            </a:r>
          </a:p>
          <a:p>
            <a:pPr algn="just"/>
            <a:r>
              <a:rPr lang="it-IT" sz="1600" dirty="0">
                <a:highlight>
                  <a:srgbClr val="00FF00"/>
                </a:highlight>
              </a:rPr>
              <a:t>Giornate </a:t>
            </a:r>
            <a:r>
              <a:rPr lang="it-IT" sz="1600" b="1" u="sng" dirty="0">
                <a:highlight>
                  <a:srgbClr val="00FF00"/>
                </a:highlight>
              </a:rPr>
              <a:t>ventose</a:t>
            </a:r>
          </a:p>
          <a:p>
            <a:pPr algn="just"/>
            <a:r>
              <a:rPr lang="it-IT" sz="1800" b="1" u="sng" dirty="0">
                <a:solidFill>
                  <a:schemeClr val="tx2">
                    <a:lumMod val="60000"/>
                    <a:lumOff val="40000"/>
                  </a:schemeClr>
                </a:solidFill>
              </a:rPr>
              <a:t>Minaccia di pioggia</a:t>
            </a:r>
          </a:p>
        </p:txBody>
      </p:sp>
      <p:pic>
        <p:nvPicPr>
          <p:cNvPr id="7" name="Immagine 6" descr="Immagine che contiene persona, vestiti, Viso umano, aria aperta&#10;&#10;Descrizione generata automaticamente">
            <a:extLst>
              <a:ext uri="{FF2B5EF4-FFF2-40B4-BE49-F238E27FC236}">
                <a16:creationId xmlns:a16="http://schemas.microsoft.com/office/drawing/2014/main" id="{78FA01E6-2C4D-B66C-14A6-2213E5BFE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4256" y="3935746"/>
            <a:ext cx="2924944" cy="292494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7B42F36-B3C1-4247-AF36-090F0134E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2"/>
            <a:ext cx="9141714"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EF131A2-E574-4D95-A322-C5FF0B64E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a:solidFill>
                  <a:srgbClr val="000000"/>
                </a:solidFill>
                <a:latin typeface="Times-Roman"/>
              </a:rPr>
              <a:t>FamilyID=Office_ArchiveTorn</a:t>
            </a:r>
            <a:endParaRPr lang="en-US" dirty="0"/>
          </a:p>
        </p:txBody>
      </p:sp>
      <p:sp>
        <p:nvSpPr>
          <p:cNvPr id="2" name="Titolo 1">
            <a:extLst>
              <a:ext uri="{FF2B5EF4-FFF2-40B4-BE49-F238E27FC236}">
                <a16:creationId xmlns:a16="http://schemas.microsoft.com/office/drawing/2014/main" id="{73BB1077-962D-E406-B43B-0233B12CEF19}"/>
              </a:ext>
            </a:extLst>
          </p:cNvPr>
          <p:cNvSpPr>
            <a:spLocks noGrp="1"/>
          </p:cNvSpPr>
          <p:nvPr>
            <p:ph type="title"/>
          </p:nvPr>
        </p:nvSpPr>
        <p:spPr>
          <a:xfrm>
            <a:off x="0" y="5193387"/>
            <a:ext cx="9143999" cy="1004048"/>
          </a:xfrm>
        </p:spPr>
        <p:txBody>
          <a:bodyPr vert="horz" lIns="91440" tIns="45720" rIns="91440" bIns="45720" rtlCol="0" anchor="b">
            <a:normAutofit/>
          </a:bodyPr>
          <a:lstStyle/>
          <a:p>
            <a:pPr>
              <a:lnSpc>
                <a:spcPct val="90000"/>
              </a:lnSpc>
            </a:pPr>
            <a:r>
              <a:rPr lang="en-US" sz="3100" kern="1200" dirty="0">
                <a:solidFill>
                  <a:schemeClr val="tx1">
                    <a:lumMod val="85000"/>
                    <a:lumOff val="15000"/>
                  </a:schemeClr>
                </a:solidFill>
                <a:latin typeface="Algerian" panose="04020705040A02060702" pitchFamily="82" charset="0"/>
              </a:rPr>
              <a:t>CARICA E ACCENSIONE DELL’AFFUMICATORE</a:t>
            </a:r>
          </a:p>
        </p:txBody>
      </p:sp>
      <p:pic>
        <p:nvPicPr>
          <p:cNvPr id="4" name="Immagine 3" descr="Immagine che contiene terreno, persona, aria aperta, vestiti&#10;&#10;Il contenuto generato dall'IA potrebbe non essere corretto.">
            <a:extLst>
              <a:ext uri="{FF2B5EF4-FFF2-40B4-BE49-F238E27FC236}">
                <a16:creationId xmlns:a16="http://schemas.microsoft.com/office/drawing/2014/main" id="{6B090DD2-E7EB-5F4A-2000-CEF0C161EB07}"/>
              </a:ext>
            </a:extLst>
          </p:cNvPr>
          <p:cNvPicPr>
            <a:picLocks noChangeAspect="1"/>
          </p:cNvPicPr>
          <p:nvPr/>
        </p:nvPicPr>
        <p:blipFill>
          <a:blip r:embed="rId2" cstate="print">
            <a:extLst>
              <a:ext uri="{28A0092B-C50C-407E-A947-70E740481C1C}">
                <a14:useLocalDpi xmlns:a14="http://schemas.microsoft.com/office/drawing/2010/main" val="0"/>
              </a:ext>
            </a:extLst>
          </a:blip>
          <a:srcRect l="12043" r="8303" b="-3"/>
          <a:stretch/>
        </p:blipFill>
        <p:spPr>
          <a:xfrm>
            <a:off x="3028950" y="10"/>
            <a:ext cx="3059664" cy="5121732"/>
          </a:xfrm>
          <a:custGeom>
            <a:avLst/>
            <a:gdLst/>
            <a:ahLst/>
            <a:cxnLst/>
            <a:rect l="l" t="t" r="r" b="b"/>
            <a:pathLst>
              <a:path w="4079551" h="5121742">
                <a:moveTo>
                  <a:pt x="0" y="0"/>
                </a:moveTo>
                <a:lnTo>
                  <a:pt x="1995194" y="0"/>
                </a:lnTo>
                <a:lnTo>
                  <a:pt x="2066032" y="17448"/>
                </a:lnTo>
                <a:cubicBezTo>
                  <a:pt x="2128997" y="23966"/>
                  <a:pt x="2110147" y="27214"/>
                  <a:pt x="2159511" y="26888"/>
                </a:cubicBezTo>
                <a:cubicBezTo>
                  <a:pt x="2164432" y="26525"/>
                  <a:pt x="2173850" y="35708"/>
                  <a:pt x="2192911" y="33431"/>
                </a:cubicBezTo>
                <a:cubicBezTo>
                  <a:pt x="2223081" y="37362"/>
                  <a:pt x="2206425" y="48416"/>
                  <a:pt x="2245068" y="52056"/>
                </a:cubicBezTo>
                <a:cubicBezTo>
                  <a:pt x="2241495" y="55478"/>
                  <a:pt x="2279354" y="53783"/>
                  <a:pt x="2283002" y="65933"/>
                </a:cubicBezTo>
                <a:cubicBezTo>
                  <a:pt x="2299420" y="69803"/>
                  <a:pt x="2324641" y="73066"/>
                  <a:pt x="2343575" y="75274"/>
                </a:cubicBezTo>
                <a:cubicBezTo>
                  <a:pt x="2371943" y="81224"/>
                  <a:pt x="2386065" y="87641"/>
                  <a:pt x="2390257" y="91880"/>
                </a:cubicBezTo>
                <a:cubicBezTo>
                  <a:pt x="2418657" y="98611"/>
                  <a:pt x="2415586" y="99822"/>
                  <a:pt x="2452878" y="114104"/>
                </a:cubicBezTo>
                <a:cubicBezTo>
                  <a:pt x="2474763" y="108974"/>
                  <a:pt x="2493568" y="120070"/>
                  <a:pt x="2502728" y="130204"/>
                </a:cubicBezTo>
                <a:cubicBezTo>
                  <a:pt x="2527501" y="139804"/>
                  <a:pt x="2581310" y="162727"/>
                  <a:pt x="2616700" y="165762"/>
                </a:cubicBezTo>
                <a:cubicBezTo>
                  <a:pt x="2670822" y="165032"/>
                  <a:pt x="2655678" y="176304"/>
                  <a:pt x="2679757" y="184874"/>
                </a:cubicBezTo>
                <a:cubicBezTo>
                  <a:pt x="2698501" y="195527"/>
                  <a:pt x="2695893" y="186329"/>
                  <a:pt x="2715454" y="199796"/>
                </a:cubicBezTo>
                <a:lnTo>
                  <a:pt x="2751684" y="215417"/>
                </a:lnTo>
                <a:lnTo>
                  <a:pt x="2795379" y="239878"/>
                </a:lnTo>
                <a:lnTo>
                  <a:pt x="2805381" y="246602"/>
                </a:lnTo>
                <a:cubicBezTo>
                  <a:pt x="2810511" y="246626"/>
                  <a:pt x="2813766" y="247045"/>
                  <a:pt x="2815845" y="247782"/>
                </a:cubicBezTo>
                <a:cubicBezTo>
                  <a:pt x="2815896" y="247881"/>
                  <a:pt x="2815949" y="247980"/>
                  <a:pt x="2816000" y="248079"/>
                </a:cubicBezTo>
                <a:lnTo>
                  <a:pt x="2830764" y="251040"/>
                </a:lnTo>
                <a:cubicBezTo>
                  <a:pt x="2847879" y="251404"/>
                  <a:pt x="2882218" y="277370"/>
                  <a:pt x="2898472" y="276678"/>
                </a:cubicBezTo>
                <a:cubicBezTo>
                  <a:pt x="2905647" y="293133"/>
                  <a:pt x="2902453" y="265766"/>
                  <a:pt x="2929804" y="280704"/>
                </a:cubicBezTo>
                <a:cubicBezTo>
                  <a:pt x="2941996" y="282696"/>
                  <a:pt x="2947122" y="284716"/>
                  <a:pt x="2957338" y="286247"/>
                </a:cubicBezTo>
                <a:cubicBezTo>
                  <a:pt x="2957479" y="286667"/>
                  <a:pt x="2990960" y="289467"/>
                  <a:pt x="2991101" y="289887"/>
                </a:cubicBezTo>
                <a:lnTo>
                  <a:pt x="3015504" y="293980"/>
                </a:lnTo>
                <a:lnTo>
                  <a:pt x="3021078" y="296051"/>
                </a:lnTo>
                <a:lnTo>
                  <a:pt x="3053567" y="292851"/>
                </a:lnTo>
                <a:lnTo>
                  <a:pt x="3069787" y="292672"/>
                </a:lnTo>
                <a:lnTo>
                  <a:pt x="3075539" y="289579"/>
                </a:lnTo>
                <a:cubicBezTo>
                  <a:pt x="3081105" y="287930"/>
                  <a:pt x="3088240" y="287741"/>
                  <a:pt x="3098888" y="290860"/>
                </a:cubicBezTo>
                <a:lnTo>
                  <a:pt x="3101129" y="292153"/>
                </a:lnTo>
                <a:lnTo>
                  <a:pt x="3133932" y="286561"/>
                </a:lnTo>
                <a:cubicBezTo>
                  <a:pt x="3140944" y="284784"/>
                  <a:pt x="3168952" y="294171"/>
                  <a:pt x="3174858" y="290616"/>
                </a:cubicBezTo>
                <a:cubicBezTo>
                  <a:pt x="3230764" y="295457"/>
                  <a:pt x="3264969" y="278925"/>
                  <a:pt x="3333227" y="290351"/>
                </a:cubicBezTo>
                <a:cubicBezTo>
                  <a:pt x="3378919" y="294938"/>
                  <a:pt x="3404596" y="294841"/>
                  <a:pt x="3434083" y="298450"/>
                </a:cubicBezTo>
                <a:cubicBezTo>
                  <a:pt x="3463570" y="302059"/>
                  <a:pt x="3491152" y="308462"/>
                  <a:pt x="3510149" y="312007"/>
                </a:cubicBezTo>
                <a:cubicBezTo>
                  <a:pt x="3529146" y="315552"/>
                  <a:pt x="3524019" y="317217"/>
                  <a:pt x="3548064" y="319723"/>
                </a:cubicBezTo>
                <a:cubicBezTo>
                  <a:pt x="3572109" y="322229"/>
                  <a:pt x="3631075" y="320322"/>
                  <a:pt x="3654421" y="327043"/>
                </a:cubicBezTo>
                <a:cubicBezTo>
                  <a:pt x="3679638" y="326359"/>
                  <a:pt x="3682937" y="337391"/>
                  <a:pt x="3696714" y="336075"/>
                </a:cubicBezTo>
                <a:cubicBezTo>
                  <a:pt x="3767949" y="352546"/>
                  <a:pt x="3827292" y="349618"/>
                  <a:pt x="3913983" y="346950"/>
                </a:cubicBezTo>
                <a:cubicBezTo>
                  <a:pt x="3971130" y="351831"/>
                  <a:pt x="3970098" y="354607"/>
                  <a:pt x="3995145" y="357420"/>
                </a:cubicBezTo>
                <a:cubicBezTo>
                  <a:pt x="4002790" y="360247"/>
                  <a:pt x="4006581" y="350414"/>
                  <a:pt x="4013468" y="354306"/>
                </a:cubicBezTo>
                <a:lnTo>
                  <a:pt x="4048834" y="359505"/>
                </a:lnTo>
                <a:lnTo>
                  <a:pt x="4074799" y="369645"/>
                </a:lnTo>
                <a:lnTo>
                  <a:pt x="4079551" y="370898"/>
                </a:lnTo>
                <a:lnTo>
                  <a:pt x="4079551" y="5121742"/>
                </a:lnTo>
                <a:lnTo>
                  <a:pt x="4068742" y="5113500"/>
                </a:lnTo>
                <a:cubicBezTo>
                  <a:pt x="4063338" y="5107661"/>
                  <a:pt x="4059868" y="5101409"/>
                  <a:pt x="4058894" y="5094665"/>
                </a:cubicBezTo>
                <a:cubicBezTo>
                  <a:pt x="3987852" y="5077156"/>
                  <a:pt x="4047488" y="5077984"/>
                  <a:pt x="3952029" y="5063154"/>
                </a:cubicBezTo>
                <a:cubicBezTo>
                  <a:pt x="3867363" y="5050598"/>
                  <a:pt x="3615061" y="5028910"/>
                  <a:pt x="3557637" y="5010001"/>
                </a:cubicBezTo>
                <a:cubicBezTo>
                  <a:pt x="3479990" y="5000422"/>
                  <a:pt x="3519950" y="4999882"/>
                  <a:pt x="3486145" y="5005680"/>
                </a:cubicBezTo>
                <a:cubicBezTo>
                  <a:pt x="3429218" y="5014226"/>
                  <a:pt x="3425986" y="4996913"/>
                  <a:pt x="3388517" y="4998135"/>
                </a:cubicBezTo>
                <a:cubicBezTo>
                  <a:pt x="3332792" y="4985135"/>
                  <a:pt x="3225211" y="4978839"/>
                  <a:pt x="3151800" y="4964999"/>
                </a:cubicBezTo>
                <a:cubicBezTo>
                  <a:pt x="3089955" y="4955605"/>
                  <a:pt x="3078013" y="4941781"/>
                  <a:pt x="3017820" y="4936923"/>
                </a:cubicBezTo>
                <a:cubicBezTo>
                  <a:pt x="2983861" y="4928606"/>
                  <a:pt x="2965335" y="4947639"/>
                  <a:pt x="2948051" y="4915098"/>
                </a:cubicBezTo>
                <a:cubicBezTo>
                  <a:pt x="2926332" y="4902193"/>
                  <a:pt x="2886343" y="4901643"/>
                  <a:pt x="2850186" y="4894812"/>
                </a:cubicBezTo>
                <a:cubicBezTo>
                  <a:pt x="2832001" y="4893294"/>
                  <a:pt x="2812810" y="4898744"/>
                  <a:pt x="2773357" y="4888477"/>
                </a:cubicBezTo>
                <a:cubicBezTo>
                  <a:pt x="2743350" y="4880689"/>
                  <a:pt x="2708497" y="4865066"/>
                  <a:pt x="2705025" y="4886289"/>
                </a:cubicBezTo>
                <a:cubicBezTo>
                  <a:pt x="2674575" y="4858628"/>
                  <a:pt x="2685763" y="4877642"/>
                  <a:pt x="2646233" y="4877189"/>
                </a:cubicBezTo>
                <a:cubicBezTo>
                  <a:pt x="2543240" y="4848149"/>
                  <a:pt x="2501889" y="4866909"/>
                  <a:pt x="2424169" y="4851885"/>
                </a:cubicBezTo>
                <a:cubicBezTo>
                  <a:pt x="2404486" y="4833480"/>
                  <a:pt x="2400682" y="4878338"/>
                  <a:pt x="2350685" y="4835310"/>
                </a:cubicBezTo>
                <a:cubicBezTo>
                  <a:pt x="2346969" y="4837458"/>
                  <a:pt x="2324430" y="4815003"/>
                  <a:pt x="2309189" y="4809282"/>
                </a:cubicBezTo>
                <a:cubicBezTo>
                  <a:pt x="2293948" y="4803561"/>
                  <a:pt x="2272811" y="4801970"/>
                  <a:pt x="2259235" y="4800986"/>
                </a:cubicBezTo>
                <a:cubicBezTo>
                  <a:pt x="2245658" y="4800001"/>
                  <a:pt x="2243609" y="4803372"/>
                  <a:pt x="2227729" y="4803372"/>
                </a:cubicBezTo>
                <a:cubicBezTo>
                  <a:pt x="2211848" y="4803372"/>
                  <a:pt x="2190174" y="4790407"/>
                  <a:pt x="2160878" y="4813279"/>
                </a:cubicBezTo>
                <a:cubicBezTo>
                  <a:pt x="2146951" y="4811561"/>
                  <a:pt x="2155252" y="4798893"/>
                  <a:pt x="2144167" y="4793069"/>
                </a:cubicBezTo>
                <a:cubicBezTo>
                  <a:pt x="2138625" y="4790157"/>
                  <a:pt x="2130209" y="4787368"/>
                  <a:pt x="2121162" y="4784859"/>
                </a:cubicBezTo>
                <a:lnTo>
                  <a:pt x="2094401" y="4778344"/>
                </a:lnTo>
                <a:lnTo>
                  <a:pt x="2094882" y="4776919"/>
                </a:lnTo>
                <a:cubicBezTo>
                  <a:pt x="2092677" y="4775558"/>
                  <a:pt x="2089097" y="4774323"/>
                  <a:pt x="2087794" y="4774223"/>
                </a:cubicBezTo>
                <a:cubicBezTo>
                  <a:pt x="2086491" y="4774123"/>
                  <a:pt x="2087466" y="4775159"/>
                  <a:pt x="2094371" y="4778337"/>
                </a:cubicBezTo>
                <a:lnTo>
                  <a:pt x="2094401" y="4778344"/>
                </a:lnTo>
                <a:lnTo>
                  <a:pt x="2093715" y="4780377"/>
                </a:lnTo>
                <a:cubicBezTo>
                  <a:pt x="2089515" y="4780985"/>
                  <a:pt x="2080286" y="4780711"/>
                  <a:pt x="2062375" y="4778549"/>
                </a:cubicBezTo>
                <a:cubicBezTo>
                  <a:pt x="2042674" y="4771181"/>
                  <a:pt x="2014477" y="4774492"/>
                  <a:pt x="1994248" y="4768862"/>
                </a:cubicBezTo>
                <a:cubicBezTo>
                  <a:pt x="1974019" y="4763231"/>
                  <a:pt x="1952871" y="4755713"/>
                  <a:pt x="1937256" y="4751678"/>
                </a:cubicBezTo>
                <a:cubicBezTo>
                  <a:pt x="1907785" y="4744300"/>
                  <a:pt x="1899543" y="4740617"/>
                  <a:pt x="1881810" y="4737737"/>
                </a:cubicBezTo>
                <a:cubicBezTo>
                  <a:pt x="1864077" y="4734858"/>
                  <a:pt x="1845240" y="4734501"/>
                  <a:pt x="1830859" y="4734403"/>
                </a:cubicBezTo>
                <a:cubicBezTo>
                  <a:pt x="1816479" y="4734305"/>
                  <a:pt x="1813540" y="4739700"/>
                  <a:pt x="1795527" y="4737148"/>
                </a:cubicBezTo>
                <a:cubicBezTo>
                  <a:pt x="1766274" y="4729435"/>
                  <a:pt x="1769196" y="4730400"/>
                  <a:pt x="1733366" y="4726150"/>
                </a:cubicBezTo>
                <a:lnTo>
                  <a:pt x="1642377" y="4726617"/>
                </a:lnTo>
                <a:lnTo>
                  <a:pt x="1611957" y="4723904"/>
                </a:lnTo>
                <a:cubicBezTo>
                  <a:pt x="1601202" y="4725929"/>
                  <a:pt x="1590447" y="4714121"/>
                  <a:pt x="1579694" y="4716145"/>
                </a:cubicBezTo>
                <a:lnTo>
                  <a:pt x="1529000" y="4712292"/>
                </a:lnTo>
                <a:cubicBezTo>
                  <a:pt x="1506629" y="4692374"/>
                  <a:pt x="1502551" y="4712551"/>
                  <a:pt x="1486695" y="4707303"/>
                </a:cubicBezTo>
                <a:cubicBezTo>
                  <a:pt x="1459462" y="4696523"/>
                  <a:pt x="1453852" y="4697563"/>
                  <a:pt x="1426366" y="4687718"/>
                </a:cubicBezTo>
                <a:cubicBezTo>
                  <a:pt x="1412560" y="4689453"/>
                  <a:pt x="1397512" y="4684365"/>
                  <a:pt x="1384037" y="4687843"/>
                </a:cubicBezTo>
                <a:lnTo>
                  <a:pt x="1346996" y="4686184"/>
                </a:lnTo>
                <a:lnTo>
                  <a:pt x="1308817" y="4690023"/>
                </a:lnTo>
                <a:lnTo>
                  <a:pt x="1268850" y="4701204"/>
                </a:lnTo>
                <a:cubicBezTo>
                  <a:pt x="1253323" y="4701949"/>
                  <a:pt x="1236826" y="4700974"/>
                  <a:pt x="1218909" y="4697243"/>
                </a:cubicBezTo>
                <a:cubicBezTo>
                  <a:pt x="1204883" y="4695263"/>
                  <a:pt x="1183521" y="4694006"/>
                  <a:pt x="1167081" y="4681108"/>
                </a:cubicBezTo>
                <a:cubicBezTo>
                  <a:pt x="1150641" y="4668210"/>
                  <a:pt x="1027982" y="4656956"/>
                  <a:pt x="1028065" y="4656732"/>
                </a:cubicBezTo>
                <a:cubicBezTo>
                  <a:pt x="997413" y="4653433"/>
                  <a:pt x="998916" y="4666066"/>
                  <a:pt x="983167" y="4667463"/>
                </a:cubicBezTo>
                <a:cubicBezTo>
                  <a:pt x="967418" y="4668859"/>
                  <a:pt x="959283" y="4663456"/>
                  <a:pt x="933575" y="4665113"/>
                </a:cubicBezTo>
                <a:cubicBezTo>
                  <a:pt x="907867" y="4666771"/>
                  <a:pt x="856664" y="4676890"/>
                  <a:pt x="828922" y="4677409"/>
                </a:cubicBezTo>
                <a:cubicBezTo>
                  <a:pt x="808598" y="4677652"/>
                  <a:pt x="807933" y="4665718"/>
                  <a:pt x="785859" y="4661311"/>
                </a:cubicBezTo>
                <a:cubicBezTo>
                  <a:pt x="764346" y="4676275"/>
                  <a:pt x="708123" y="4640980"/>
                  <a:pt x="709519" y="4662282"/>
                </a:cubicBezTo>
                <a:cubicBezTo>
                  <a:pt x="657776" y="4649495"/>
                  <a:pt x="666334" y="4651568"/>
                  <a:pt x="642835" y="4656529"/>
                </a:cubicBezTo>
                <a:lnTo>
                  <a:pt x="617041" y="4662947"/>
                </a:lnTo>
                <a:lnTo>
                  <a:pt x="530174" y="4659157"/>
                </a:lnTo>
                <a:lnTo>
                  <a:pt x="522967" y="4664296"/>
                </a:lnTo>
                <a:lnTo>
                  <a:pt x="505439" y="4665425"/>
                </a:lnTo>
                <a:lnTo>
                  <a:pt x="498947" y="4666124"/>
                </a:lnTo>
                <a:lnTo>
                  <a:pt x="494921" y="4663656"/>
                </a:lnTo>
                <a:cubicBezTo>
                  <a:pt x="492531" y="4662547"/>
                  <a:pt x="490756" y="4662473"/>
                  <a:pt x="489479" y="4664277"/>
                </a:cubicBezTo>
                <a:cubicBezTo>
                  <a:pt x="489277" y="4665254"/>
                  <a:pt x="489077" y="4666231"/>
                  <a:pt x="488876" y="4667208"/>
                </a:cubicBezTo>
                <a:lnTo>
                  <a:pt x="454603" y="4670897"/>
                </a:lnTo>
                <a:lnTo>
                  <a:pt x="208211" y="4676399"/>
                </a:lnTo>
                <a:cubicBezTo>
                  <a:pt x="153499" y="4693629"/>
                  <a:pt x="92158" y="4691047"/>
                  <a:pt x="29399" y="4685637"/>
                </a:cubicBezTo>
                <a:lnTo>
                  <a:pt x="0" y="4683114"/>
                </a:lnTo>
                <a:close/>
              </a:path>
            </a:pathLst>
          </a:custGeom>
        </p:spPr>
      </p:pic>
      <p:pic>
        <p:nvPicPr>
          <p:cNvPr id="6" name="Immagine 5" descr="Immagine che contiene aria aperta, terreno, persona, pianta&#10;&#10;Il contenuto generato dall'IA potrebbe non essere corretto.">
            <a:extLst>
              <a:ext uri="{FF2B5EF4-FFF2-40B4-BE49-F238E27FC236}">
                <a16:creationId xmlns:a16="http://schemas.microsoft.com/office/drawing/2014/main" id="{71518D6D-97CE-BE72-A415-90869A1FD406}"/>
              </a:ext>
            </a:extLst>
          </p:cNvPr>
          <p:cNvPicPr>
            <a:picLocks noChangeAspect="1"/>
          </p:cNvPicPr>
          <p:nvPr/>
        </p:nvPicPr>
        <p:blipFill>
          <a:blip r:embed="rId3" cstate="print">
            <a:extLst>
              <a:ext uri="{28A0092B-C50C-407E-A947-70E740481C1C}">
                <a14:useLocalDpi xmlns:a14="http://schemas.microsoft.com/office/drawing/2010/main" val="0"/>
              </a:ext>
            </a:extLst>
          </a:blip>
          <a:srcRect l="7035" r="7041" b="4"/>
          <a:stretch/>
        </p:blipFill>
        <p:spPr>
          <a:xfrm>
            <a:off x="20" y="10"/>
            <a:ext cx="3033206" cy="4706602"/>
          </a:xfrm>
          <a:custGeom>
            <a:avLst/>
            <a:gdLst/>
            <a:ahLst/>
            <a:cxnLst/>
            <a:rect l="l" t="t" r="r" b="b"/>
            <a:pathLst>
              <a:path w="4044302" h="4706612">
                <a:moveTo>
                  <a:pt x="0" y="0"/>
                </a:moveTo>
                <a:lnTo>
                  <a:pt x="4044302" y="0"/>
                </a:lnTo>
                <a:lnTo>
                  <a:pt x="4044302" y="4683603"/>
                </a:lnTo>
                <a:lnTo>
                  <a:pt x="3973451" y="4677522"/>
                </a:lnTo>
                <a:cubicBezTo>
                  <a:pt x="3942015" y="4675526"/>
                  <a:pt x="3910877" y="4674945"/>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sp>
        <p:nvSpPr>
          <p:cNvPr id="22" name="Freeform: Shape 21">
            <a:extLst>
              <a:ext uri="{FF2B5EF4-FFF2-40B4-BE49-F238E27FC236}">
                <a16:creationId xmlns:a16="http://schemas.microsoft.com/office/drawing/2014/main" id="{696B4F8D-F261-41C2-B0A1-B0899F66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4425" y="4774216"/>
            <a:ext cx="5687" cy="4128"/>
          </a:xfrm>
          <a:custGeom>
            <a:avLst/>
            <a:gdLst>
              <a:gd name="connsiteX0" fmla="*/ 495 w 7583"/>
              <a:gd name="connsiteY0" fmla="*/ 7 h 4128"/>
              <a:gd name="connsiteX1" fmla="*/ 7583 w 7583"/>
              <a:gd name="connsiteY1" fmla="*/ 2703 h 4128"/>
              <a:gd name="connsiteX2" fmla="*/ 7102 w 7583"/>
              <a:gd name="connsiteY2" fmla="*/ 4128 h 4128"/>
              <a:gd name="connsiteX3" fmla="*/ 7072 w 7583"/>
              <a:gd name="connsiteY3" fmla="*/ 4121 h 4128"/>
              <a:gd name="connsiteX4" fmla="*/ 495 w 7583"/>
              <a:gd name="connsiteY4" fmla="*/ 7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 h="4128">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A3C7563A-4B20-4E0B-8548-374928B55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4425" y="4774216"/>
            <a:ext cx="5687" cy="4128"/>
          </a:xfrm>
          <a:custGeom>
            <a:avLst/>
            <a:gdLst>
              <a:gd name="connsiteX0" fmla="*/ 495 w 7583"/>
              <a:gd name="connsiteY0" fmla="*/ 7 h 4128"/>
              <a:gd name="connsiteX1" fmla="*/ 7583 w 7583"/>
              <a:gd name="connsiteY1" fmla="*/ 2703 h 4128"/>
              <a:gd name="connsiteX2" fmla="*/ 7102 w 7583"/>
              <a:gd name="connsiteY2" fmla="*/ 4128 h 4128"/>
              <a:gd name="connsiteX3" fmla="*/ 7072 w 7583"/>
              <a:gd name="connsiteY3" fmla="*/ 4121 h 4128"/>
              <a:gd name="connsiteX4" fmla="*/ 495 w 7583"/>
              <a:gd name="connsiteY4" fmla="*/ 7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 h="4128">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Immagine 7" descr="Immagine che contiene persona, vestiti, aria aperta, cielo&#10;&#10;Il contenuto generato dall'IA potrebbe non essere corretto.">
            <a:extLst>
              <a:ext uri="{FF2B5EF4-FFF2-40B4-BE49-F238E27FC236}">
                <a16:creationId xmlns:a16="http://schemas.microsoft.com/office/drawing/2014/main" id="{92D70A8B-D5DA-7DDF-7163-BE93E24B632E}"/>
              </a:ext>
            </a:extLst>
          </p:cNvPr>
          <p:cNvPicPr>
            <a:picLocks noChangeAspect="1"/>
          </p:cNvPicPr>
          <p:nvPr/>
        </p:nvPicPr>
        <p:blipFill>
          <a:blip r:embed="rId4" cstate="print">
            <a:extLst>
              <a:ext uri="{28A0092B-C50C-407E-A947-70E740481C1C}">
                <a14:useLocalDpi xmlns:a14="http://schemas.microsoft.com/office/drawing/2010/main" val="0"/>
              </a:ext>
            </a:extLst>
          </a:blip>
          <a:srcRect l="11845" r="8244" b="3"/>
          <a:stretch/>
        </p:blipFill>
        <p:spPr>
          <a:xfrm>
            <a:off x="6088614" y="370899"/>
            <a:ext cx="3055386" cy="5097855"/>
          </a:xfrm>
          <a:custGeom>
            <a:avLst/>
            <a:gdLst/>
            <a:ahLst/>
            <a:cxnLst/>
            <a:rect l="l" t="t" r="r" b="b"/>
            <a:pathLst>
              <a:path w="4073848" h="5097855">
                <a:moveTo>
                  <a:pt x="0" y="0"/>
                </a:moveTo>
                <a:lnTo>
                  <a:pt x="19820" y="5180"/>
                </a:lnTo>
                <a:lnTo>
                  <a:pt x="49402" y="7911"/>
                </a:lnTo>
                <a:cubicBezTo>
                  <a:pt x="58464" y="10327"/>
                  <a:pt x="59058" y="18121"/>
                  <a:pt x="71002" y="17994"/>
                </a:cubicBezTo>
                <a:cubicBezTo>
                  <a:pt x="107266" y="23166"/>
                  <a:pt x="172585" y="27649"/>
                  <a:pt x="221893" y="33346"/>
                </a:cubicBezTo>
                <a:cubicBezTo>
                  <a:pt x="246320" y="29951"/>
                  <a:pt x="281352" y="36453"/>
                  <a:pt x="291482" y="46142"/>
                </a:cubicBezTo>
                <a:cubicBezTo>
                  <a:pt x="303579" y="48837"/>
                  <a:pt x="332739" y="48886"/>
                  <a:pt x="344505" y="46978"/>
                </a:cubicBezTo>
                <a:cubicBezTo>
                  <a:pt x="354949" y="47257"/>
                  <a:pt x="356843" y="50945"/>
                  <a:pt x="370719" y="52379"/>
                </a:cubicBezTo>
                <a:cubicBezTo>
                  <a:pt x="385865" y="55758"/>
                  <a:pt x="418717" y="71770"/>
                  <a:pt x="432980" y="76777"/>
                </a:cubicBezTo>
                <a:cubicBezTo>
                  <a:pt x="447242" y="81784"/>
                  <a:pt x="432737" y="76599"/>
                  <a:pt x="456293" y="82419"/>
                </a:cubicBezTo>
                <a:cubicBezTo>
                  <a:pt x="464698" y="84403"/>
                  <a:pt x="462938" y="92138"/>
                  <a:pt x="481008" y="95827"/>
                </a:cubicBezTo>
                <a:cubicBezTo>
                  <a:pt x="499078" y="99517"/>
                  <a:pt x="539553" y="103782"/>
                  <a:pt x="564714" y="104556"/>
                </a:cubicBezTo>
                <a:cubicBezTo>
                  <a:pt x="592824" y="92037"/>
                  <a:pt x="582974" y="109081"/>
                  <a:pt x="634376" y="93326"/>
                </a:cubicBezTo>
                <a:cubicBezTo>
                  <a:pt x="635698" y="95341"/>
                  <a:pt x="656703" y="94474"/>
                  <a:pt x="678233" y="95822"/>
                </a:cubicBezTo>
                <a:cubicBezTo>
                  <a:pt x="699762" y="97170"/>
                  <a:pt x="745607" y="108465"/>
                  <a:pt x="763555" y="101412"/>
                </a:cubicBezTo>
                <a:lnTo>
                  <a:pt x="921892" y="100673"/>
                </a:lnTo>
                <a:lnTo>
                  <a:pt x="1012783" y="112509"/>
                </a:lnTo>
                <a:cubicBezTo>
                  <a:pt x="1044389" y="114404"/>
                  <a:pt x="1049697" y="123044"/>
                  <a:pt x="1070000" y="119654"/>
                </a:cubicBezTo>
                <a:cubicBezTo>
                  <a:pt x="1104224" y="121839"/>
                  <a:pt x="1082556" y="137881"/>
                  <a:pt x="1122043" y="124964"/>
                </a:cubicBezTo>
                <a:cubicBezTo>
                  <a:pt x="1111251" y="138700"/>
                  <a:pt x="1140599" y="121238"/>
                  <a:pt x="1160906" y="132297"/>
                </a:cubicBezTo>
                <a:cubicBezTo>
                  <a:pt x="1189386" y="124143"/>
                  <a:pt x="1218667" y="134414"/>
                  <a:pt x="1235955" y="135610"/>
                </a:cubicBezTo>
                <a:cubicBezTo>
                  <a:pt x="1253243" y="136806"/>
                  <a:pt x="1239866" y="140567"/>
                  <a:pt x="1264634" y="139474"/>
                </a:cubicBezTo>
                <a:lnTo>
                  <a:pt x="1299612" y="145010"/>
                </a:lnTo>
                <a:cubicBezTo>
                  <a:pt x="1297785" y="140439"/>
                  <a:pt x="1302846" y="141786"/>
                  <a:pt x="1316723" y="142501"/>
                </a:cubicBezTo>
                <a:lnTo>
                  <a:pt x="1353994" y="138427"/>
                </a:lnTo>
                <a:lnTo>
                  <a:pt x="1379571" y="142536"/>
                </a:lnTo>
                <a:cubicBezTo>
                  <a:pt x="1382999" y="142397"/>
                  <a:pt x="1407380" y="137923"/>
                  <a:pt x="1406891" y="134412"/>
                </a:cubicBezTo>
                <a:cubicBezTo>
                  <a:pt x="1433565" y="149140"/>
                  <a:pt x="1436234" y="139888"/>
                  <a:pt x="1463587" y="136134"/>
                </a:cubicBezTo>
                <a:cubicBezTo>
                  <a:pt x="1487038" y="137517"/>
                  <a:pt x="1466824" y="137982"/>
                  <a:pt x="1523495" y="139722"/>
                </a:cubicBezTo>
                <a:cubicBezTo>
                  <a:pt x="1545556" y="155891"/>
                  <a:pt x="1529698" y="128003"/>
                  <a:pt x="1573001" y="150645"/>
                </a:cubicBezTo>
                <a:cubicBezTo>
                  <a:pt x="1575121" y="148880"/>
                  <a:pt x="1601855" y="150499"/>
                  <a:pt x="1615848" y="152274"/>
                </a:cubicBezTo>
                <a:cubicBezTo>
                  <a:pt x="1629840" y="154049"/>
                  <a:pt x="1642482" y="151886"/>
                  <a:pt x="1656958" y="161298"/>
                </a:cubicBezTo>
                <a:cubicBezTo>
                  <a:pt x="1667535" y="164193"/>
                  <a:pt x="1648634" y="159956"/>
                  <a:pt x="1681709" y="164883"/>
                </a:cubicBezTo>
                <a:cubicBezTo>
                  <a:pt x="1714785" y="169810"/>
                  <a:pt x="1822594" y="186492"/>
                  <a:pt x="1855413" y="190858"/>
                </a:cubicBezTo>
                <a:cubicBezTo>
                  <a:pt x="1888232" y="195224"/>
                  <a:pt x="1865150" y="197788"/>
                  <a:pt x="1878624" y="198221"/>
                </a:cubicBezTo>
                <a:cubicBezTo>
                  <a:pt x="1892098" y="198654"/>
                  <a:pt x="1921110" y="191588"/>
                  <a:pt x="1936257" y="193458"/>
                </a:cubicBezTo>
                <a:cubicBezTo>
                  <a:pt x="1955273" y="195364"/>
                  <a:pt x="1958093" y="202665"/>
                  <a:pt x="1969506" y="202296"/>
                </a:cubicBezTo>
                <a:cubicBezTo>
                  <a:pt x="1980059" y="192079"/>
                  <a:pt x="1991264" y="192192"/>
                  <a:pt x="2009543" y="198388"/>
                </a:cubicBezTo>
                <a:cubicBezTo>
                  <a:pt x="2043643" y="201172"/>
                  <a:pt x="2043670" y="190662"/>
                  <a:pt x="2076599" y="192177"/>
                </a:cubicBezTo>
                <a:cubicBezTo>
                  <a:pt x="2091049" y="191598"/>
                  <a:pt x="2098780" y="194892"/>
                  <a:pt x="2122888" y="191618"/>
                </a:cubicBezTo>
                <a:cubicBezTo>
                  <a:pt x="2140054" y="192316"/>
                  <a:pt x="2174542" y="194072"/>
                  <a:pt x="2197782" y="183790"/>
                </a:cubicBezTo>
                <a:cubicBezTo>
                  <a:pt x="2222989" y="182481"/>
                  <a:pt x="2204683" y="182017"/>
                  <a:pt x="2232194" y="184607"/>
                </a:cubicBezTo>
                <a:cubicBezTo>
                  <a:pt x="2265802" y="185125"/>
                  <a:pt x="2279792" y="178894"/>
                  <a:pt x="2299212" y="180376"/>
                </a:cubicBezTo>
                <a:cubicBezTo>
                  <a:pt x="2311858" y="176121"/>
                  <a:pt x="2297536" y="181192"/>
                  <a:pt x="2346142" y="175851"/>
                </a:cubicBezTo>
                <a:cubicBezTo>
                  <a:pt x="2365406" y="185310"/>
                  <a:pt x="2381884" y="172374"/>
                  <a:pt x="2398368" y="174412"/>
                </a:cubicBezTo>
                <a:cubicBezTo>
                  <a:pt x="2424509" y="173378"/>
                  <a:pt x="2488760" y="173491"/>
                  <a:pt x="2512594" y="172027"/>
                </a:cubicBezTo>
                <a:cubicBezTo>
                  <a:pt x="2536428" y="170563"/>
                  <a:pt x="2511059" y="168382"/>
                  <a:pt x="2541375" y="165630"/>
                </a:cubicBezTo>
                <a:cubicBezTo>
                  <a:pt x="2597211" y="177879"/>
                  <a:pt x="2628371" y="155834"/>
                  <a:pt x="2684883" y="153136"/>
                </a:cubicBezTo>
                <a:cubicBezTo>
                  <a:pt x="2719188" y="136064"/>
                  <a:pt x="2743499" y="153798"/>
                  <a:pt x="2781009" y="140733"/>
                </a:cubicBezTo>
                <a:cubicBezTo>
                  <a:pt x="2806393" y="136738"/>
                  <a:pt x="2810080" y="140555"/>
                  <a:pt x="2824377" y="138690"/>
                </a:cubicBezTo>
                <a:cubicBezTo>
                  <a:pt x="2838674" y="136825"/>
                  <a:pt x="2854799" y="132329"/>
                  <a:pt x="2866792" y="129542"/>
                </a:cubicBezTo>
                <a:cubicBezTo>
                  <a:pt x="2873210" y="133180"/>
                  <a:pt x="2923100" y="126770"/>
                  <a:pt x="2921948" y="121966"/>
                </a:cubicBezTo>
                <a:cubicBezTo>
                  <a:pt x="2929361" y="123612"/>
                  <a:pt x="2949852" y="129984"/>
                  <a:pt x="2952165" y="122378"/>
                </a:cubicBezTo>
                <a:cubicBezTo>
                  <a:pt x="2990011" y="122297"/>
                  <a:pt x="3011272" y="121230"/>
                  <a:pt x="3044378" y="131368"/>
                </a:cubicBezTo>
                <a:cubicBezTo>
                  <a:pt x="3067906" y="135145"/>
                  <a:pt x="3051474" y="133118"/>
                  <a:pt x="3066117" y="135515"/>
                </a:cubicBezTo>
                <a:cubicBezTo>
                  <a:pt x="3080761" y="137912"/>
                  <a:pt x="3105156" y="133618"/>
                  <a:pt x="3129038" y="133048"/>
                </a:cubicBezTo>
                <a:cubicBezTo>
                  <a:pt x="3153252" y="133180"/>
                  <a:pt x="3181464" y="137262"/>
                  <a:pt x="3199396" y="138690"/>
                </a:cubicBezTo>
                <a:cubicBezTo>
                  <a:pt x="3217327" y="140118"/>
                  <a:pt x="3221605" y="139775"/>
                  <a:pt x="3236626" y="141617"/>
                </a:cubicBezTo>
                <a:cubicBezTo>
                  <a:pt x="3261693" y="138167"/>
                  <a:pt x="3282756" y="139985"/>
                  <a:pt x="3301529" y="147360"/>
                </a:cubicBezTo>
                <a:cubicBezTo>
                  <a:pt x="3316136" y="149253"/>
                  <a:pt x="3308650" y="153562"/>
                  <a:pt x="3319466" y="155359"/>
                </a:cubicBezTo>
                <a:cubicBezTo>
                  <a:pt x="3330283" y="157156"/>
                  <a:pt x="3337180" y="149032"/>
                  <a:pt x="3366431" y="150998"/>
                </a:cubicBezTo>
                <a:cubicBezTo>
                  <a:pt x="3376837" y="151395"/>
                  <a:pt x="3376489" y="159016"/>
                  <a:pt x="3398712" y="160121"/>
                </a:cubicBezTo>
                <a:cubicBezTo>
                  <a:pt x="3420936" y="161226"/>
                  <a:pt x="3510291" y="165983"/>
                  <a:pt x="3542998" y="167155"/>
                </a:cubicBezTo>
                <a:cubicBezTo>
                  <a:pt x="3575704" y="168327"/>
                  <a:pt x="3562463" y="165109"/>
                  <a:pt x="3578141" y="164774"/>
                </a:cubicBezTo>
                <a:cubicBezTo>
                  <a:pt x="3593820" y="164439"/>
                  <a:pt x="3612368" y="156036"/>
                  <a:pt x="3637070" y="165143"/>
                </a:cubicBezTo>
                <a:cubicBezTo>
                  <a:pt x="3655547" y="160298"/>
                  <a:pt x="3656022" y="171417"/>
                  <a:pt x="3676510" y="174285"/>
                </a:cubicBezTo>
                <a:cubicBezTo>
                  <a:pt x="3687814" y="178343"/>
                  <a:pt x="3701962" y="177166"/>
                  <a:pt x="3711295" y="179965"/>
                </a:cubicBezTo>
                <a:cubicBezTo>
                  <a:pt x="3720627" y="182764"/>
                  <a:pt x="3728005" y="183268"/>
                  <a:pt x="3734909" y="186315"/>
                </a:cubicBezTo>
                <a:cubicBezTo>
                  <a:pt x="3741813" y="189362"/>
                  <a:pt x="3743912" y="195469"/>
                  <a:pt x="3752716" y="198247"/>
                </a:cubicBezTo>
                <a:cubicBezTo>
                  <a:pt x="3761521" y="201025"/>
                  <a:pt x="3775291" y="205915"/>
                  <a:pt x="3785338" y="207746"/>
                </a:cubicBezTo>
                <a:cubicBezTo>
                  <a:pt x="3795386" y="209577"/>
                  <a:pt x="3793861" y="206743"/>
                  <a:pt x="3813002" y="209235"/>
                </a:cubicBezTo>
                <a:cubicBezTo>
                  <a:pt x="3844203" y="214556"/>
                  <a:pt x="3872302" y="218411"/>
                  <a:pt x="3907394" y="217935"/>
                </a:cubicBezTo>
                <a:cubicBezTo>
                  <a:pt x="3913972" y="227642"/>
                  <a:pt x="3924446" y="223236"/>
                  <a:pt x="3938455" y="218099"/>
                </a:cubicBezTo>
                <a:cubicBezTo>
                  <a:pt x="3964643" y="225179"/>
                  <a:pt x="4008872" y="230664"/>
                  <a:pt x="4053670" y="246493"/>
                </a:cubicBezTo>
                <a:cubicBezTo>
                  <a:pt x="4060026" y="249727"/>
                  <a:pt x="4064731" y="252068"/>
                  <a:pt x="4068686" y="253851"/>
                </a:cubicBezTo>
                <a:lnTo>
                  <a:pt x="4073848" y="255820"/>
                </a:lnTo>
                <a:lnTo>
                  <a:pt x="4073848" y="5096562"/>
                </a:lnTo>
                <a:lnTo>
                  <a:pt x="4062380" y="5097855"/>
                </a:lnTo>
                <a:cubicBezTo>
                  <a:pt x="4057192" y="5097055"/>
                  <a:pt x="4053199" y="5094472"/>
                  <a:pt x="4049820" y="5089388"/>
                </a:cubicBezTo>
                <a:cubicBezTo>
                  <a:pt x="4009878" y="5087267"/>
                  <a:pt x="3968705" y="5061632"/>
                  <a:pt x="3943125" y="5073727"/>
                </a:cubicBezTo>
                <a:cubicBezTo>
                  <a:pt x="3944749" y="5052314"/>
                  <a:pt x="3930432" y="5060350"/>
                  <a:pt x="3902578" y="5055197"/>
                </a:cubicBezTo>
                <a:cubicBezTo>
                  <a:pt x="3882656" y="5049199"/>
                  <a:pt x="3839627" y="5036588"/>
                  <a:pt x="3823591" y="5030823"/>
                </a:cubicBezTo>
                <a:cubicBezTo>
                  <a:pt x="3807556" y="5025058"/>
                  <a:pt x="3795270" y="5029266"/>
                  <a:pt x="3779178" y="5023718"/>
                </a:cubicBezTo>
                <a:cubicBezTo>
                  <a:pt x="3786402" y="5005404"/>
                  <a:pt x="3690441" y="5017899"/>
                  <a:pt x="3727041" y="5004453"/>
                </a:cubicBezTo>
                <a:cubicBezTo>
                  <a:pt x="3699629" y="4993542"/>
                  <a:pt x="3709708" y="4998999"/>
                  <a:pt x="3695215" y="5003935"/>
                </a:cubicBezTo>
                <a:cubicBezTo>
                  <a:pt x="3660744" y="4999180"/>
                  <a:pt x="3657695" y="4997754"/>
                  <a:pt x="3617918" y="5002257"/>
                </a:cubicBezTo>
                <a:cubicBezTo>
                  <a:pt x="3600258" y="5001551"/>
                  <a:pt x="3594004" y="4999083"/>
                  <a:pt x="3578292" y="4997633"/>
                </a:cubicBezTo>
                <a:cubicBezTo>
                  <a:pt x="3562580" y="4996183"/>
                  <a:pt x="3553912" y="4997238"/>
                  <a:pt x="3523647" y="4993560"/>
                </a:cubicBezTo>
                <a:cubicBezTo>
                  <a:pt x="3499709" y="4988949"/>
                  <a:pt x="3482330" y="4990238"/>
                  <a:pt x="3462999" y="4987582"/>
                </a:cubicBezTo>
                <a:cubicBezTo>
                  <a:pt x="3443667" y="4984927"/>
                  <a:pt x="3431887" y="4980755"/>
                  <a:pt x="3407661" y="4977626"/>
                </a:cubicBezTo>
                <a:cubicBezTo>
                  <a:pt x="3386862" y="4968882"/>
                  <a:pt x="3308417" y="4989840"/>
                  <a:pt x="3292705" y="4963636"/>
                </a:cubicBezTo>
                <a:cubicBezTo>
                  <a:pt x="3235824" y="4968918"/>
                  <a:pt x="3219730" y="4958334"/>
                  <a:pt x="3172975" y="4953691"/>
                </a:cubicBezTo>
                <a:cubicBezTo>
                  <a:pt x="3127763" y="4948837"/>
                  <a:pt x="3122071" y="4951787"/>
                  <a:pt x="3074842" y="4939189"/>
                </a:cubicBezTo>
                <a:cubicBezTo>
                  <a:pt x="3037951" y="4926629"/>
                  <a:pt x="3018156" y="4922664"/>
                  <a:pt x="2975114" y="4919945"/>
                </a:cubicBezTo>
                <a:cubicBezTo>
                  <a:pt x="2971916" y="4927359"/>
                  <a:pt x="2920569" y="4912496"/>
                  <a:pt x="2912264" y="4910306"/>
                </a:cubicBezTo>
                <a:cubicBezTo>
                  <a:pt x="2913215" y="4915182"/>
                  <a:pt x="2886096" y="4917324"/>
                  <a:pt x="2879068" y="4913219"/>
                </a:cubicBezTo>
                <a:cubicBezTo>
                  <a:pt x="2816888" y="4916083"/>
                  <a:pt x="2797908" y="4934735"/>
                  <a:pt x="2751306" y="4924939"/>
                </a:cubicBezTo>
                <a:cubicBezTo>
                  <a:pt x="2714930" y="4924870"/>
                  <a:pt x="2716667" y="4934409"/>
                  <a:pt x="2664406" y="4934300"/>
                </a:cubicBezTo>
                <a:cubicBezTo>
                  <a:pt x="2642420" y="4938458"/>
                  <a:pt x="2649006" y="4930226"/>
                  <a:pt x="2621651" y="4930533"/>
                </a:cubicBezTo>
                <a:cubicBezTo>
                  <a:pt x="2586738" y="4948131"/>
                  <a:pt x="2549613" y="4936664"/>
                  <a:pt x="2500282" y="4936142"/>
                </a:cubicBezTo>
                <a:cubicBezTo>
                  <a:pt x="2439944" y="4934837"/>
                  <a:pt x="2389504" y="4942093"/>
                  <a:pt x="2337000" y="4934320"/>
                </a:cubicBezTo>
                <a:cubicBezTo>
                  <a:pt x="2317698" y="4940567"/>
                  <a:pt x="2291907" y="4948971"/>
                  <a:pt x="2270703" y="4938111"/>
                </a:cubicBezTo>
                <a:cubicBezTo>
                  <a:pt x="2215033" y="4939841"/>
                  <a:pt x="2221532" y="4944790"/>
                  <a:pt x="2200316" y="4938470"/>
                </a:cubicBezTo>
                <a:cubicBezTo>
                  <a:pt x="2158078" y="4940893"/>
                  <a:pt x="2164891" y="4935351"/>
                  <a:pt x="2126710" y="4932347"/>
                </a:cubicBezTo>
                <a:cubicBezTo>
                  <a:pt x="2095620" y="4927728"/>
                  <a:pt x="2111086" y="4928153"/>
                  <a:pt x="2082324" y="4927593"/>
                </a:cubicBezTo>
                <a:cubicBezTo>
                  <a:pt x="2055130" y="4936130"/>
                  <a:pt x="2036508" y="4925578"/>
                  <a:pt x="2029206" y="4923365"/>
                </a:cubicBezTo>
                <a:cubicBezTo>
                  <a:pt x="2003508" y="4924806"/>
                  <a:pt x="1965456" y="4913048"/>
                  <a:pt x="1969765" y="4928228"/>
                </a:cubicBezTo>
                <a:cubicBezTo>
                  <a:pt x="1933670" y="4907655"/>
                  <a:pt x="1935015" y="4928539"/>
                  <a:pt x="1896446" y="4923240"/>
                </a:cubicBezTo>
                <a:cubicBezTo>
                  <a:pt x="1876120" y="4915707"/>
                  <a:pt x="1849790" y="4911657"/>
                  <a:pt x="1837029" y="4921066"/>
                </a:cubicBezTo>
                <a:cubicBezTo>
                  <a:pt x="1759478" y="4909120"/>
                  <a:pt x="1806390" y="4905512"/>
                  <a:pt x="1727326" y="4892968"/>
                </a:cubicBezTo>
                <a:cubicBezTo>
                  <a:pt x="1686312" y="4886651"/>
                  <a:pt x="1625466" y="4884219"/>
                  <a:pt x="1593578" y="4875201"/>
                </a:cubicBezTo>
                <a:cubicBezTo>
                  <a:pt x="1561690" y="4866183"/>
                  <a:pt x="1553872" y="4870257"/>
                  <a:pt x="1529199" y="4863739"/>
                </a:cubicBezTo>
                <a:cubicBezTo>
                  <a:pt x="1504527" y="4857222"/>
                  <a:pt x="1472957" y="4856729"/>
                  <a:pt x="1453102" y="4853389"/>
                </a:cubicBezTo>
                <a:cubicBezTo>
                  <a:pt x="1433246" y="4850048"/>
                  <a:pt x="1412604" y="4842097"/>
                  <a:pt x="1410062" y="4843700"/>
                </a:cubicBezTo>
                <a:cubicBezTo>
                  <a:pt x="1370061" y="4835203"/>
                  <a:pt x="1358114" y="4845698"/>
                  <a:pt x="1334230" y="4827940"/>
                </a:cubicBezTo>
                <a:cubicBezTo>
                  <a:pt x="1313790" y="4825698"/>
                  <a:pt x="1309169" y="4823751"/>
                  <a:pt x="1287424" y="4823328"/>
                </a:cubicBezTo>
                <a:cubicBezTo>
                  <a:pt x="1265680" y="4822905"/>
                  <a:pt x="1234048" y="4825438"/>
                  <a:pt x="1203760" y="4825401"/>
                </a:cubicBezTo>
                <a:cubicBezTo>
                  <a:pt x="1172376" y="4827120"/>
                  <a:pt x="1171591" y="4843575"/>
                  <a:pt x="1142353" y="4826911"/>
                </a:cubicBezTo>
                <a:cubicBezTo>
                  <a:pt x="1142648" y="4830450"/>
                  <a:pt x="1127453" y="4831600"/>
                  <a:pt x="1123543" y="4831484"/>
                </a:cubicBezTo>
                <a:lnTo>
                  <a:pt x="1092581" y="4833192"/>
                </a:lnTo>
                <a:lnTo>
                  <a:pt x="1089970" y="4827604"/>
                </a:lnTo>
                <a:cubicBezTo>
                  <a:pt x="1078405" y="4825299"/>
                  <a:pt x="1058546" y="4830811"/>
                  <a:pt x="1046990" y="4831800"/>
                </a:cubicBezTo>
                <a:lnTo>
                  <a:pt x="1020627" y="4833537"/>
                </a:lnTo>
                <a:lnTo>
                  <a:pt x="1010602" y="4832752"/>
                </a:lnTo>
                <a:lnTo>
                  <a:pt x="1006327" y="4832812"/>
                </a:lnTo>
                <a:lnTo>
                  <a:pt x="995285" y="4828639"/>
                </a:lnTo>
                <a:cubicBezTo>
                  <a:pt x="985016" y="4827594"/>
                  <a:pt x="977337" y="4820880"/>
                  <a:pt x="971197" y="4819859"/>
                </a:cubicBezTo>
                <a:cubicBezTo>
                  <a:pt x="965058" y="4818838"/>
                  <a:pt x="963247" y="4826590"/>
                  <a:pt x="958444" y="4822516"/>
                </a:cubicBezTo>
                <a:cubicBezTo>
                  <a:pt x="964528" y="4819545"/>
                  <a:pt x="954985" y="4817124"/>
                  <a:pt x="950776" y="4814966"/>
                </a:cubicBezTo>
                <a:lnTo>
                  <a:pt x="912589" y="4812307"/>
                </a:lnTo>
                <a:cubicBezTo>
                  <a:pt x="866435" y="4815189"/>
                  <a:pt x="882762" y="4802056"/>
                  <a:pt x="868646" y="4810372"/>
                </a:cubicBezTo>
                <a:cubicBezTo>
                  <a:pt x="833647" y="4816986"/>
                  <a:pt x="825964" y="4816964"/>
                  <a:pt x="813484" y="4815448"/>
                </a:cubicBezTo>
                <a:cubicBezTo>
                  <a:pt x="774068" y="4820782"/>
                  <a:pt x="767891" y="4822976"/>
                  <a:pt x="717218" y="4827378"/>
                </a:cubicBezTo>
                <a:cubicBezTo>
                  <a:pt x="688925" y="4839908"/>
                  <a:pt x="680839" y="4840723"/>
                  <a:pt x="659409" y="4845952"/>
                </a:cubicBezTo>
                <a:cubicBezTo>
                  <a:pt x="633011" y="4854112"/>
                  <a:pt x="639997" y="4860055"/>
                  <a:pt x="607917" y="4863927"/>
                </a:cubicBezTo>
                <a:cubicBezTo>
                  <a:pt x="591636" y="4868226"/>
                  <a:pt x="579429" y="4878384"/>
                  <a:pt x="569284" y="4882117"/>
                </a:cubicBezTo>
                <a:cubicBezTo>
                  <a:pt x="559139" y="4885850"/>
                  <a:pt x="555067" y="4884639"/>
                  <a:pt x="537968" y="4887374"/>
                </a:cubicBezTo>
                <a:cubicBezTo>
                  <a:pt x="526595" y="4886448"/>
                  <a:pt x="489777" y="4886423"/>
                  <a:pt x="482916" y="4888156"/>
                </a:cubicBezTo>
                <a:cubicBezTo>
                  <a:pt x="463365" y="4898273"/>
                  <a:pt x="445824" y="4886936"/>
                  <a:pt x="411637" y="4886771"/>
                </a:cubicBezTo>
                <a:lnTo>
                  <a:pt x="371262" y="4888142"/>
                </a:lnTo>
                <a:cubicBezTo>
                  <a:pt x="363928" y="4882747"/>
                  <a:pt x="306156" y="4880831"/>
                  <a:pt x="302060" y="4873520"/>
                </a:cubicBezTo>
                <a:cubicBezTo>
                  <a:pt x="280888" y="4866176"/>
                  <a:pt x="280811" y="4847663"/>
                  <a:pt x="248012" y="4840618"/>
                </a:cubicBezTo>
                <a:cubicBezTo>
                  <a:pt x="230331" y="4833575"/>
                  <a:pt x="240156" y="4851312"/>
                  <a:pt x="195979" y="4831260"/>
                </a:cubicBezTo>
                <a:cubicBezTo>
                  <a:pt x="165972" y="4807991"/>
                  <a:pt x="63439" y="4789506"/>
                  <a:pt x="10733" y="4758959"/>
                </a:cubicBezTo>
                <a:lnTo>
                  <a:pt x="0" y="4750844"/>
                </a:lnTo>
                <a:close/>
              </a:path>
            </a:pathLst>
          </a:custGeom>
        </p:spPr>
      </p:pic>
    </p:spTree>
    <p:extLst>
      <p:ext uri="{BB962C8B-B14F-4D97-AF65-F5344CB8AC3E}">
        <p14:creationId xmlns:p14="http://schemas.microsoft.com/office/powerpoint/2010/main" val="256718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3">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3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p:cNvSpPr>
            <a:spLocks noGrp="1"/>
          </p:cNvSpPr>
          <p:nvPr>
            <p:ph type="title"/>
          </p:nvPr>
        </p:nvSpPr>
        <p:spPr>
          <a:xfrm>
            <a:off x="628650" y="4435052"/>
            <a:ext cx="2320290" cy="1645920"/>
          </a:xfrm>
        </p:spPr>
        <p:txBody>
          <a:bodyPr vert="horz" lIns="91440" tIns="45720" rIns="91440" bIns="45720" rtlCol="0" anchor="ctr">
            <a:normAutofit/>
          </a:bodyPr>
          <a:lstStyle/>
          <a:p>
            <a:pPr algn="l">
              <a:lnSpc>
                <a:spcPct val="90000"/>
              </a:lnSpc>
            </a:pPr>
            <a:r>
              <a:rPr lang="en-US" sz="2300" kern="1200" dirty="0">
                <a:solidFill>
                  <a:schemeClr val="tx1"/>
                </a:solidFill>
                <a:latin typeface="+mj-lt"/>
                <a:ea typeface="+mj-ea"/>
                <a:cs typeface="+mj-cs"/>
              </a:rPr>
              <a:t>COME APRIRE UN’ARNIA</a:t>
            </a:r>
          </a:p>
        </p:txBody>
      </p:sp>
      <p:pic>
        <p:nvPicPr>
          <p:cNvPr id="5" name="Immagine 4" descr="Immagine che contiene aria aperta, giallo, apiario, alveare&#10;&#10;Il contenuto generato dall'IA potrebbe non essere corretto.">
            <a:extLst>
              <a:ext uri="{FF2B5EF4-FFF2-40B4-BE49-F238E27FC236}">
                <a16:creationId xmlns:a16="http://schemas.microsoft.com/office/drawing/2014/main" id="{A2034AED-69AC-8965-5F3E-F74F35BE745E}"/>
              </a:ext>
            </a:extLst>
          </p:cNvPr>
          <p:cNvPicPr>
            <a:picLocks noChangeAspect="1"/>
          </p:cNvPicPr>
          <p:nvPr/>
        </p:nvPicPr>
        <p:blipFill>
          <a:blip r:embed="rId2" cstate="print">
            <a:extLst>
              <a:ext uri="{28A0092B-C50C-407E-A947-70E740481C1C}">
                <a14:useLocalDpi xmlns:a14="http://schemas.microsoft.com/office/drawing/2010/main" val="0"/>
              </a:ext>
            </a:extLst>
          </a:blip>
          <a:srcRect r="1830" b="3"/>
          <a:stretch/>
        </p:blipFill>
        <p:spPr>
          <a:xfrm>
            <a:off x="20" y="-6"/>
            <a:ext cx="2948920" cy="4005072"/>
          </a:xfrm>
          <a:prstGeom prst="rect">
            <a:avLst/>
          </a:prstGeom>
        </p:spPr>
      </p:pic>
      <p:pic>
        <p:nvPicPr>
          <p:cNvPr id="7" name="Immagine 6" descr="Immagine che contiene aria aperta, apiario, alveare, pianta&#10;&#10;Il contenuto generato dall'IA potrebbe non essere corretto.">
            <a:extLst>
              <a:ext uri="{FF2B5EF4-FFF2-40B4-BE49-F238E27FC236}">
                <a16:creationId xmlns:a16="http://schemas.microsoft.com/office/drawing/2014/main" id="{32035721-AD62-6552-2B38-BC4F4D518469}"/>
              </a:ext>
            </a:extLst>
          </p:cNvPr>
          <p:cNvPicPr>
            <a:picLocks noChangeAspect="1"/>
          </p:cNvPicPr>
          <p:nvPr/>
        </p:nvPicPr>
        <p:blipFill>
          <a:blip r:embed="rId3" cstate="print">
            <a:extLst>
              <a:ext uri="{28A0092B-C50C-407E-A947-70E740481C1C}">
                <a14:useLocalDpi xmlns:a14="http://schemas.microsoft.com/office/drawing/2010/main" val="0"/>
              </a:ext>
            </a:extLst>
          </a:blip>
          <a:srcRect l="1826" r="3" b="3"/>
          <a:stretch/>
        </p:blipFill>
        <p:spPr>
          <a:xfrm>
            <a:off x="3097530" y="6"/>
            <a:ext cx="2948940" cy="4005071"/>
          </a:xfrm>
          <a:prstGeom prst="rect">
            <a:avLst/>
          </a:prstGeom>
        </p:spPr>
      </p:pic>
      <p:pic>
        <p:nvPicPr>
          <p:cNvPr id="10" name="Immagine 9" descr="Immagine che contiene aria aperta, alveare, apiario, Apicoltore&#10;&#10;Il contenuto generato dall'IA potrebbe non essere corretto.">
            <a:extLst>
              <a:ext uri="{FF2B5EF4-FFF2-40B4-BE49-F238E27FC236}">
                <a16:creationId xmlns:a16="http://schemas.microsoft.com/office/drawing/2014/main" id="{44CF0B77-2403-0CB4-F58D-DACE81EC6F02}"/>
              </a:ext>
            </a:extLst>
          </p:cNvPr>
          <p:cNvPicPr>
            <a:picLocks noChangeAspect="1"/>
          </p:cNvPicPr>
          <p:nvPr/>
        </p:nvPicPr>
        <p:blipFill>
          <a:blip r:embed="rId4" cstate="print">
            <a:extLst>
              <a:ext uri="{28A0092B-C50C-407E-A947-70E740481C1C}">
                <a14:useLocalDpi xmlns:a14="http://schemas.microsoft.com/office/drawing/2010/main" val="0"/>
              </a:ext>
            </a:extLst>
          </a:blip>
          <a:srcRect r="1830" b="3"/>
          <a:stretch/>
        </p:blipFill>
        <p:spPr>
          <a:xfrm>
            <a:off x="6195060" y="-1"/>
            <a:ext cx="2948940" cy="4005072"/>
          </a:xfrm>
          <a:prstGeom prst="rect">
            <a:avLst/>
          </a:prstGeom>
        </p:spPr>
      </p:pic>
      <p:sp>
        <p:nvSpPr>
          <p:cNvPr id="44" name="Rectangle 3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3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66010"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egnaposto contenuto 3"/>
          <p:cNvSpPr>
            <a:spLocks noGrp="1"/>
          </p:cNvSpPr>
          <p:nvPr>
            <p:ph sz="half" idx="2"/>
          </p:nvPr>
        </p:nvSpPr>
        <p:spPr>
          <a:xfrm>
            <a:off x="3285199" y="4005066"/>
            <a:ext cx="5328141" cy="2852928"/>
          </a:xfrm>
        </p:spPr>
        <p:txBody>
          <a:bodyPr vert="horz" lIns="91440" tIns="45720" rIns="91440" bIns="45720" rtlCol="0" anchor="ctr">
            <a:noAutofit/>
          </a:bodyPr>
          <a:lstStyle/>
          <a:p>
            <a:pPr marL="114300" indent="0">
              <a:lnSpc>
                <a:spcPct val="90000"/>
              </a:lnSpc>
              <a:buNone/>
            </a:pPr>
            <a:r>
              <a:rPr lang="en-US" sz="1400" dirty="0">
                <a:latin typeface="Arial" panose="020B0604020202020204" pitchFamily="34" charset="0"/>
                <a:cs typeface="Arial" panose="020B0604020202020204" pitchFamily="34" charset="0"/>
              </a:rPr>
              <a:t>Utilizzare </a:t>
            </a:r>
            <a:r>
              <a:rPr lang="en-US" sz="1400" dirty="0">
                <a:solidFill>
                  <a:srgbClr val="FF0000"/>
                </a:solidFill>
                <a:latin typeface="Arial" panose="020B0604020202020204" pitchFamily="34" charset="0"/>
                <a:cs typeface="Arial" panose="020B0604020202020204" pitchFamily="34" charset="0"/>
              </a:rPr>
              <a:t>le </a:t>
            </a:r>
            <a:r>
              <a:rPr lang="en-US" sz="1400" b="1" u="sng" dirty="0">
                <a:solidFill>
                  <a:srgbClr val="FF0000"/>
                </a:solidFill>
                <a:latin typeface="Arial" panose="020B0604020202020204" pitchFamily="34" charset="0"/>
                <a:cs typeface="Arial" panose="020B0604020202020204" pitchFamily="34" charset="0"/>
              </a:rPr>
              <a:t>protezioni</a:t>
            </a:r>
            <a:r>
              <a:rPr lang="en-US" sz="1400" dirty="0">
                <a:solidFill>
                  <a:srgbClr val="FF0000"/>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necessarie</a:t>
            </a:r>
          </a:p>
          <a:p>
            <a:pPr marL="114300" indent="0">
              <a:lnSpc>
                <a:spcPct val="90000"/>
              </a:lnSpc>
              <a:buNone/>
            </a:pPr>
            <a:r>
              <a:rPr lang="en-US" sz="1400" dirty="0">
                <a:latin typeface="Arial" panose="020B0604020202020204" pitchFamily="34" charset="0"/>
                <a:cs typeface="Arial" panose="020B0604020202020204" pitchFamily="34" charset="0"/>
              </a:rPr>
              <a:t>Portare  </a:t>
            </a:r>
            <a:r>
              <a:rPr lang="en-US" sz="1400" b="1" u="sng" dirty="0">
                <a:solidFill>
                  <a:srgbClr val="0070C0"/>
                </a:solidFill>
                <a:latin typeface="Arial" panose="020B0604020202020204" pitchFamily="34" charset="0"/>
                <a:cs typeface="Arial" panose="020B0604020202020204" pitchFamily="34" charset="0"/>
              </a:rPr>
              <a:t>sempre l’affumicatore</a:t>
            </a:r>
          </a:p>
          <a:p>
            <a:pPr marL="114300" indent="0">
              <a:lnSpc>
                <a:spcPct val="90000"/>
              </a:lnSpc>
              <a:buNone/>
            </a:pPr>
            <a:r>
              <a:rPr lang="en-US" sz="1400" dirty="0">
                <a:latin typeface="Arial" panose="020B0604020202020204" pitchFamily="34" charset="0"/>
                <a:cs typeface="Arial" panose="020B0604020202020204" pitchFamily="34" charset="0"/>
              </a:rPr>
              <a:t>Porsi  </a:t>
            </a:r>
            <a:r>
              <a:rPr lang="en-US" sz="1400" b="1" dirty="0">
                <a:solidFill>
                  <a:srgbClr val="FFE401"/>
                </a:solidFill>
                <a:latin typeface="Arial" panose="020B0604020202020204" pitchFamily="34" charset="0"/>
                <a:cs typeface="Arial" panose="020B0604020202020204" pitchFamily="34" charset="0"/>
              </a:rPr>
              <a:t>sempre </a:t>
            </a:r>
            <a:r>
              <a:rPr lang="en-US" sz="1400" b="1" u="sng" dirty="0">
                <a:solidFill>
                  <a:srgbClr val="FFE401"/>
                </a:solidFill>
                <a:latin typeface="Arial" panose="020B0604020202020204" pitchFamily="34" charset="0"/>
                <a:cs typeface="Arial" panose="020B0604020202020204" pitchFamily="34" charset="0"/>
              </a:rPr>
              <a:t>alle spalle dell’alveare</a:t>
            </a:r>
          </a:p>
          <a:p>
            <a:pPr marL="114300" indent="0">
              <a:lnSpc>
                <a:spcPct val="90000"/>
              </a:lnSpc>
              <a:buNone/>
            </a:pPr>
            <a:r>
              <a:rPr lang="en-US" sz="1400" b="1" dirty="0">
                <a:solidFill>
                  <a:srgbClr val="D19F6F"/>
                </a:solidFill>
                <a:latin typeface="Arial" panose="020B0604020202020204" pitchFamily="34" charset="0"/>
                <a:cs typeface="Arial" panose="020B0604020202020204" pitchFamily="34" charset="0"/>
              </a:rPr>
              <a:t>Molto </a:t>
            </a:r>
            <a:r>
              <a:rPr lang="en-US" sz="1400" b="1" u="sng" dirty="0">
                <a:solidFill>
                  <a:srgbClr val="D19F6F"/>
                </a:solidFill>
                <a:latin typeface="Arial" panose="020B0604020202020204" pitchFamily="34" charset="0"/>
                <a:cs typeface="Arial" panose="020B0604020202020204" pitchFamily="34" charset="0"/>
              </a:rPr>
              <a:t>delicatamente</a:t>
            </a:r>
            <a:r>
              <a:rPr lang="en-US" sz="1400" b="1" dirty="0">
                <a:solidFill>
                  <a:srgbClr val="D19F6F"/>
                </a:solidFill>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rPr>
              <a:t>con la leva scollare il coprifavo</a:t>
            </a:r>
          </a:p>
          <a:p>
            <a:pPr marL="114300" indent="0">
              <a:lnSpc>
                <a:spcPct val="90000"/>
              </a:lnSpc>
              <a:buNone/>
            </a:pPr>
            <a:r>
              <a:rPr lang="en-US" sz="1400" dirty="0">
                <a:latin typeface="Arial" panose="020B0604020202020204" pitchFamily="34" charset="0"/>
                <a:cs typeface="Arial" panose="020B0604020202020204" pitchFamily="34" charset="0"/>
              </a:rPr>
              <a:t>Non appena si solleva di pochi mm il coprifavo spargere delicatamente il </a:t>
            </a:r>
            <a:r>
              <a:rPr lang="en-US" sz="1400" b="1" u="sng" dirty="0">
                <a:latin typeface="Arial" panose="020B0604020202020204" pitchFamily="34" charset="0"/>
                <a:cs typeface="Arial" panose="020B0604020202020204" pitchFamily="34" charset="0"/>
              </a:rPr>
              <a:t>fumo</a:t>
            </a:r>
            <a:r>
              <a:rPr lang="en-US" sz="1400" u="sng" dirty="0">
                <a:latin typeface="Arial" panose="020B0604020202020204" pitchFamily="34" charset="0"/>
                <a:cs typeface="Arial" panose="020B0604020202020204" pitchFamily="34" charset="0"/>
              </a:rPr>
              <a:t> nel nido</a:t>
            </a:r>
          </a:p>
          <a:p>
            <a:pPr marL="114300" indent="0">
              <a:lnSpc>
                <a:spcPct val="90000"/>
              </a:lnSpc>
              <a:buNone/>
            </a:pPr>
            <a:r>
              <a:rPr lang="en-US" sz="1400" dirty="0">
                <a:latin typeface="Arial" panose="020B0604020202020204" pitchFamily="34" charset="0"/>
                <a:cs typeface="Arial" panose="020B0604020202020204" pitchFamily="34" charset="0"/>
              </a:rPr>
              <a:t>Levare il coprifavo delicatamente e riporlo a terra appoggiandolo ad un lato</a:t>
            </a:r>
          </a:p>
          <a:p>
            <a:pPr marL="114300" indent="0">
              <a:lnSpc>
                <a:spcPct val="90000"/>
              </a:lnSpc>
              <a:buNone/>
            </a:pPr>
            <a:r>
              <a:rPr lang="en-US" sz="1400" dirty="0">
                <a:latin typeface="Arial" panose="020B0604020202020204" pitchFamily="34" charset="0"/>
                <a:cs typeface="Arial" panose="020B0604020202020204" pitchFamily="34" charset="0"/>
              </a:rPr>
              <a:t>Dare </a:t>
            </a:r>
            <a:r>
              <a:rPr lang="en-US" sz="1400" u="sng" dirty="0">
                <a:latin typeface="Arial" panose="020B0604020202020204" pitchFamily="34" charset="0"/>
                <a:cs typeface="Arial" panose="020B0604020202020204" pitchFamily="34" charset="0"/>
              </a:rPr>
              <a:t>qualche soffio di fumo</a:t>
            </a:r>
          </a:p>
          <a:p>
            <a:pPr marL="114300" indent="0">
              <a:lnSpc>
                <a:spcPct val="90000"/>
              </a:lnSpc>
              <a:buNone/>
            </a:pPr>
            <a:r>
              <a:rPr lang="en-US" sz="1400" dirty="0">
                <a:latin typeface="Arial" panose="020B0604020202020204" pitchFamily="34" charset="0"/>
                <a:cs typeface="Arial" panose="020B0604020202020204" pitchFamily="34" charset="0"/>
              </a:rPr>
              <a:t>Estrarre </a:t>
            </a:r>
            <a:r>
              <a:rPr lang="en-US" sz="1400" dirty="0" err="1">
                <a:latin typeface="Arial" panose="020B0604020202020204" pitchFamily="34" charset="0"/>
                <a:cs typeface="Arial" panose="020B0604020202020204" pitchFamily="34" charset="0"/>
              </a:rPr>
              <a:t>i</a:t>
            </a:r>
            <a:r>
              <a:rPr lang="en-US" sz="1400" dirty="0">
                <a:latin typeface="Arial" panose="020B0604020202020204" pitchFamily="34" charset="0"/>
                <a:cs typeface="Arial" panose="020B0604020202020204" pitchFamily="34" charset="0"/>
              </a:rPr>
              <a:t> telaini</a:t>
            </a:r>
          </a:p>
          <a:p>
            <a:pPr marL="114300" indent="0">
              <a:lnSpc>
                <a:spcPct val="90000"/>
              </a:lnSpc>
              <a:buNone/>
            </a:pPr>
            <a:r>
              <a:rPr lang="en-US" sz="1400" dirty="0">
                <a:latin typeface="Arial" panose="020B0604020202020204" pitchFamily="34" charset="0"/>
                <a:cs typeface="Arial" panose="020B0604020202020204" pitchFamily="34" charset="0"/>
              </a:rPr>
              <a:t>Eseguire sempre visite più brevi possibile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8" name="Rectangle 3107">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990285" y="4343047"/>
            <a:ext cx="3732779" cy="591720"/>
          </a:xfrm>
        </p:spPr>
        <p:txBody>
          <a:bodyPr vert="horz" lIns="91440" tIns="45720" rIns="91440" bIns="45720" rtlCol="0" anchor="t">
            <a:normAutofit fontScale="90000"/>
          </a:bodyPr>
          <a:lstStyle/>
          <a:p>
            <a:pPr algn="l">
              <a:lnSpc>
                <a:spcPct val="90000"/>
              </a:lnSpc>
            </a:pPr>
            <a:r>
              <a:rPr lang="en-US" sz="2400" dirty="0">
                <a:latin typeface="Arial" panose="020B0604020202020204" pitchFamily="34" charset="0"/>
                <a:cs typeface="Arial" panose="020B0604020202020204" pitchFamily="34" charset="0"/>
              </a:rPr>
              <a:t>Cosa cercare nell’alveare?</a:t>
            </a:r>
            <a:endParaRPr lang="en-US" sz="2400" kern="1200" dirty="0">
              <a:solidFill>
                <a:schemeClr val="tx1"/>
              </a:solidFill>
              <a:latin typeface="Arial" panose="020B0604020202020204" pitchFamily="34" charset="0"/>
              <a:cs typeface="Arial" panose="020B0604020202020204" pitchFamily="34" charset="0"/>
            </a:endParaRPr>
          </a:p>
        </p:txBody>
      </p:sp>
      <p:pic>
        <p:nvPicPr>
          <p:cNvPr id="18" name="Immagine 17" descr="Immagine che contiene cibo, cioccolato, fetta, dessert&#10;&#10;Descrizione generata automaticamente">
            <a:extLst>
              <a:ext uri="{FF2B5EF4-FFF2-40B4-BE49-F238E27FC236}">
                <a16:creationId xmlns:a16="http://schemas.microsoft.com/office/drawing/2014/main" id="{0EBA7B5F-4A0D-3C83-AAC3-4E12FD4C70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b="-3"/>
          <a:stretch/>
        </p:blipFill>
        <p:spPr>
          <a:xfrm>
            <a:off x="17799" y="-3014"/>
            <a:ext cx="4922056" cy="6925841"/>
          </a:xfrm>
          <a:prstGeom prst="rect">
            <a:avLst/>
          </a:prstGeom>
        </p:spPr>
      </p:pic>
      <p:pic>
        <p:nvPicPr>
          <p:cNvPr id="3076" name="Picture 4" descr="Immagine che contiene oggetto da esterni, favo, colorato, diverso&#10;&#10;Descrizione generata automaticamente"/>
          <p:cNvPicPr>
            <a:picLocks noChangeAspect="1" noChangeArrowheads="1"/>
          </p:cNvPicPr>
          <p:nvPr/>
        </p:nvPicPr>
        <p:blipFill rotWithShape="1">
          <a:blip r:embed="rId3" cstate="print"/>
          <a:srcRect l="24679" r="13105"/>
          <a:stretch/>
        </p:blipFill>
        <p:spPr bwMode="auto">
          <a:xfrm>
            <a:off x="6163556" y="-3013"/>
            <a:ext cx="3003804" cy="4224518"/>
          </a:xfrm>
          <a:prstGeom prst="rect">
            <a:avLst/>
          </a:prstGeom>
          <a:noFill/>
        </p:spPr>
      </p:pic>
      <p:sp>
        <p:nvSpPr>
          <p:cNvPr id="4" name="Segnaposto contenuto 3"/>
          <p:cNvSpPr>
            <a:spLocks noGrp="1"/>
          </p:cNvSpPr>
          <p:nvPr>
            <p:ph sz="half" idx="2"/>
          </p:nvPr>
        </p:nvSpPr>
        <p:spPr>
          <a:xfrm>
            <a:off x="4784954" y="5416072"/>
            <a:ext cx="3732779" cy="1585458"/>
          </a:xfrm>
        </p:spPr>
        <p:txBody>
          <a:bodyPr vert="horz" lIns="91440" tIns="45720" rIns="91440" bIns="45720" rtlCol="0">
            <a:normAutofit/>
          </a:bodyPr>
          <a:lstStyle/>
          <a:p>
            <a:pPr indent="-228600">
              <a:lnSpc>
                <a:spcPct val="90000"/>
              </a:lnSpc>
            </a:pPr>
            <a:r>
              <a:rPr lang="en-US" sz="1100" dirty="0"/>
              <a:t>Verificare </a:t>
            </a:r>
            <a:r>
              <a:rPr lang="en-US" sz="1200" dirty="0"/>
              <a:t>lo </a:t>
            </a:r>
            <a:r>
              <a:rPr lang="en-US" sz="1200" b="1" u="sng" dirty="0"/>
              <a:t>stato di salute </a:t>
            </a:r>
            <a:r>
              <a:rPr lang="en-US" sz="1100" dirty="0"/>
              <a:t>in cui si trova la famiglia</a:t>
            </a:r>
          </a:p>
          <a:p>
            <a:pPr indent="-228600">
              <a:lnSpc>
                <a:spcPct val="90000"/>
              </a:lnSpc>
            </a:pPr>
            <a:r>
              <a:rPr lang="en-US" sz="1100" dirty="0"/>
              <a:t>Vedere che non vi siano </a:t>
            </a:r>
            <a:r>
              <a:rPr lang="en-US" sz="1200" b="1" u="sng" dirty="0"/>
              <a:t>api deformi</a:t>
            </a:r>
            <a:endParaRPr lang="en-US" sz="1100" b="1" u="sng" dirty="0"/>
          </a:p>
          <a:p>
            <a:pPr indent="-228600">
              <a:lnSpc>
                <a:spcPct val="90000"/>
              </a:lnSpc>
            </a:pPr>
            <a:r>
              <a:rPr lang="en-US" sz="1100" dirty="0"/>
              <a:t>Controllare la </a:t>
            </a:r>
            <a:r>
              <a:rPr lang="en-US" sz="1200" b="1" u="sng" dirty="0"/>
              <a:t>qualità della covata</a:t>
            </a:r>
            <a:endParaRPr lang="en-US" sz="1100" b="1" u="sng" dirty="0"/>
          </a:p>
          <a:p>
            <a:pPr indent="-228600">
              <a:lnSpc>
                <a:spcPct val="90000"/>
              </a:lnSpc>
            </a:pPr>
            <a:r>
              <a:rPr lang="en-US" sz="1100" u="sng" dirty="0"/>
              <a:t>Cercare </a:t>
            </a:r>
            <a:r>
              <a:rPr lang="en-US" sz="1200" u="sng" dirty="0"/>
              <a:t>la </a:t>
            </a:r>
            <a:r>
              <a:rPr lang="en-US" sz="1200" b="1" u="sng" dirty="0"/>
              <a:t>regina</a:t>
            </a:r>
            <a:endParaRPr lang="en-US" sz="1100" b="1" u="sng" dirty="0"/>
          </a:p>
          <a:p>
            <a:pPr indent="-228600">
              <a:lnSpc>
                <a:spcPct val="90000"/>
              </a:lnSpc>
            </a:pPr>
            <a:r>
              <a:rPr lang="en-US" sz="1100" dirty="0"/>
              <a:t>Valutare </a:t>
            </a:r>
            <a:r>
              <a:rPr lang="en-US" sz="1200" b="1" dirty="0"/>
              <a:t>le </a:t>
            </a:r>
            <a:r>
              <a:rPr lang="en-US" sz="1200" b="1" u="sng" dirty="0"/>
              <a:t>scorte di cibo</a:t>
            </a:r>
            <a:endParaRPr lang="en-US" sz="1100" b="1" u="sng" dirty="0"/>
          </a:p>
          <a:p>
            <a:pPr indent="-228600">
              <a:lnSpc>
                <a:spcPct val="90000"/>
              </a:lnSpc>
            </a:pPr>
            <a:r>
              <a:rPr lang="en-US" sz="1100" dirty="0"/>
              <a:t>Eventuale </a:t>
            </a:r>
            <a:r>
              <a:rPr lang="en-US" sz="1200" b="1" dirty="0"/>
              <a:t>orfanità</a:t>
            </a:r>
            <a:endParaRPr lang="en-US" sz="1100" b="1" dirty="0"/>
          </a:p>
          <a:p>
            <a:pPr indent="-228600">
              <a:lnSpc>
                <a:spcPct val="90000"/>
              </a:lnSpc>
            </a:pPr>
            <a:r>
              <a:rPr lang="en-US" sz="1100" dirty="0"/>
              <a:t>Monitorare l’infestazione di </a:t>
            </a:r>
            <a:r>
              <a:rPr lang="en-US" sz="1200" b="1" dirty="0"/>
              <a:t>varroa</a:t>
            </a:r>
            <a:endParaRPr lang="en-US" sz="1100" b="1" dirty="0"/>
          </a:p>
        </p:txBody>
      </p:sp>
      <p:grpSp>
        <p:nvGrpSpPr>
          <p:cNvPr id="3110" name="Group 3109">
            <a:extLst>
              <a:ext uri="{FF2B5EF4-FFF2-40B4-BE49-F238E27FC236}">
                <a16:creationId xmlns:a16="http://schemas.microsoft.com/office/drawing/2014/main" id="{D4469D90-62FA-49B2-981E-5305361D5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76777" y="4592474"/>
            <a:ext cx="846287" cy="847206"/>
            <a:chOff x="8183879" y="1000124"/>
            <a:chExt cx="1562267" cy="1172973"/>
          </a:xfrm>
        </p:grpSpPr>
        <p:sp>
          <p:nvSpPr>
            <p:cNvPr id="3111" name="Freeform 5">
              <a:extLst>
                <a:ext uri="{FF2B5EF4-FFF2-40B4-BE49-F238E27FC236}">
                  <a16:creationId xmlns:a16="http://schemas.microsoft.com/office/drawing/2014/main" id="{281E6897-9689-4C48-ADC3-9F41AAE3A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112" name="Freeform 5">
              <a:extLst>
                <a:ext uri="{FF2B5EF4-FFF2-40B4-BE49-F238E27FC236}">
                  <a16:creationId xmlns:a16="http://schemas.microsoft.com/office/drawing/2014/main" id="{404E145C-C4EA-4DED-B029-22B811FCE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5">
            <a:extLst>
              <a:ext uri="{FF2B5EF4-FFF2-40B4-BE49-F238E27FC236}">
                <a16:creationId xmlns:a16="http://schemas.microsoft.com/office/drawing/2014/main" id="{E6B869D4-1EEF-4B5F-AD70-79AACBAEE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magine 4" descr="Immagine che contiene esterni, persona, pianta&#10;&#10;Descrizione generata automaticamente">
            <a:extLst>
              <a:ext uri="{FF2B5EF4-FFF2-40B4-BE49-F238E27FC236}">
                <a16:creationId xmlns:a16="http://schemas.microsoft.com/office/drawing/2014/main" id="{A106160A-79A0-3E4C-BC6A-F877295316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42" r="3429"/>
          <a:stretch/>
        </p:blipFill>
        <p:spPr>
          <a:xfrm>
            <a:off x="-1" y="10"/>
            <a:ext cx="5996627" cy="6857990"/>
          </a:xfrm>
          <a:prstGeom prst="rect">
            <a:avLst/>
          </a:prstGeom>
        </p:spPr>
      </p:pic>
      <p:pic>
        <p:nvPicPr>
          <p:cNvPr id="8" name="Immagine 7" descr="Immagine che contiene giallo, alveare, apiario, ape&#10;&#10;Il contenuto generato dall'IA potrebbe non essere corretto.">
            <a:extLst>
              <a:ext uri="{FF2B5EF4-FFF2-40B4-BE49-F238E27FC236}">
                <a16:creationId xmlns:a16="http://schemas.microsoft.com/office/drawing/2014/main" id="{14D69703-F5F4-3B0F-43A6-1B1F7D9A770E}"/>
              </a:ext>
            </a:extLst>
          </p:cNvPr>
          <p:cNvPicPr>
            <a:picLocks noChangeAspect="1"/>
          </p:cNvPicPr>
          <p:nvPr/>
        </p:nvPicPr>
        <p:blipFill>
          <a:blip r:embed="rId3">
            <a:extLst>
              <a:ext uri="{28A0092B-C50C-407E-A947-70E740481C1C}">
                <a14:useLocalDpi xmlns:a14="http://schemas.microsoft.com/office/drawing/2010/main" val="0"/>
              </a:ext>
            </a:extLst>
          </a:blip>
          <a:srcRect l="18312" r="14776" b="3"/>
          <a:stretch/>
        </p:blipFill>
        <p:spPr>
          <a:xfrm>
            <a:off x="6141024" y="10"/>
            <a:ext cx="3002976" cy="2228747"/>
          </a:xfrm>
          <a:prstGeom prst="rect">
            <a:avLst/>
          </a:prstGeom>
        </p:spPr>
      </p:pic>
      <p:pic>
        <p:nvPicPr>
          <p:cNvPr id="3" name="Immagine 2" descr="Immagine che contiene insetto, Insetto con ali a membrana, Impollinatore, testo&#10;&#10;Il contenuto generato dall'IA potrebbe non essere corretto.">
            <a:extLst>
              <a:ext uri="{FF2B5EF4-FFF2-40B4-BE49-F238E27FC236}">
                <a16:creationId xmlns:a16="http://schemas.microsoft.com/office/drawing/2014/main" id="{BC0ADBB6-65F5-33EF-4528-7451E0A2B3F4}"/>
              </a:ext>
            </a:extLst>
          </p:cNvPr>
          <p:cNvPicPr>
            <a:picLocks noChangeAspect="1"/>
          </p:cNvPicPr>
          <p:nvPr/>
        </p:nvPicPr>
        <p:blipFill>
          <a:blip r:embed="rId4">
            <a:extLst>
              <a:ext uri="{28A0092B-C50C-407E-A947-70E740481C1C}">
                <a14:useLocalDpi xmlns:a14="http://schemas.microsoft.com/office/drawing/2010/main" val="0"/>
              </a:ext>
            </a:extLst>
          </a:blip>
          <a:srcRect l="9475" r="6274" b="-1"/>
          <a:stretch/>
        </p:blipFill>
        <p:spPr>
          <a:xfrm>
            <a:off x="6141021" y="2400472"/>
            <a:ext cx="3002977" cy="2057046"/>
          </a:xfrm>
          <a:prstGeom prst="rect">
            <a:avLst/>
          </a:prstGeom>
        </p:spPr>
      </p:pic>
      <p:pic>
        <p:nvPicPr>
          <p:cNvPr id="10" name="Immagine 9" descr="Immagine che contiene alveare, apiario, ape, Apicoltore&#10;&#10;Il contenuto generato dall'IA potrebbe non essere corretto.">
            <a:extLst>
              <a:ext uri="{FF2B5EF4-FFF2-40B4-BE49-F238E27FC236}">
                <a16:creationId xmlns:a16="http://schemas.microsoft.com/office/drawing/2014/main" id="{DDC1CB83-E140-FF89-F532-7750EE7D687F}"/>
              </a:ext>
            </a:extLst>
          </p:cNvPr>
          <p:cNvPicPr>
            <a:picLocks noChangeAspect="1"/>
          </p:cNvPicPr>
          <p:nvPr/>
        </p:nvPicPr>
        <p:blipFill>
          <a:blip r:embed="rId5">
            <a:extLst>
              <a:ext uri="{28A0092B-C50C-407E-A947-70E740481C1C}">
                <a14:useLocalDpi xmlns:a14="http://schemas.microsoft.com/office/drawing/2010/main" val="0"/>
              </a:ext>
            </a:extLst>
          </a:blip>
          <a:srcRect l="8620" r="10432"/>
          <a:stretch/>
        </p:blipFill>
        <p:spPr>
          <a:xfrm>
            <a:off x="6141021" y="4629229"/>
            <a:ext cx="3002977" cy="2228771"/>
          </a:xfrm>
          <a:prstGeom prst="rect">
            <a:avLst/>
          </a:prstGeom>
        </p:spPr>
      </p:pic>
      <p:sp>
        <p:nvSpPr>
          <p:cNvPr id="11" name="Rettangolo 10">
            <a:extLst>
              <a:ext uri="{FF2B5EF4-FFF2-40B4-BE49-F238E27FC236}">
                <a16:creationId xmlns:a16="http://schemas.microsoft.com/office/drawing/2014/main" id="{5A95251E-6945-765F-F9A1-E6C20B24502A}"/>
              </a:ext>
            </a:extLst>
          </p:cNvPr>
          <p:cNvSpPr/>
          <p:nvPr/>
        </p:nvSpPr>
        <p:spPr>
          <a:xfrm rot="21136040">
            <a:off x="6165565" y="2516882"/>
            <a:ext cx="1763112" cy="483981"/>
          </a:xfrm>
          <a:prstGeom prst="rect">
            <a:avLst/>
          </a:prstGeom>
          <a:solidFill>
            <a:srgbClr val="FFE073"/>
          </a:solidFill>
          <a:ln>
            <a:solidFill>
              <a:srgbClr val="FFE7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0DFA0FD-AB28-4B25-B870-4D2BBC35B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favo, alveare, ape, apiario&#10;&#10;Descrizione generata automaticamente">
            <a:extLst>
              <a:ext uri="{FF2B5EF4-FFF2-40B4-BE49-F238E27FC236}">
                <a16:creationId xmlns:a16="http://schemas.microsoft.com/office/drawing/2014/main" id="{2E97882B-675D-64E2-7137-7F336EAD3B2E}"/>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r="-1"/>
          <a:stretch/>
        </p:blipFill>
        <p:spPr>
          <a:xfrm>
            <a:off x="4375482" y="10"/>
            <a:ext cx="4795614" cy="6857990"/>
          </a:xfrm>
          <a:prstGeom prst="rect">
            <a:avLst/>
          </a:prstGeom>
        </p:spPr>
      </p:pic>
      <p:grpSp>
        <p:nvGrpSpPr>
          <p:cNvPr id="12" name="Group 11">
            <a:extLst>
              <a:ext uri="{FF2B5EF4-FFF2-40B4-BE49-F238E27FC236}">
                <a16:creationId xmlns:a16="http://schemas.microsoft.com/office/drawing/2014/main" id="{0D628DFB-9CD1-4E2B-8B44-9FDF7E80F6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84674" y="0"/>
            <a:ext cx="4986424" cy="6858000"/>
            <a:chOff x="5705128" y="0"/>
            <a:chExt cx="6648564" cy="6858000"/>
          </a:xfrm>
        </p:grpSpPr>
        <p:sp>
          <p:nvSpPr>
            <p:cNvPr id="13" name="Freeform: Shape 12">
              <a:extLst>
                <a:ext uri="{FF2B5EF4-FFF2-40B4-BE49-F238E27FC236}">
                  <a16:creationId xmlns:a16="http://schemas.microsoft.com/office/drawing/2014/main" id="{4CB07514-66C4-498E-85FA-6CCDFB253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8018" y="0"/>
              <a:ext cx="6485674" cy="6858000"/>
            </a:xfrm>
            <a:custGeom>
              <a:avLst/>
              <a:gdLst>
                <a:gd name="connsiteX0" fmla="*/ 1720317 w 6237794"/>
                <a:gd name="connsiteY0" fmla="*/ 0 h 6858000"/>
                <a:gd name="connsiteX1" fmla="*/ 2433560 w 6237794"/>
                <a:gd name="connsiteY1" fmla="*/ 0 h 6858000"/>
                <a:gd name="connsiteX2" fmla="*/ 2351473 w 6237794"/>
                <a:gd name="connsiteY2" fmla="*/ 41605 h 6858000"/>
                <a:gd name="connsiteX3" fmla="*/ 1473152 w 6237794"/>
                <a:gd name="connsiteY3" fmla="*/ 667521 h 6858000"/>
                <a:gd name="connsiteX4" fmla="*/ 982876 w 6237794"/>
                <a:gd name="connsiteY4" fmla="*/ 1193803 h 6858000"/>
                <a:gd name="connsiteX5" fmla="*/ 595242 w 6237794"/>
                <a:gd name="connsiteY5" fmla="*/ 1798192 h 6858000"/>
                <a:gd name="connsiteX6" fmla="*/ 332174 w 6237794"/>
                <a:gd name="connsiteY6" fmla="*/ 2466315 h 6858000"/>
                <a:gd name="connsiteX7" fmla="*/ 236500 w 6237794"/>
                <a:gd name="connsiteY7" fmla="*/ 3178573 h 6858000"/>
                <a:gd name="connsiteX8" fmla="*/ 276860 w 6237794"/>
                <a:gd name="connsiteY8" fmla="*/ 3527298 h 6858000"/>
                <a:gd name="connsiteX9" fmla="*/ 396054 w 6237794"/>
                <a:gd name="connsiteY9" fmla="*/ 3853520 h 6858000"/>
                <a:gd name="connsiteX10" fmla="*/ 479243 w 6237794"/>
                <a:gd name="connsiteY10" fmla="*/ 4007121 h 6858000"/>
                <a:gd name="connsiteX11" fmla="*/ 574772 w 6237794"/>
                <a:gd name="connsiteY11" fmla="*/ 4155787 h 6858000"/>
                <a:gd name="connsiteX12" fmla="*/ 795447 w 6237794"/>
                <a:gd name="connsiteY12" fmla="*/ 4443100 h 6858000"/>
                <a:gd name="connsiteX13" fmla="*/ 1034270 w 6237794"/>
                <a:gd name="connsiteY13" fmla="*/ 4732591 h 6858000"/>
                <a:gd name="connsiteX14" fmla="*/ 1153028 w 6237794"/>
                <a:gd name="connsiteY14" fmla="*/ 4883725 h 6858000"/>
                <a:gd name="connsiteX15" fmla="*/ 1210084 w 6237794"/>
                <a:gd name="connsiteY15" fmla="*/ 4957912 h 6858000"/>
                <a:gd name="connsiteX16" fmla="*/ 1265979 w 6237794"/>
                <a:gd name="connsiteY16" fmla="*/ 5028906 h 6858000"/>
                <a:gd name="connsiteX17" fmla="*/ 1746238 w 6237794"/>
                <a:gd name="connsiteY17" fmla="*/ 5553590 h 6858000"/>
                <a:gd name="connsiteX18" fmla="*/ 2001611 w 6237794"/>
                <a:gd name="connsiteY18" fmla="*/ 5789654 h 6858000"/>
                <a:gd name="connsiteX19" fmla="*/ 2269035 w 6237794"/>
                <a:gd name="connsiteY19" fmla="*/ 6007280 h 6858000"/>
                <a:gd name="connsiteX20" fmla="*/ 2866455 w 6237794"/>
                <a:gd name="connsiteY20" fmla="*/ 6351505 h 6858000"/>
                <a:gd name="connsiteX21" fmla="*/ 3200661 w 6237794"/>
                <a:gd name="connsiteY21" fmla="*/ 6448777 h 6858000"/>
                <a:gd name="connsiteX22" fmla="*/ 3286318 w 6237794"/>
                <a:gd name="connsiteY22" fmla="*/ 6465908 h 6858000"/>
                <a:gd name="connsiteX23" fmla="*/ 3372701 w 6237794"/>
                <a:gd name="connsiteY23" fmla="*/ 6480281 h 6858000"/>
                <a:gd name="connsiteX24" fmla="*/ 3547063 w 6237794"/>
                <a:gd name="connsiteY24" fmla="*/ 6500896 h 6858000"/>
                <a:gd name="connsiteX25" fmla="*/ 3634753 w 6237794"/>
                <a:gd name="connsiteY25" fmla="*/ 6507575 h 6858000"/>
                <a:gd name="connsiteX26" fmla="*/ 3722733 w 6237794"/>
                <a:gd name="connsiteY26" fmla="*/ 6512221 h 6858000"/>
                <a:gd name="connsiteX27" fmla="*/ 3811003 w 6237794"/>
                <a:gd name="connsiteY27" fmla="*/ 6514253 h 6858000"/>
                <a:gd name="connsiteX28" fmla="*/ 3899418 w 6237794"/>
                <a:gd name="connsiteY28" fmla="*/ 6513817 h 6858000"/>
                <a:gd name="connsiteX29" fmla="*/ 3943698 w 6237794"/>
                <a:gd name="connsiteY29" fmla="*/ 6513381 h 6858000"/>
                <a:gd name="connsiteX30" fmla="*/ 3986381 w 6237794"/>
                <a:gd name="connsiteY30" fmla="*/ 6511495 h 6858000"/>
                <a:gd name="connsiteX31" fmla="*/ 4028919 w 6237794"/>
                <a:gd name="connsiteY31" fmla="*/ 6509317 h 6858000"/>
                <a:gd name="connsiteX32" fmla="*/ 4071312 w 6237794"/>
                <a:gd name="connsiteY32" fmla="*/ 6505833 h 6858000"/>
                <a:gd name="connsiteX33" fmla="*/ 4239432 w 6237794"/>
                <a:gd name="connsiteY33" fmla="*/ 6485072 h 6858000"/>
                <a:gd name="connsiteX34" fmla="*/ 4879826 w 6237794"/>
                <a:gd name="connsiteY34" fmla="*/ 6274849 h 6858000"/>
                <a:gd name="connsiteX35" fmla="*/ 5471439 w 6237794"/>
                <a:gd name="connsiteY35" fmla="*/ 5906235 h 6858000"/>
                <a:gd name="connsiteX36" fmla="*/ 5614877 w 6237794"/>
                <a:gd name="connsiteY36" fmla="*/ 5797930 h 6858000"/>
                <a:gd name="connsiteX37" fmla="*/ 5758316 w 6237794"/>
                <a:gd name="connsiteY37" fmla="*/ 5685995 h 6858000"/>
                <a:gd name="connsiteX38" fmla="*/ 6048824 w 6237794"/>
                <a:gd name="connsiteY38" fmla="*/ 5453705 h 6858000"/>
                <a:gd name="connsiteX39" fmla="*/ 6237794 w 6237794"/>
                <a:gd name="connsiteY39" fmla="*/ 5308644 h 6858000"/>
                <a:gd name="connsiteX40" fmla="*/ 6237794 w 6237794"/>
                <a:gd name="connsiteY40" fmla="*/ 6081399 h 6858000"/>
                <a:gd name="connsiteX41" fmla="*/ 6123011 w 6237794"/>
                <a:gd name="connsiteY41" fmla="*/ 6166399 h 6858000"/>
                <a:gd name="connsiteX42" fmla="*/ 5965925 w 6237794"/>
                <a:gd name="connsiteY42" fmla="*/ 6278479 h 6858000"/>
                <a:gd name="connsiteX43" fmla="*/ 5803903 w 6237794"/>
                <a:gd name="connsiteY43" fmla="*/ 6387364 h 6858000"/>
                <a:gd name="connsiteX44" fmla="*/ 5463744 w 6237794"/>
                <a:gd name="connsiteY44" fmla="*/ 6591780 h 6858000"/>
                <a:gd name="connsiteX45" fmla="*/ 5097888 w 6237794"/>
                <a:gd name="connsiteY45" fmla="*/ 6765562 h 6858000"/>
                <a:gd name="connsiteX46" fmla="*/ 4905602 w 6237794"/>
                <a:gd name="connsiteY46" fmla="*/ 6836446 h 6858000"/>
                <a:gd name="connsiteX47" fmla="*/ 4831447 w 6237794"/>
                <a:gd name="connsiteY47" fmla="*/ 6858000 h 6858000"/>
                <a:gd name="connsiteX48" fmla="*/ 3036485 w 6237794"/>
                <a:gd name="connsiteY48" fmla="*/ 6858000 h 6858000"/>
                <a:gd name="connsiteX49" fmla="*/ 2911533 w 6237794"/>
                <a:gd name="connsiteY49" fmla="*/ 6825558 h 6858000"/>
                <a:gd name="connsiteX50" fmla="*/ 2719386 w 6237794"/>
                <a:gd name="connsiteY50" fmla="*/ 6767158 h 6858000"/>
                <a:gd name="connsiteX51" fmla="*/ 1980415 w 6237794"/>
                <a:gd name="connsiteY51" fmla="*/ 6440210 h 6858000"/>
                <a:gd name="connsiteX52" fmla="*/ 1357588 w 6237794"/>
                <a:gd name="connsiteY52" fmla="*/ 5931206 h 6858000"/>
                <a:gd name="connsiteX53" fmla="*/ 1105118 w 6237794"/>
                <a:gd name="connsiteY53" fmla="*/ 5624874 h 6858000"/>
                <a:gd name="connsiteX54" fmla="*/ 884588 w 6237794"/>
                <a:gd name="connsiteY54" fmla="*/ 5300539 h 6858000"/>
                <a:gd name="connsiteX55" fmla="*/ 833049 w 6237794"/>
                <a:gd name="connsiteY55" fmla="*/ 5217931 h 6858000"/>
                <a:gd name="connsiteX56" fmla="*/ 783833 w 6237794"/>
                <a:gd name="connsiteY56" fmla="*/ 5137791 h 6858000"/>
                <a:gd name="connsiteX57" fmla="*/ 686706 w 6237794"/>
                <a:gd name="connsiteY57" fmla="*/ 4982447 h 6858000"/>
                <a:gd name="connsiteX58" fmla="*/ 485485 w 6237794"/>
                <a:gd name="connsiteY58" fmla="*/ 4665082 h 6858000"/>
                <a:gd name="connsiteX59" fmla="*/ 289055 w 6237794"/>
                <a:gd name="connsiteY59" fmla="*/ 4329568 h 6858000"/>
                <a:gd name="connsiteX60" fmla="*/ 200495 w 6237794"/>
                <a:gd name="connsiteY60" fmla="*/ 4151721 h 6858000"/>
                <a:gd name="connsiteX61" fmla="*/ 125291 w 6237794"/>
                <a:gd name="connsiteY61" fmla="*/ 3965600 h 6858000"/>
                <a:gd name="connsiteX62" fmla="*/ 67654 w 6237794"/>
                <a:gd name="connsiteY62" fmla="*/ 3772509 h 6858000"/>
                <a:gd name="connsiteX63" fmla="*/ 46168 w 6237794"/>
                <a:gd name="connsiteY63" fmla="*/ 3674076 h 6858000"/>
                <a:gd name="connsiteX64" fmla="*/ 36731 w 6237794"/>
                <a:gd name="connsiteY64" fmla="*/ 3624714 h 6858000"/>
                <a:gd name="connsiteX65" fmla="*/ 28891 w 6237794"/>
                <a:gd name="connsiteY65" fmla="*/ 3575208 h 6858000"/>
                <a:gd name="connsiteX66" fmla="*/ 0 w 6237794"/>
                <a:gd name="connsiteY66" fmla="*/ 3178573 h 6858000"/>
                <a:gd name="connsiteX67" fmla="*/ 80575 w 6237794"/>
                <a:gd name="connsiteY67" fmla="*/ 2405774 h 6858000"/>
                <a:gd name="connsiteX68" fmla="*/ 322737 w 6237794"/>
                <a:gd name="connsiteY68" fmla="*/ 1665351 h 6858000"/>
                <a:gd name="connsiteX69" fmla="*/ 1230700 w 6237794"/>
                <a:gd name="connsiteY69" fmla="*/ 407938 h 6858000"/>
                <a:gd name="connsiteX70" fmla="*/ 1521825 w 6237794"/>
                <a:gd name="connsiteY70" fmla="*/ 1494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37794" h="6858000">
                  <a:moveTo>
                    <a:pt x="1720317" y="0"/>
                  </a:moveTo>
                  <a:lnTo>
                    <a:pt x="2433560" y="0"/>
                  </a:lnTo>
                  <a:lnTo>
                    <a:pt x="2351473" y="41605"/>
                  </a:lnTo>
                  <a:cubicBezTo>
                    <a:pt x="2036528" y="216271"/>
                    <a:pt x="1740794" y="426339"/>
                    <a:pt x="1473152" y="667521"/>
                  </a:cubicBezTo>
                  <a:cubicBezTo>
                    <a:pt x="1295305" y="828818"/>
                    <a:pt x="1130525" y="1004777"/>
                    <a:pt x="982876" y="1193803"/>
                  </a:cubicBezTo>
                  <a:cubicBezTo>
                    <a:pt x="834936" y="1382538"/>
                    <a:pt x="704418" y="1584921"/>
                    <a:pt x="595242" y="1798192"/>
                  </a:cubicBezTo>
                  <a:cubicBezTo>
                    <a:pt x="486066" y="2011317"/>
                    <a:pt x="395183" y="2234461"/>
                    <a:pt x="332174" y="2466315"/>
                  </a:cubicBezTo>
                  <a:cubicBezTo>
                    <a:pt x="269166" y="2697588"/>
                    <a:pt x="236355" y="2938008"/>
                    <a:pt x="236500" y="3178573"/>
                  </a:cubicBezTo>
                  <a:cubicBezTo>
                    <a:pt x="237807" y="3296751"/>
                    <a:pt x="249421" y="3414057"/>
                    <a:pt x="276860" y="3527298"/>
                  </a:cubicBezTo>
                  <a:cubicBezTo>
                    <a:pt x="303864" y="3640684"/>
                    <a:pt x="345821" y="3749135"/>
                    <a:pt x="396054" y="3853520"/>
                  </a:cubicBezTo>
                  <a:cubicBezTo>
                    <a:pt x="421461" y="3905640"/>
                    <a:pt x="449626" y="3956743"/>
                    <a:pt x="479243" y="4007121"/>
                  </a:cubicBezTo>
                  <a:cubicBezTo>
                    <a:pt x="509295" y="4057354"/>
                    <a:pt x="541380" y="4106861"/>
                    <a:pt x="574772" y="4155787"/>
                  </a:cubicBezTo>
                  <a:cubicBezTo>
                    <a:pt x="642426" y="4253348"/>
                    <a:pt x="717630" y="4348007"/>
                    <a:pt x="795447" y="4443100"/>
                  </a:cubicBezTo>
                  <a:cubicBezTo>
                    <a:pt x="873264" y="4538339"/>
                    <a:pt x="954565" y="4633577"/>
                    <a:pt x="1034270" y="4732591"/>
                  </a:cubicBezTo>
                  <a:cubicBezTo>
                    <a:pt x="1074195" y="4781952"/>
                    <a:pt x="1113684" y="4832476"/>
                    <a:pt x="1153028" y="4883725"/>
                  </a:cubicBezTo>
                  <a:lnTo>
                    <a:pt x="1210084" y="4957912"/>
                  </a:lnTo>
                  <a:cubicBezTo>
                    <a:pt x="1228813" y="4981576"/>
                    <a:pt x="1246670" y="5005822"/>
                    <a:pt x="1265979" y="5028906"/>
                  </a:cubicBezTo>
                  <a:cubicBezTo>
                    <a:pt x="1416677" y="5216770"/>
                    <a:pt x="1580151" y="5389681"/>
                    <a:pt x="1746238" y="5553590"/>
                  </a:cubicBezTo>
                  <a:cubicBezTo>
                    <a:pt x="1829717" y="5635182"/>
                    <a:pt x="1914648" y="5714015"/>
                    <a:pt x="2001611" y="5789654"/>
                  </a:cubicBezTo>
                  <a:cubicBezTo>
                    <a:pt x="2088575" y="5865293"/>
                    <a:pt x="2177135" y="5938465"/>
                    <a:pt x="2269035" y="6007280"/>
                  </a:cubicBezTo>
                  <a:cubicBezTo>
                    <a:pt x="2452108" y="6145202"/>
                    <a:pt x="2649554" y="6268461"/>
                    <a:pt x="2866455" y="6351505"/>
                  </a:cubicBezTo>
                  <a:cubicBezTo>
                    <a:pt x="2974615" y="6393027"/>
                    <a:pt x="3086694" y="6424821"/>
                    <a:pt x="3200661" y="6448777"/>
                  </a:cubicBezTo>
                  <a:cubicBezTo>
                    <a:pt x="3229262" y="6454438"/>
                    <a:pt x="3257572" y="6460971"/>
                    <a:pt x="3286318" y="6465908"/>
                  </a:cubicBezTo>
                  <a:lnTo>
                    <a:pt x="3372701" y="6480281"/>
                  </a:lnTo>
                  <a:cubicBezTo>
                    <a:pt x="3430628" y="6487975"/>
                    <a:pt x="3488556" y="6496106"/>
                    <a:pt x="3547063" y="6500896"/>
                  </a:cubicBezTo>
                  <a:cubicBezTo>
                    <a:pt x="3576245" y="6503654"/>
                    <a:pt x="3605426" y="6506268"/>
                    <a:pt x="3634753" y="6507575"/>
                  </a:cubicBezTo>
                  <a:cubicBezTo>
                    <a:pt x="3664079" y="6509026"/>
                    <a:pt x="3693261" y="6511350"/>
                    <a:pt x="3722733" y="6512221"/>
                  </a:cubicBezTo>
                  <a:lnTo>
                    <a:pt x="3811003" y="6514253"/>
                  </a:lnTo>
                  <a:cubicBezTo>
                    <a:pt x="3840329" y="6514979"/>
                    <a:pt x="3869946" y="6513963"/>
                    <a:pt x="3899418" y="6513817"/>
                  </a:cubicBezTo>
                  <a:lnTo>
                    <a:pt x="3943698" y="6513381"/>
                  </a:lnTo>
                  <a:cubicBezTo>
                    <a:pt x="3958071" y="6512946"/>
                    <a:pt x="3972154" y="6512075"/>
                    <a:pt x="3986381" y="6511495"/>
                  </a:cubicBezTo>
                  <a:cubicBezTo>
                    <a:pt x="4000609" y="6510768"/>
                    <a:pt x="4014837" y="6510333"/>
                    <a:pt x="4028919" y="6509317"/>
                  </a:cubicBezTo>
                  <a:lnTo>
                    <a:pt x="4071312" y="6505833"/>
                  </a:lnTo>
                  <a:cubicBezTo>
                    <a:pt x="4127788" y="6501332"/>
                    <a:pt x="4183828" y="6493782"/>
                    <a:pt x="4239432" y="6485072"/>
                  </a:cubicBezTo>
                  <a:cubicBezTo>
                    <a:pt x="4461994" y="6448195"/>
                    <a:pt x="4675992" y="6376041"/>
                    <a:pt x="4879826" y="6274849"/>
                  </a:cubicBezTo>
                  <a:cubicBezTo>
                    <a:pt x="5084386" y="6174820"/>
                    <a:pt x="5279074" y="6046770"/>
                    <a:pt x="5471439" y="5906235"/>
                  </a:cubicBezTo>
                  <a:cubicBezTo>
                    <a:pt x="5519494" y="5871246"/>
                    <a:pt x="5567258" y="5834806"/>
                    <a:pt x="5614877" y="5797930"/>
                  </a:cubicBezTo>
                  <a:cubicBezTo>
                    <a:pt x="5662787" y="5761199"/>
                    <a:pt x="5710551" y="5723887"/>
                    <a:pt x="5758316" y="5685995"/>
                  </a:cubicBezTo>
                  <a:lnTo>
                    <a:pt x="6048824" y="5453705"/>
                  </a:lnTo>
                  <a:lnTo>
                    <a:pt x="6237794" y="5308644"/>
                  </a:lnTo>
                  <a:lnTo>
                    <a:pt x="6237794" y="6081399"/>
                  </a:lnTo>
                  <a:lnTo>
                    <a:pt x="6123011" y="6166399"/>
                  </a:lnTo>
                  <a:cubicBezTo>
                    <a:pt x="6071326" y="6204001"/>
                    <a:pt x="6019061" y="6241458"/>
                    <a:pt x="5965925" y="6278479"/>
                  </a:cubicBezTo>
                  <a:cubicBezTo>
                    <a:pt x="5912644" y="6315210"/>
                    <a:pt x="5858927" y="6351650"/>
                    <a:pt x="5803903" y="6387364"/>
                  </a:cubicBezTo>
                  <a:cubicBezTo>
                    <a:pt x="5694437" y="6458938"/>
                    <a:pt x="5581486" y="6528335"/>
                    <a:pt x="5463744" y="6591780"/>
                  </a:cubicBezTo>
                  <a:cubicBezTo>
                    <a:pt x="5346147" y="6655514"/>
                    <a:pt x="5224486" y="6714748"/>
                    <a:pt x="5097888" y="6765562"/>
                  </a:cubicBezTo>
                  <a:cubicBezTo>
                    <a:pt x="5034879" y="6791332"/>
                    <a:pt x="4970700" y="6815005"/>
                    <a:pt x="4905602" y="6836446"/>
                  </a:cubicBezTo>
                  <a:lnTo>
                    <a:pt x="4831447" y="6858000"/>
                  </a:lnTo>
                  <a:lnTo>
                    <a:pt x="3036485" y="6858000"/>
                  </a:lnTo>
                  <a:lnTo>
                    <a:pt x="2911533" y="6825558"/>
                  </a:lnTo>
                  <a:cubicBezTo>
                    <a:pt x="2847182" y="6807410"/>
                    <a:pt x="2783121" y="6787919"/>
                    <a:pt x="2719386" y="6767158"/>
                  </a:cubicBezTo>
                  <a:cubicBezTo>
                    <a:pt x="2464884" y="6683389"/>
                    <a:pt x="2213285" y="6579149"/>
                    <a:pt x="1980415" y="6440210"/>
                  </a:cubicBezTo>
                  <a:cubicBezTo>
                    <a:pt x="1747399" y="6301563"/>
                    <a:pt x="1539355" y="6125749"/>
                    <a:pt x="1357588" y="5931206"/>
                  </a:cubicBezTo>
                  <a:cubicBezTo>
                    <a:pt x="1266269" y="5834080"/>
                    <a:pt x="1183226" y="5730711"/>
                    <a:pt x="1105118" y="5624874"/>
                  </a:cubicBezTo>
                  <a:cubicBezTo>
                    <a:pt x="1027446" y="5518601"/>
                    <a:pt x="953549" y="5410732"/>
                    <a:pt x="884588" y="5300539"/>
                  </a:cubicBezTo>
                  <a:cubicBezTo>
                    <a:pt x="866876" y="5273245"/>
                    <a:pt x="850180" y="5245516"/>
                    <a:pt x="833049" y="5217931"/>
                  </a:cubicBezTo>
                  <a:lnTo>
                    <a:pt x="783833" y="5137791"/>
                  </a:lnTo>
                  <a:cubicBezTo>
                    <a:pt x="752328" y="5085962"/>
                    <a:pt x="719662" y="5034567"/>
                    <a:pt x="686706" y="4982447"/>
                  </a:cubicBezTo>
                  <a:lnTo>
                    <a:pt x="485485" y="4665082"/>
                  </a:lnTo>
                  <a:cubicBezTo>
                    <a:pt x="417976" y="4556922"/>
                    <a:pt x="351338" y="4445568"/>
                    <a:pt x="289055" y="4329568"/>
                  </a:cubicBezTo>
                  <a:cubicBezTo>
                    <a:pt x="257987" y="4271496"/>
                    <a:pt x="227934" y="4212408"/>
                    <a:pt x="200495" y="4151721"/>
                  </a:cubicBezTo>
                  <a:cubicBezTo>
                    <a:pt x="173201" y="4090891"/>
                    <a:pt x="147794" y="4028898"/>
                    <a:pt x="125291" y="3965600"/>
                  </a:cubicBezTo>
                  <a:cubicBezTo>
                    <a:pt x="103224" y="3902155"/>
                    <a:pt x="83624" y="3837840"/>
                    <a:pt x="67654" y="3772509"/>
                  </a:cubicBezTo>
                  <a:cubicBezTo>
                    <a:pt x="60105" y="3739843"/>
                    <a:pt x="52410" y="3707032"/>
                    <a:pt x="46168" y="3674076"/>
                  </a:cubicBezTo>
                  <a:lnTo>
                    <a:pt x="36731" y="3624714"/>
                  </a:lnTo>
                  <a:lnTo>
                    <a:pt x="28891" y="3575208"/>
                  </a:lnTo>
                  <a:cubicBezTo>
                    <a:pt x="8566" y="3442948"/>
                    <a:pt x="0" y="3310252"/>
                    <a:pt x="0" y="3178573"/>
                  </a:cubicBezTo>
                  <a:cubicBezTo>
                    <a:pt x="726" y="2919425"/>
                    <a:pt x="27730" y="2660277"/>
                    <a:pt x="80575" y="2405774"/>
                  </a:cubicBezTo>
                  <a:cubicBezTo>
                    <a:pt x="133276" y="2151417"/>
                    <a:pt x="213997" y="1901996"/>
                    <a:pt x="322737" y="1665351"/>
                  </a:cubicBezTo>
                  <a:cubicBezTo>
                    <a:pt x="541235" y="1192061"/>
                    <a:pt x="857875" y="768568"/>
                    <a:pt x="1230700" y="407938"/>
                  </a:cubicBezTo>
                  <a:cubicBezTo>
                    <a:pt x="1324124" y="317781"/>
                    <a:pt x="1421323" y="231579"/>
                    <a:pt x="1521825" y="14944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3">
              <a:extLst>
                <a:ext uri="{FF2B5EF4-FFF2-40B4-BE49-F238E27FC236}">
                  <a16:creationId xmlns:a16="http://schemas.microsoft.com/office/drawing/2014/main" id="{13BFB38F-216C-4A75-8C1C-DAF998A5C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634917 w 6230407"/>
                <a:gd name="connsiteY0" fmla="*/ 0 h 6858000"/>
                <a:gd name="connsiteX1" fmla="*/ 6230407 w 6230407"/>
                <a:gd name="connsiteY1" fmla="*/ 0 h 6858000"/>
                <a:gd name="connsiteX2" fmla="*/ 6230407 w 6230407"/>
                <a:gd name="connsiteY2" fmla="*/ 322046 h 6858000"/>
                <a:gd name="connsiteX3" fmla="*/ 6061915 w 6230407"/>
                <a:gd name="connsiteY3" fmla="*/ 206288 h 6858000"/>
                <a:gd name="connsiteX4" fmla="*/ 5814792 w 6230407"/>
                <a:gd name="connsiteY4" fmla="*/ 74312 h 6858000"/>
                <a:gd name="connsiteX5" fmla="*/ 5676576 w 6230407"/>
                <a:gd name="connsiteY5" fmla="*/ 15049 h 6858000"/>
                <a:gd name="connsiteX6" fmla="*/ 1821847 w 6230407"/>
                <a:gd name="connsiteY6" fmla="*/ 0 h 6858000"/>
                <a:gd name="connsiteX7" fmla="*/ 3449591 w 6230407"/>
                <a:gd name="connsiteY7" fmla="*/ 0 h 6858000"/>
                <a:gd name="connsiteX8" fmla="*/ 3354111 w 6230407"/>
                <a:gd name="connsiteY8" fmla="*/ 29819 h 6858000"/>
                <a:gd name="connsiteX9" fmla="*/ 3177287 w 6230407"/>
                <a:gd name="connsiteY9" fmla="*/ 93621 h 6858000"/>
                <a:gd name="connsiteX10" fmla="*/ 1915374 w 6230407"/>
                <a:gd name="connsiteY10" fmla="*/ 844207 h 6858000"/>
                <a:gd name="connsiteX11" fmla="*/ 1042545 w 6230407"/>
                <a:gd name="connsiteY11" fmla="*/ 1926532 h 6858000"/>
                <a:gd name="connsiteX12" fmla="*/ 726050 w 6230407"/>
                <a:gd name="connsiteY12" fmla="*/ 3186123 h 6858000"/>
                <a:gd name="connsiteX13" fmla="*/ 1249864 w 6230407"/>
                <a:gd name="connsiteY13" fmla="*/ 4355701 h 6858000"/>
                <a:gd name="connsiteX14" fmla="*/ 1513803 w 6230407"/>
                <a:gd name="connsiteY14" fmla="*/ 4726929 h 6858000"/>
                <a:gd name="connsiteX15" fmla="*/ 3990446 w 6230407"/>
                <a:gd name="connsiteY15" fmla="*/ 6178014 h 6858000"/>
                <a:gd name="connsiteX16" fmla="*/ 5870541 w 6230407"/>
                <a:gd name="connsiteY16" fmla="*/ 5285296 h 6858000"/>
                <a:gd name="connsiteX17" fmla="*/ 6099347 w 6230407"/>
                <a:gd name="connsiteY17" fmla="*/ 5108030 h 6858000"/>
                <a:gd name="connsiteX18" fmla="*/ 6230407 w 6230407"/>
                <a:gd name="connsiteY18" fmla="*/ 5006078 h 6858000"/>
                <a:gd name="connsiteX19" fmla="*/ 6230407 w 6230407"/>
                <a:gd name="connsiteY19" fmla="*/ 5924458 h 6858000"/>
                <a:gd name="connsiteX20" fmla="*/ 6056186 w 6230407"/>
                <a:gd name="connsiteY20" fmla="*/ 6058925 h 6858000"/>
                <a:gd name="connsiteX21" fmla="*/ 4500343 w 6230407"/>
                <a:gd name="connsiteY21" fmla="*/ 6854086 h 6858000"/>
                <a:gd name="connsiteX22" fmla="*/ 4476760 w 6230407"/>
                <a:gd name="connsiteY22" fmla="*/ 6858000 h 6858000"/>
                <a:gd name="connsiteX23" fmla="*/ 3391617 w 6230407"/>
                <a:gd name="connsiteY23" fmla="*/ 6858000 h 6858000"/>
                <a:gd name="connsiteX24" fmla="*/ 3242986 w 6230407"/>
                <a:gd name="connsiteY24" fmla="*/ 6833894 h 6858000"/>
                <a:gd name="connsiteX25" fmla="*/ 913044 w 6230407"/>
                <a:gd name="connsiteY25" fmla="*/ 5134452 h 6858000"/>
                <a:gd name="connsiteX26" fmla="*/ 0 w 6230407"/>
                <a:gd name="connsiteY26" fmla="*/ 3186123 h 6858000"/>
                <a:gd name="connsiteX27" fmla="*/ 1779764 w 6230407"/>
                <a:gd name="connsiteY27"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30407" h="6858000">
                  <a:moveTo>
                    <a:pt x="5634917" y="0"/>
                  </a:moveTo>
                  <a:lnTo>
                    <a:pt x="6230407" y="0"/>
                  </a:lnTo>
                  <a:lnTo>
                    <a:pt x="6230407" y="322046"/>
                  </a:lnTo>
                  <a:lnTo>
                    <a:pt x="6061915" y="206288"/>
                  </a:lnTo>
                  <a:cubicBezTo>
                    <a:pt x="5982213" y="157828"/>
                    <a:pt x="5899796" y="113801"/>
                    <a:pt x="5814792" y="74312"/>
                  </a:cubicBezTo>
                  <a:cubicBezTo>
                    <a:pt x="5769441" y="53261"/>
                    <a:pt x="5723362" y="33505"/>
                    <a:pt x="5676576" y="15049"/>
                  </a:cubicBezTo>
                  <a:close/>
                  <a:moveTo>
                    <a:pt x="1821847" y="0"/>
                  </a:moveTo>
                  <a:lnTo>
                    <a:pt x="3449591" y="0"/>
                  </a:lnTo>
                  <a:lnTo>
                    <a:pt x="3354111" y="29819"/>
                  </a:lnTo>
                  <a:cubicBezTo>
                    <a:pt x="3295072" y="49686"/>
                    <a:pt x="3236122" y="70955"/>
                    <a:pt x="3177287" y="93621"/>
                  </a:cubicBezTo>
                  <a:cubicBezTo>
                    <a:pt x="2718951" y="269871"/>
                    <a:pt x="2282682" y="529455"/>
                    <a:pt x="1915374" y="844207"/>
                  </a:cubicBezTo>
                  <a:cubicBezTo>
                    <a:pt x="1541678" y="1164331"/>
                    <a:pt x="1247976" y="1528591"/>
                    <a:pt x="1042545" y="1926532"/>
                  </a:cubicBezTo>
                  <a:cubicBezTo>
                    <a:pt x="832613" y="2333329"/>
                    <a:pt x="726050" y="2757113"/>
                    <a:pt x="726050" y="3186123"/>
                  </a:cubicBezTo>
                  <a:cubicBezTo>
                    <a:pt x="726050" y="3618181"/>
                    <a:pt x="896057" y="3870506"/>
                    <a:pt x="1249864" y="4355701"/>
                  </a:cubicBezTo>
                  <a:cubicBezTo>
                    <a:pt x="1335230" y="4472717"/>
                    <a:pt x="1423500" y="4593798"/>
                    <a:pt x="1513803" y="4726929"/>
                  </a:cubicBezTo>
                  <a:cubicBezTo>
                    <a:pt x="2203848" y="5744068"/>
                    <a:pt x="2944562" y="6178014"/>
                    <a:pt x="3990446" y="6178014"/>
                  </a:cubicBezTo>
                  <a:cubicBezTo>
                    <a:pt x="4676863" y="6178014"/>
                    <a:pt x="5180496" y="5824498"/>
                    <a:pt x="5870541" y="5285296"/>
                  </a:cubicBezTo>
                  <a:cubicBezTo>
                    <a:pt x="5947632" y="5225046"/>
                    <a:pt x="6024723" y="5165521"/>
                    <a:pt x="6099347" y="5108030"/>
                  </a:cubicBezTo>
                  <a:lnTo>
                    <a:pt x="6230407" y="5006078"/>
                  </a:lnTo>
                  <a:lnTo>
                    <a:pt x="6230407" y="5924458"/>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4">
              <a:extLst>
                <a:ext uri="{FF2B5EF4-FFF2-40B4-BE49-F238E27FC236}">
                  <a16:creationId xmlns:a16="http://schemas.microsoft.com/office/drawing/2014/main" id="{4DF24F7D-73CE-4EF0-86BC-1C1C4C5CB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061392 w 6230408"/>
                <a:gd name="connsiteY0" fmla="*/ 0 h 6858000"/>
                <a:gd name="connsiteX1" fmla="*/ 6230408 w 6230408"/>
                <a:gd name="connsiteY1" fmla="*/ 0 h 6858000"/>
                <a:gd name="connsiteX2" fmla="*/ 6230408 w 6230408"/>
                <a:gd name="connsiteY2" fmla="*/ 502666 h 6858000"/>
                <a:gd name="connsiteX3" fmla="*/ 6204367 w 6230408"/>
                <a:gd name="connsiteY3" fmla="*/ 480166 h 6858000"/>
                <a:gd name="connsiteX4" fmla="*/ 5753525 w 6230408"/>
                <a:gd name="connsiteY4" fmla="*/ 205991 h 6858000"/>
                <a:gd name="connsiteX5" fmla="*/ 5205685 w 6230408"/>
                <a:gd name="connsiteY5" fmla="*/ 25948 h 6858000"/>
                <a:gd name="connsiteX6" fmla="*/ 1821847 w 6230408"/>
                <a:gd name="connsiteY6" fmla="*/ 0 h 6858000"/>
                <a:gd name="connsiteX7" fmla="*/ 4114919 w 6230408"/>
                <a:gd name="connsiteY7" fmla="*/ 0 h 6858000"/>
                <a:gd name="connsiteX8" fmla="*/ 4086206 w 6230408"/>
                <a:gd name="connsiteY8" fmla="*/ 3507 h 6858000"/>
                <a:gd name="connsiteX9" fmla="*/ 3229262 w 6230408"/>
                <a:gd name="connsiteY9" fmla="*/ 229075 h 6858000"/>
                <a:gd name="connsiteX10" fmla="*/ 2009741 w 6230408"/>
                <a:gd name="connsiteY10" fmla="*/ 954400 h 6858000"/>
                <a:gd name="connsiteX11" fmla="*/ 1171466 w 6230408"/>
                <a:gd name="connsiteY11" fmla="*/ 1993025 h 6858000"/>
                <a:gd name="connsiteX12" fmla="*/ 871086 w 6230408"/>
                <a:gd name="connsiteY12" fmla="*/ 3186123 h 6858000"/>
                <a:gd name="connsiteX13" fmla="*/ 1367025 w 6230408"/>
                <a:gd name="connsiteY13" fmla="*/ 4270190 h 6858000"/>
                <a:gd name="connsiteX14" fmla="*/ 1633868 w 6230408"/>
                <a:gd name="connsiteY14" fmla="*/ 4645483 h 6858000"/>
                <a:gd name="connsiteX15" fmla="*/ 2651877 w 6230408"/>
                <a:gd name="connsiteY15" fmla="*/ 5684689 h 6858000"/>
                <a:gd name="connsiteX16" fmla="*/ 3990301 w 6230408"/>
                <a:gd name="connsiteY16" fmla="*/ 6032833 h 6858000"/>
                <a:gd name="connsiteX17" fmla="*/ 4851225 w 6230408"/>
                <a:gd name="connsiteY17" fmla="*/ 5811141 h 6858000"/>
                <a:gd name="connsiteX18" fmla="*/ 5780965 w 6230408"/>
                <a:gd name="connsiteY18" fmla="*/ 5171038 h 6858000"/>
                <a:gd name="connsiteX19" fmla="*/ 6010496 w 6230408"/>
                <a:gd name="connsiteY19" fmla="*/ 4993191 h 6858000"/>
                <a:gd name="connsiteX20" fmla="*/ 6230408 w 6230408"/>
                <a:gd name="connsiteY20" fmla="*/ 4822117 h 6858000"/>
                <a:gd name="connsiteX21" fmla="*/ 6230408 w 6230408"/>
                <a:gd name="connsiteY21" fmla="*/ 5924457 h 6858000"/>
                <a:gd name="connsiteX22" fmla="*/ 6056186 w 6230408"/>
                <a:gd name="connsiteY22" fmla="*/ 6058925 h 6858000"/>
                <a:gd name="connsiteX23" fmla="*/ 4500343 w 6230408"/>
                <a:gd name="connsiteY23" fmla="*/ 6854086 h 6858000"/>
                <a:gd name="connsiteX24" fmla="*/ 4476760 w 6230408"/>
                <a:gd name="connsiteY24" fmla="*/ 6858000 h 6858000"/>
                <a:gd name="connsiteX25" fmla="*/ 3391617 w 6230408"/>
                <a:gd name="connsiteY25" fmla="*/ 6858000 h 6858000"/>
                <a:gd name="connsiteX26" fmla="*/ 3242986 w 6230408"/>
                <a:gd name="connsiteY26" fmla="*/ 6833894 h 6858000"/>
                <a:gd name="connsiteX27" fmla="*/ 913044 w 6230408"/>
                <a:gd name="connsiteY27" fmla="*/ 5134452 h 6858000"/>
                <a:gd name="connsiteX28" fmla="*/ 0 w 6230408"/>
                <a:gd name="connsiteY28" fmla="*/ 3186123 h 6858000"/>
                <a:gd name="connsiteX29" fmla="*/ 1779764 w 6230408"/>
                <a:gd name="connsiteY29"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30408" h="6858000">
                  <a:moveTo>
                    <a:pt x="5061392" y="0"/>
                  </a:moveTo>
                  <a:lnTo>
                    <a:pt x="6230408" y="0"/>
                  </a:lnTo>
                  <a:lnTo>
                    <a:pt x="6230408" y="502666"/>
                  </a:lnTo>
                  <a:lnTo>
                    <a:pt x="6204367" y="480166"/>
                  </a:lnTo>
                  <a:cubicBezTo>
                    <a:pt x="6064466" y="372115"/>
                    <a:pt x="5913877" y="280469"/>
                    <a:pt x="5753525" y="205991"/>
                  </a:cubicBezTo>
                  <a:cubicBezTo>
                    <a:pt x="5581848" y="126214"/>
                    <a:pt x="5398775" y="66109"/>
                    <a:pt x="5205685" y="25948"/>
                  </a:cubicBezTo>
                  <a:close/>
                  <a:moveTo>
                    <a:pt x="1821847" y="0"/>
                  </a:moveTo>
                  <a:lnTo>
                    <a:pt x="4114919" y="0"/>
                  </a:lnTo>
                  <a:lnTo>
                    <a:pt x="4086206" y="3507"/>
                  </a:lnTo>
                  <a:cubicBezTo>
                    <a:pt x="3798985" y="45364"/>
                    <a:pt x="3509190" y="121369"/>
                    <a:pt x="3229262" y="229075"/>
                  </a:cubicBezTo>
                  <a:cubicBezTo>
                    <a:pt x="2786315" y="399518"/>
                    <a:pt x="2364564" y="650390"/>
                    <a:pt x="2009741" y="954400"/>
                  </a:cubicBezTo>
                  <a:cubicBezTo>
                    <a:pt x="1655354" y="1257973"/>
                    <a:pt x="1365573" y="1617151"/>
                    <a:pt x="1171466" y="1993025"/>
                  </a:cubicBezTo>
                  <a:cubicBezTo>
                    <a:pt x="972132" y="2379061"/>
                    <a:pt x="871086" y="2780487"/>
                    <a:pt x="871086" y="3186123"/>
                  </a:cubicBezTo>
                  <a:cubicBezTo>
                    <a:pt x="871086" y="3573756"/>
                    <a:pt x="1023091" y="3798642"/>
                    <a:pt x="1367025" y="4270190"/>
                  </a:cubicBezTo>
                  <a:cubicBezTo>
                    <a:pt x="1453117" y="4388222"/>
                    <a:pt x="1542113" y="4510319"/>
                    <a:pt x="1633868" y="4645483"/>
                  </a:cubicBezTo>
                  <a:cubicBezTo>
                    <a:pt x="1958347" y="5123709"/>
                    <a:pt x="2291248" y="5463723"/>
                    <a:pt x="2651877" y="5684689"/>
                  </a:cubicBezTo>
                  <a:cubicBezTo>
                    <a:pt x="3034139" y="5919011"/>
                    <a:pt x="3472005" y="6032833"/>
                    <a:pt x="3990301" y="6032833"/>
                  </a:cubicBezTo>
                  <a:cubicBezTo>
                    <a:pt x="4284438" y="6032833"/>
                    <a:pt x="4557959" y="5962420"/>
                    <a:pt x="4851225" y="5811141"/>
                  </a:cubicBezTo>
                  <a:cubicBezTo>
                    <a:pt x="5152330" y="5655798"/>
                    <a:pt x="5450387" y="5429315"/>
                    <a:pt x="5780965" y="5171038"/>
                  </a:cubicBezTo>
                  <a:cubicBezTo>
                    <a:pt x="5858491" y="5110498"/>
                    <a:pt x="5935727" y="5050828"/>
                    <a:pt x="6010496" y="4993191"/>
                  </a:cubicBezTo>
                  <a:lnTo>
                    <a:pt x="6230408" y="4822117"/>
                  </a:lnTo>
                  <a:lnTo>
                    <a:pt x="6230408" y="5924457"/>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EC3445B6-9C0D-4865-BF68-CD74892D0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05128" y="0"/>
              <a:ext cx="6648564" cy="6858000"/>
            </a:xfrm>
            <a:custGeom>
              <a:avLst/>
              <a:gdLst>
                <a:gd name="connsiteX0" fmla="*/ 1242460 w 6394458"/>
                <a:gd name="connsiteY0" fmla="*/ 0 h 6858000"/>
                <a:gd name="connsiteX1" fmla="*/ 2160732 w 6394458"/>
                <a:gd name="connsiteY1" fmla="*/ 0 h 6858000"/>
                <a:gd name="connsiteX2" fmla="*/ 2096124 w 6394458"/>
                <a:gd name="connsiteY2" fmla="*/ 41936 h 6858000"/>
                <a:gd name="connsiteX3" fmla="*/ 1942232 w 6394458"/>
                <a:gd name="connsiteY3" fmla="*/ 154451 h 6858000"/>
                <a:gd name="connsiteX4" fmla="*/ 1941942 w 6394458"/>
                <a:gd name="connsiteY4" fmla="*/ 154741 h 6858000"/>
                <a:gd name="connsiteX5" fmla="*/ 1941652 w 6394458"/>
                <a:gd name="connsiteY5" fmla="*/ 155032 h 6858000"/>
                <a:gd name="connsiteX6" fmla="*/ 1878498 w 6394458"/>
                <a:gd name="connsiteY6" fmla="*/ 203377 h 6858000"/>
                <a:gd name="connsiteX7" fmla="*/ 1865722 w 6394458"/>
                <a:gd name="connsiteY7" fmla="*/ 213395 h 6858000"/>
                <a:gd name="connsiteX8" fmla="*/ 1791679 w 6394458"/>
                <a:gd name="connsiteY8" fmla="*/ 272483 h 6858000"/>
                <a:gd name="connsiteX9" fmla="*/ 1503495 w 6394458"/>
                <a:gd name="connsiteY9" fmla="*/ 525389 h 6858000"/>
                <a:gd name="connsiteX10" fmla="*/ 990135 w 6394458"/>
                <a:gd name="connsiteY10" fmla="*/ 1098128 h 6858000"/>
                <a:gd name="connsiteX11" fmla="*/ 771637 w 6394458"/>
                <a:gd name="connsiteY11" fmla="*/ 1416800 h 6858000"/>
                <a:gd name="connsiteX12" fmla="*/ 585660 w 6394458"/>
                <a:gd name="connsiteY12" fmla="*/ 1756960 h 6858000"/>
                <a:gd name="connsiteX13" fmla="*/ 585515 w 6394458"/>
                <a:gd name="connsiteY13" fmla="*/ 1757395 h 6858000"/>
                <a:gd name="connsiteX14" fmla="*/ 585370 w 6394458"/>
                <a:gd name="connsiteY14" fmla="*/ 1757831 h 6858000"/>
                <a:gd name="connsiteX15" fmla="*/ 544574 w 6394458"/>
                <a:gd name="connsiteY15" fmla="*/ 1845230 h 6858000"/>
                <a:gd name="connsiteX16" fmla="*/ 524539 w 6394458"/>
                <a:gd name="connsiteY16" fmla="*/ 1889510 h 6858000"/>
                <a:gd name="connsiteX17" fmla="*/ 505666 w 6394458"/>
                <a:gd name="connsiteY17" fmla="*/ 1933935 h 6858000"/>
                <a:gd name="connsiteX18" fmla="*/ 502762 w 6394458"/>
                <a:gd name="connsiteY18" fmla="*/ 1940904 h 6858000"/>
                <a:gd name="connsiteX19" fmla="*/ 469661 w 6394458"/>
                <a:gd name="connsiteY19" fmla="*/ 2023512 h 6858000"/>
                <a:gd name="connsiteX20" fmla="*/ 456885 w 6394458"/>
                <a:gd name="connsiteY20" fmla="*/ 2057049 h 6858000"/>
                <a:gd name="connsiteX21" fmla="*/ 435688 w 6394458"/>
                <a:gd name="connsiteY21" fmla="*/ 2114395 h 6858000"/>
                <a:gd name="connsiteX22" fmla="*/ 435543 w 6394458"/>
                <a:gd name="connsiteY22" fmla="*/ 2114976 h 6858000"/>
                <a:gd name="connsiteX23" fmla="*/ 435253 w 6394458"/>
                <a:gd name="connsiteY23" fmla="*/ 2115557 h 6858000"/>
                <a:gd name="connsiteX24" fmla="*/ 324770 w 6394458"/>
                <a:gd name="connsiteY24" fmla="*/ 2488382 h 6858000"/>
                <a:gd name="connsiteX25" fmla="*/ 235338 w 6394458"/>
                <a:gd name="connsiteY25" fmla="*/ 3261036 h 6858000"/>
                <a:gd name="connsiteX26" fmla="*/ 272505 w 6394458"/>
                <a:gd name="connsiteY26" fmla="*/ 3641991 h 6858000"/>
                <a:gd name="connsiteX27" fmla="*/ 385891 w 6394458"/>
                <a:gd name="connsiteY27" fmla="*/ 4006104 h 6858000"/>
                <a:gd name="connsiteX28" fmla="*/ 386182 w 6394458"/>
                <a:gd name="connsiteY28" fmla="*/ 4006685 h 6858000"/>
                <a:gd name="connsiteX29" fmla="*/ 386472 w 6394458"/>
                <a:gd name="connsiteY29" fmla="*/ 4007266 h 6858000"/>
                <a:gd name="connsiteX30" fmla="*/ 413911 w 6394458"/>
                <a:gd name="connsiteY30" fmla="*/ 4068823 h 6858000"/>
                <a:gd name="connsiteX31" fmla="*/ 425380 w 6394458"/>
                <a:gd name="connsiteY31" fmla="*/ 4093794 h 6858000"/>
                <a:gd name="connsiteX32" fmla="*/ 435834 w 6394458"/>
                <a:gd name="connsiteY32" fmla="*/ 4114845 h 6858000"/>
                <a:gd name="connsiteX33" fmla="*/ 468644 w 6394458"/>
                <a:gd name="connsiteY33" fmla="*/ 4178435 h 6858000"/>
                <a:gd name="connsiteX34" fmla="*/ 468935 w 6394458"/>
                <a:gd name="connsiteY34" fmla="*/ 4179015 h 6858000"/>
                <a:gd name="connsiteX35" fmla="*/ 469225 w 6394458"/>
                <a:gd name="connsiteY35" fmla="*/ 4179596 h 6858000"/>
                <a:gd name="connsiteX36" fmla="*/ 566496 w 6394458"/>
                <a:gd name="connsiteY36" fmla="*/ 4345828 h 6858000"/>
                <a:gd name="connsiteX37" fmla="*/ 674366 w 6394458"/>
                <a:gd name="connsiteY37" fmla="*/ 4507124 h 6858000"/>
                <a:gd name="connsiteX38" fmla="*/ 790946 w 6394458"/>
                <a:gd name="connsiteY38" fmla="*/ 4665372 h 6858000"/>
                <a:gd name="connsiteX39" fmla="*/ 938015 w 6394458"/>
                <a:gd name="connsiteY39" fmla="*/ 4855559 h 6858000"/>
                <a:gd name="connsiteX40" fmla="*/ 1035286 w 6394458"/>
                <a:gd name="connsiteY40" fmla="*/ 4980269 h 6858000"/>
                <a:gd name="connsiteX41" fmla="*/ 1158254 w 6394458"/>
                <a:gd name="connsiteY41" fmla="*/ 5140985 h 6858000"/>
                <a:gd name="connsiteX42" fmla="*/ 1221118 w 6394458"/>
                <a:gd name="connsiteY42" fmla="*/ 5226351 h 6858000"/>
                <a:gd name="connsiteX43" fmla="*/ 1277448 w 6394458"/>
                <a:gd name="connsiteY43" fmla="*/ 5303007 h 6858000"/>
                <a:gd name="connsiteX44" fmla="*/ 1277739 w 6394458"/>
                <a:gd name="connsiteY44" fmla="*/ 5303297 h 6858000"/>
                <a:gd name="connsiteX45" fmla="*/ 1278029 w 6394458"/>
                <a:gd name="connsiteY45" fmla="*/ 5303588 h 6858000"/>
                <a:gd name="connsiteX46" fmla="*/ 1376607 w 6394458"/>
                <a:gd name="connsiteY46" fmla="*/ 5433525 h 6858000"/>
                <a:gd name="connsiteX47" fmla="*/ 1395625 w 6394458"/>
                <a:gd name="connsiteY47" fmla="*/ 5458060 h 6858000"/>
                <a:gd name="connsiteX48" fmla="*/ 1405207 w 6394458"/>
                <a:gd name="connsiteY48" fmla="*/ 5469965 h 6858000"/>
                <a:gd name="connsiteX49" fmla="*/ 1518739 w 6394458"/>
                <a:gd name="connsiteY49" fmla="*/ 5607597 h 6858000"/>
                <a:gd name="connsiteX50" fmla="*/ 1779194 w 6394458"/>
                <a:gd name="connsiteY50" fmla="*/ 5888957 h 6858000"/>
                <a:gd name="connsiteX51" fmla="*/ 2361805 w 6394458"/>
                <a:gd name="connsiteY51" fmla="*/ 6356876 h 6858000"/>
                <a:gd name="connsiteX52" fmla="*/ 2682656 w 6394458"/>
                <a:gd name="connsiteY52" fmla="*/ 6532110 h 6858000"/>
                <a:gd name="connsiteX53" fmla="*/ 2682946 w 6394458"/>
                <a:gd name="connsiteY53" fmla="*/ 6532255 h 6858000"/>
                <a:gd name="connsiteX54" fmla="*/ 2683236 w 6394458"/>
                <a:gd name="connsiteY54" fmla="*/ 6532400 h 6858000"/>
                <a:gd name="connsiteX55" fmla="*/ 3021944 w 6394458"/>
                <a:gd name="connsiteY55" fmla="*/ 6664805 h 6858000"/>
                <a:gd name="connsiteX56" fmla="*/ 3375605 w 6394458"/>
                <a:gd name="connsiteY56" fmla="*/ 6756415 h 6858000"/>
                <a:gd name="connsiteX57" fmla="*/ 3555048 w 6394458"/>
                <a:gd name="connsiteY57" fmla="*/ 6786612 h 6858000"/>
                <a:gd name="connsiteX58" fmla="*/ 3735218 w 6394458"/>
                <a:gd name="connsiteY58" fmla="*/ 6807083 h 6858000"/>
                <a:gd name="connsiteX59" fmla="*/ 4108188 w 6394458"/>
                <a:gd name="connsiteY59" fmla="*/ 6823343 h 6858000"/>
                <a:gd name="connsiteX60" fmla="*/ 4126917 w 6394458"/>
                <a:gd name="connsiteY60" fmla="*/ 6823343 h 6858000"/>
                <a:gd name="connsiteX61" fmla="*/ 4151597 w 6394458"/>
                <a:gd name="connsiteY61" fmla="*/ 6823488 h 6858000"/>
                <a:gd name="connsiteX62" fmla="*/ 4199652 w 6394458"/>
                <a:gd name="connsiteY62" fmla="*/ 6822763 h 6858000"/>
                <a:gd name="connsiteX63" fmla="*/ 4200088 w 6394458"/>
                <a:gd name="connsiteY63" fmla="*/ 6822763 h 6858000"/>
                <a:gd name="connsiteX64" fmla="*/ 4200523 w 6394458"/>
                <a:gd name="connsiteY64" fmla="*/ 6822763 h 6858000"/>
                <a:gd name="connsiteX65" fmla="*/ 4245675 w 6394458"/>
                <a:gd name="connsiteY65" fmla="*/ 6821601 h 6858000"/>
                <a:gd name="connsiteX66" fmla="*/ 4291117 w 6394458"/>
                <a:gd name="connsiteY66" fmla="*/ 6819277 h 6858000"/>
                <a:gd name="connsiteX67" fmla="*/ 4469108 w 6394458"/>
                <a:gd name="connsiteY67" fmla="*/ 6803743 h 6858000"/>
                <a:gd name="connsiteX68" fmla="*/ 5157267 w 6394458"/>
                <a:gd name="connsiteY68" fmla="*/ 6617766 h 6858000"/>
                <a:gd name="connsiteX69" fmla="*/ 5484069 w 6394458"/>
                <a:gd name="connsiteY69" fmla="*/ 6455744 h 6858000"/>
                <a:gd name="connsiteX70" fmla="*/ 5801144 w 6394458"/>
                <a:gd name="connsiteY70" fmla="*/ 6257717 h 6858000"/>
                <a:gd name="connsiteX71" fmla="*/ 6111106 w 6394458"/>
                <a:gd name="connsiteY71" fmla="*/ 6032542 h 6858000"/>
                <a:gd name="connsiteX72" fmla="*/ 6264127 w 6394458"/>
                <a:gd name="connsiteY72" fmla="*/ 5913203 h 6858000"/>
                <a:gd name="connsiteX73" fmla="*/ 6394458 w 6394458"/>
                <a:gd name="connsiteY73" fmla="*/ 5808939 h 6858000"/>
                <a:gd name="connsiteX74" fmla="*/ 6394458 w 6394458"/>
                <a:gd name="connsiteY74" fmla="*/ 6858000 h 6858000"/>
                <a:gd name="connsiteX75" fmla="*/ 2234128 w 6394458"/>
                <a:gd name="connsiteY75" fmla="*/ 6858000 h 6858000"/>
                <a:gd name="connsiteX76" fmla="*/ 2151583 w 6394458"/>
                <a:gd name="connsiteY76" fmla="*/ 6802146 h 6858000"/>
                <a:gd name="connsiteX77" fmla="*/ 593791 w 6394458"/>
                <a:gd name="connsiteY77" fmla="*/ 5241450 h 6858000"/>
                <a:gd name="connsiteX78" fmla="*/ 0 w 6394458"/>
                <a:gd name="connsiteY78" fmla="*/ 3044861 h 6858000"/>
                <a:gd name="connsiteX79" fmla="*/ 342337 w 6394458"/>
                <a:gd name="connsiteY79" fmla="*/ 1349581 h 6858000"/>
                <a:gd name="connsiteX80" fmla="*/ 1129762 w 6394458"/>
                <a:gd name="connsiteY80" fmla="*/ 1181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394458" h="6858000">
                  <a:moveTo>
                    <a:pt x="1242460" y="0"/>
                  </a:moveTo>
                  <a:lnTo>
                    <a:pt x="2160732" y="0"/>
                  </a:lnTo>
                  <a:lnTo>
                    <a:pt x="2096124" y="41936"/>
                  </a:lnTo>
                  <a:cubicBezTo>
                    <a:pt x="2053586" y="71988"/>
                    <a:pt x="1997691" y="111913"/>
                    <a:pt x="1942232" y="154451"/>
                  </a:cubicBezTo>
                  <a:lnTo>
                    <a:pt x="1941942" y="154741"/>
                  </a:lnTo>
                  <a:lnTo>
                    <a:pt x="1941652" y="155032"/>
                  </a:lnTo>
                  <a:cubicBezTo>
                    <a:pt x="1920455" y="170711"/>
                    <a:pt x="1899113" y="187262"/>
                    <a:pt x="1878498" y="203377"/>
                  </a:cubicBezTo>
                  <a:lnTo>
                    <a:pt x="1865722" y="213395"/>
                  </a:lnTo>
                  <a:cubicBezTo>
                    <a:pt x="1838863" y="233865"/>
                    <a:pt x="1813311" y="254771"/>
                    <a:pt x="1791679" y="272483"/>
                  </a:cubicBezTo>
                  <a:cubicBezTo>
                    <a:pt x="1684245" y="360463"/>
                    <a:pt x="1590023" y="443216"/>
                    <a:pt x="1503495" y="525389"/>
                  </a:cubicBezTo>
                  <a:cubicBezTo>
                    <a:pt x="1315050" y="703090"/>
                    <a:pt x="1142430" y="895746"/>
                    <a:pt x="990135" y="1098128"/>
                  </a:cubicBezTo>
                  <a:cubicBezTo>
                    <a:pt x="911301" y="1202949"/>
                    <a:pt x="837695" y="1310238"/>
                    <a:pt x="771637" y="1416800"/>
                  </a:cubicBezTo>
                  <a:cubicBezTo>
                    <a:pt x="697595" y="1538898"/>
                    <a:pt x="636764" y="1650106"/>
                    <a:pt x="585660" y="1756960"/>
                  </a:cubicBezTo>
                  <a:lnTo>
                    <a:pt x="585515" y="1757395"/>
                  </a:lnTo>
                  <a:lnTo>
                    <a:pt x="585370" y="1757831"/>
                  </a:lnTo>
                  <a:cubicBezTo>
                    <a:pt x="570271" y="1788174"/>
                    <a:pt x="556334" y="1818952"/>
                    <a:pt x="544574" y="1845230"/>
                  </a:cubicBezTo>
                  <a:lnTo>
                    <a:pt x="524539" y="1889510"/>
                  </a:lnTo>
                  <a:lnTo>
                    <a:pt x="505666" y="1933935"/>
                  </a:lnTo>
                  <a:lnTo>
                    <a:pt x="502762" y="1940904"/>
                  </a:lnTo>
                  <a:cubicBezTo>
                    <a:pt x="491002" y="1969214"/>
                    <a:pt x="479823" y="1996073"/>
                    <a:pt x="469661" y="2023512"/>
                  </a:cubicBezTo>
                  <a:cubicBezTo>
                    <a:pt x="465450" y="2034691"/>
                    <a:pt x="461240" y="2045870"/>
                    <a:pt x="456885" y="2057049"/>
                  </a:cubicBezTo>
                  <a:cubicBezTo>
                    <a:pt x="449190" y="2076794"/>
                    <a:pt x="442076" y="2095522"/>
                    <a:pt x="435688" y="2114395"/>
                  </a:cubicBezTo>
                  <a:lnTo>
                    <a:pt x="435543" y="2114976"/>
                  </a:lnTo>
                  <a:lnTo>
                    <a:pt x="435253" y="2115557"/>
                  </a:lnTo>
                  <a:cubicBezTo>
                    <a:pt x="390392" y="2239687"/>
                    <a:pt x="353226" y="2365123"/>
                    <a:pt x="324770" y="2488382"/>
                  </a:cubicBezTo>
                  <a:cubicBezTo>
                    <a:pt x="265391" y="2742158"/>
                    <a:pt x="235193" y="3002178"/>
                    <a:pt x="235338" y="3261036"/>
                  </a:cubicBezTo>
                  <a:cubicBezTo>
                    <a:pt x="236210" y="3391989"/>
                    <a:pt x="248695" y="3520474"/>
                    <a:pt x="272505" y="3641991"/>
                  </a:cubicBezTo>
                  <a:cubicBezTo>
                    <a:pt x="299073" y="3770621"/>
                    <a:pt x="337110" y="3893154"/>
                    <a:pt x="385891" y="4006104"/>
                  </a:cubicBezTo>
                  <a:lnTo>
                    <a:pt x="386182" y="4006685"/>
                  </a:lnTo>
                  <a:lnTo>
                    <a:pt x="386472" y="4007266"/>
                  </a:lnTo>
                  <a:cubicBezTo>
                    <a:pt x="394747" y="4027591"/>
                    <a:pt x="404039" y="4047626"/>
                    <a:pt x="413911" y="4068823"/>
                  </a:cubicBezTo>
                  <a:cubicBezTo>
                    <a:pt x="417686" y="4077098"/>
                    <a:pt x="421606" y="4085374"/>
                    <a:pt x="425380" y="4093794"/>
                  </a:cubicBezTo>
                  <a:cubicBezTo>
                    <a:pt x="428865" y="4100908"/>
                    <a:pt x="432349" y="4107876"/>
                    <a:pt x="435834" y="4114845"/>
                  </a:cubicBezTo>
                  <a:cubicBezTo>
                    <a:pt x="446867" y="4136913"/>
                    <a:pt x="457320" y="4157819"/>
                    <a:pt x="468644" y="4178435"/>
                  </a:cubicBezTo>
                  <a:lnTo>
                    <a:pt x="468935" y="4179015"/>
                  </a:lnTo>
                  <a:lnTo>
                    <a:pt x="469225" y="4179596"/>
                  </a:lnTo>
                  <a:cubicBezTo>
                    <a:pt x="495213" y="4229103"/>
                    <a:pt x="525120" y="4280352"/>
                    <a:pt x="566496" y="4345828"/>
                  </a:cubicBezTo>
                  <a:cubicBezTo>
                    <a:pt x="598727" y="4397368"/>
                    <a:pt x="633135" y="4447745"/>
                    <a:pt x="674366" y="4507124"/>
                  </a:cubicBezTo>
                  <a:cubicBezTo>
                    <a:pt x="713129" y="4561713"/>
                    <a:pt x="753199" y="4615139"/>
                    <a:pt x="790946" y="4665372"/>
                  </a:cubicBezTo>
                  <a:cubicBezTo>
                    <a:pt x="839001" y="4729106"/>
                    <a:pt x="889379" y="4793421"/>
                    <a:pt x="938015" y="4855559"/>
                  </a:cubicBezTo>
                  <a:cubicBezTo>
                    <a:pt x="969955" y="4896355"/>
                    <a:pt x="1003056" y="4938457"/>
                    <a:pt x="1035286" y="4980269"/>
                  </a:cubicBezTo>
                  <a:cubicBezTo>
                    <a:pt x="1069113" y="5023969"/>
                    <a:pt x="1113684" y="5081606"/>
                    <a:pt x="1158254" y="5140985"/>
                  </a:cubicBezTo>
                  <a:cubicBezTo>
                    <a:pt x="1179451" y="5169005"/>
                    <a:pt x="1200647" y="5198186"/>
                    <a:pt x="1221118" y="5226351"/>
                  </a:cubicBezTo>
                  <a:cubicBezTo>
                    <a:pt x="1240572" y="5253065"/>
                    <a:pt x="1259010" y="5278471"/>
                    <a:pt x="1277448" y="5303007"/>
                  </a:cubicBezTo>
                  <a:lnTo>
                    <a:pt x="1277739" y="5303297"/>
                  </a:lnTo>
                  <a:lnTo>
                    <a:pt x="1278029" y="5303588"/>
                  </a:lnTo>
                  <a:cubicBezTo>
                    <a:pt x="1309824" y="5347287"/>
                    <a:pt x="1343796" y="5391132"/>
                    <a:pt x="1376607" y="5433525"/>
                  </a:cubicBezTo>
                  <a:lnTo>
                    <a:pt x="1395625" y="5458060"/>
                  </a:lnTo>
                  <a:lnTo>
                    <a:pt x="1405207" y="5469965"/>
                  </a:lnTo>
                  <a:cubicBezTo>
                    <a:pt x="1442083" y="5515552"/>
                    <a:pt x="1479976" y="5562736"/>
                    <a:pt x="1518739" y="5607597"/>
                  </a:cubicBezTo>
                  <a:cubicBezTo>
                    <a:pt x="1603960" y="5707481"/>
                    <a:pt x="1691650" y="5802139"/>
                    <a:pt x="1779194" y="5888957"/>
                  </a:cubicBezTo>
                  <a:cubicBezTo>
                    <a:pt x="1965606" y="6072902"/>
                    <a:pt x="2161746" y="6230423"/>
                    <a:pt x="2361805" y="6356876"/>
                  </a:cubicBezTo>
                  <a:cubicBezTo>
                    <a:pt x="2475047" y="6427870"/>
                    <a:pt x="2579867" y="6485217"/>
                    <a:pt x="2682656" y="6532110"/>
                  </a:cubicBezTo>
                  <a:lnTo>
                    <a:pt x="2682946" y="6532255"/>
                  </a:lnTo>
                  <a:lnTo>
                    <a:pt x="2683236" y="6532400"/>
                  </a:lnTo>
                  <a:cubicBezTo>
                    <a:pt x="2787767" y="6581616"/>
                    <a:pt x="2901734" y="6626187"/>
                    <a:pt x="3021944" y="6664805"/>
                  </a:cubicBezTo>
                  <a:cubicBezTo>
                    <a:pt x="3132572" y="6700374"/>
                    <a:pt x="3251620" y="6731298"/>
                    <a:pt x="3375605" y="6756415"/>
                  </a:cubicBezTo>
                  <a:cubicBezTo>
                    <a:pt x="3432661" y="6767738"/>
                    <a:pt x="3493201" y="6777901"/>
                    <a:pt x="3555048" y="6786612"/>
                  </a:cubicBezTo>
                  <a:cubicBezTo>
                    <a:pt x="3613121" y="6794742"/>
                    <a:pt x="3673807" y="6801566"/>
                    <a:pt x="3735218" y="6807083"/>
                  </a:cubicBezTo>
                  <a:cubicBezTo>
                    <a:pt x="3852670" y="6817826"/>
                    <a:pt x="3974622" y="6823052"/>
                    <a:pt x="4108188" y="6823343"/>
                  </a:cubicBezTo>
                  <a:lnTo>
                    <a:pt x="4126917" y="6823343"/>
                  </a:lnTo>
                  <a:cubicBezTo>
                    <a:pt x="4135192" y="6823488"/>
                    <a:pt x="4143322" y="6823488"/>
                    <a:pt x="4151597" y="6823488"/>
                  </a:cubicBezTo>
                  <a:cubicBezTo>
                    <a:pt x="4171487" y="6823488"/>
                    <a:pt x="4186296" y="6823343"/>
                    <a:pt x="4199652" y="6822763"/>
                  </a:cubicBezTo>
                  <a:lnTo>
                    <a:pt x="4200088" y="6822763"/>
                  </a:lnTo>
                  <a:lnTo>
                    <a:pt x="4200523" y="6822763"/>
                  </a:lnTo>
                  <a:lnTo>
                    <a:pt x="4245675" y="6821601"/>
                  </a:lnTo>
                  <a:lnTo>
                    <a:pt x="4291117" y="6819277"/>
                  </a:lnTo>
                  <a:cubicBezTo>
                    <a:pt x="4342801" y="6816955"/>
                    <a:pt x="4397825" y="6812164"/>
                    <a:pt x="4469108" y="6803743"/>
                  </a:cubicBezTo>
                  <a:cubicBezTo>
                    <a:pt x="4700672" y="6775433"/>
                    <a:pt x="4932236" y="6712860"/>
                    <a:pt x="5157267" y="6617766"/>
                  </a:cubicBezTo>
                  <a:cubicBezTo>
                    <a:pt x="5260490" y="6574648"/>
                    <a:pt x="5367344" y="6521656"/>
                    <a:pt x="5484069" y="6455744"/>
                  </a:cubicBezTo>
                  <a:cubicBezTo>
                    <a:pt x="5584535" y="6399414"/>
                    <a:pt x="5688194" y="6334663"/>
                    <a:pt x="5801144" y="6257717"/>
                  </a:cubicBezTo>
                  <a:cubicBezTo>
                    <a:pt x="5894061" y="6194419"/>
                    <a:pt x="5992638" y="6122844"/>
                    <a:pt x="6111106" y="6032542"/>
                  </a:cubicBezTo>
                  <a:cubicBezTo>
                    <a:pt x="6163081" y="5993052"/>
                    <a:pt x="6215491" y="5951676"/>
                    <a:pt x="6264127" y="5913203"/>
                  </a:cubicBezTo>
                  <a:lnTo>
                    <a:pt x="6394458" y="5808939"/>
                  </a:lnTo>
                  <a:lnTo>
                    <a:pt x="6394458" y="6858000"/>
                  </a:lnTo>
                  <a:lnTo>
                    <a:pt x="2234128" y="6858000"/>
                  </a:lnTo>
                  <a:lnTo>
                    <a:pt x="2151583" y="6802146"/>
                  </a:lnTo>
                  <a:cubicBezTo>
                    <a:pt x="1509012" y="6424386"/>
                    <a:pt x="970245" y="5884748"/>
                    <a:pt x="593791" y="5241450"/>
                  </a:cubicBezTo>
                  <a:cubicBezTo>
                    <a:pt x="205286" y="4577683"/>
                    <a:pt x="0" y="3818240"/>
                    <a:pt x="0" y="3044861"/>
                  </a:cubicBezTo>
                  <a:cubicBezTo>
                    <a:pt x="0" y="2457023"/>
                    <a:pt x="115129" y="1886606"/>
                    <a:pt x="342337" y="1349581"/>
                  </a:cubicBezTo>
                  <a:cubicBezTo>
                    <a:pt x="534284" y="895692"/>
                    <a:pt x="798705" y="482372"/>
                    <a:pt x="1129762" y="11818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1905757E-C772-4187-BD34-A12DC33F3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4266" y="0"/>
              <a:ext cx="6419426" cy="6858000"/>
            </a:xfrm>
            <a:custGeom>
              <a:avLst/>
              <a:gdLst>
                <a:gd name="connsiteX0" fmla="*/ 6419426 w 6419426"/>
                <a:gd name="connsiteY0" fmla="*/ 6276207 h 6858000"/>
                <a:gd name="connsiteX1" fmla="*/ 6419426 w 6419426"/>
                <a:gd name="connsiteY1" fmla="*/ 6858000 h 6858000"/>
                <a:gd name="connsiteX2" fmla="*/ 5377226 w 6419426"/>
                <a:gd name="connsiteY2" fmla="*/ 6858000 h 6858000"/>
                <a:gd name="connsiteX3" fmla="*/ 5526079 w 6419426"/>
                <a:gd name="connsiteY3" fmla="*/ 6799309 h 6858000"/>
                <a:gd name="connsiteX4" fmla="*/ 6372097 w 6419426"/>
                <a:gd name="connsiteY4" fmla="*/ 6313400 h 6858000"/>
                <a:gd name="connsiteX5" fmla="*/ 0 w 6419426"/>
                <a:gd name="connsiteY5" fmla="*/ 3944218 h 6858000"/>
                <a:gd name="connsiteX6" fmla="*/ 31811 w 6419426"/>
                <a:gd name="connsiteY6" fmla="*/ 4082046 h 6858000"/>
                <a:gd name="connsiteX7" fmla="*/ 2375871 w 6419426"/>
                <a:gd name="connsiteY7" fmla="*/ 6799309 h 6858000"/>
                <a:gd name="connsiteX8" fmla="*/ 2524724 w 6419426"/>
                <a:gd name="connsiteY8" fmla="*/ 6858000 h 6858000"/>
                <a:gd name="connsiteX9" fmla="*/ 0 w 6419426"/>
                <a:gd name="connsiteY9" fmla="*/ 6858000 h 6858000"/>
                <a:gd name="connsiteX10" fmla="*/ 0 w 6419426"/>
                <a:gd name="connsiteY10" fmla="*/ 0 h 6858000"/>
                <a:gd name="connsiteX11" fmla="*/ 1320019 w 6419426"/>
                <a:gd name="connsiteY11" fmla="*/ 0 h 6858000"/>
                <a:gd name="connsiteX12" fmla="*/ 1089625 w 6419426"/>
                <a:gd name="connsiteY12" fmla="*/ 209396 h 6858000"/>
                <a:gd name="connsiteX13" fmla="*/ 31811 w 6419426"/>
                <a:gd name="connsiteY13" fmla="*/ 2059448 h 6858000"/>
                <a:gd name="connsiteX14" fmla="*/ 0 w 6419426"/>
                <a:gd name="connsiteY14" fmla="*/ 21972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9426" h="6858000">
                  <a:moveTo>
                    <a:pt x="6419426" y="6276207"/>
                  </a:moveTo>
                  <a:lnTo>
                    <a:pt x="6419426" y="6858000"/>
                  </a:lnTo>
                  <a:lnTo>
                    <a:pt x="5377226" y="6858000"/>
                  </a:lnTo>
                  <a:lnTo>
                    <a:pt x="5526079" y="6799309"/>
                  </a:lnTo>
                  <a:cubicBezTo>
                    <a:pt x="5828657" y="6671330"/>
                    <a:pt x="6112428" y="6507594"/>
                    <a:pt x="6372097" y="6313400"/>
                  </a:cubicBezTo>
                  <a:close/>
                  <a:moveTo>
                    <a:pt x="0" y="3944218"/>
                  </a:moveTo>
                  <a:lnTo>
                    <a:pt x="31811" y="4082046"/>
                  </a:lnTo>
                  <a:cubicBezTo>
                    <a:pt x="347839" y="5310348"/>
                    <a:pt x="1226077" y="6312987"/>
                    <a:pt x="2375871" y="6799309"/>
                  </a:cubicBezTo>
                  <a:lnTo>
                    <a:pt x="2524724" y="6858000"/>
                  </a:lnTo>
                  <a:lnTo>
                    <a:pt x="0" y="6858000"/>
                  </a:lnTo>
                  <a:close/>
                  <a:moveTo>
                    <a:pt x="0" y="0"/>
                  </a:moveTo>
                  <a:lnTo>
                    <a:pt x="1320019" y="0"/>
                  </a:lnTo>
                  <a:lnTo>
                    <a:pt x="1089625" y="209396"/>
                  </a:lnTo>
                  <a:cubicBezTo>
                    <a:pt x="586180" y="712841"/>
                    <a:pt x="214775" y="1348326"/>
                    <a:pt x="31811" y="2059448"/>
                  </a:cubicBezTo>
                  <a:lnTo>
                    <a:pt x="0" y="21972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olo 1"/>
          <p:cNvSpPr>
            <a:spLocks noGrp="1"/>
          </p:cNvSpPr>
          <p:nvPr>
            <p:ph type="title"/>
          </p:nvPr>
        </p:nvSpPr>
        <p:spPr>
          <a:xfrm>
            <a:off x="290974" y="141195"/>
            <a:ext cx="3602727" cy="1311664"/>
          </a:xfrm>
        </p:spPr>
        <p:txBody>
          <a:bodyPr anchor="b">
            <a:normAutofit/>
          </a:bodyPr>
          <a:lstStyle/>
          <a:p>
            <a:pPr>
              <a:lnSpc>
                <a:spcPct val="90000"/>
              </a:lnSpc>
            </a:pPr>
            <a:r>
              <a:rPr lang="it-IT" sz="2400" dirty="0">
                <a:solidFill>
                  <a:schemeClr val="tx2"/>
                </a:solidFill>
                <a:latin typeface="Algerian" panose="04020705040A02060702" pitchFamily="82" charset="0"/>
              </a:rPr>
              <a:t>MORTE DELLA REGINA </a:t>
            </a:r>
            <a:br>
              <a:rPr lang="it-IT" sz="2400" dirty="0">
                <a:solidFill>
                  <a:schemeClr val="tx2"/>
                </a:solidFill>
                <a:latin typeface="Algerian" panose="04020705040A02060702" pitchFamily="82" charset="0"/>
              </a:rPr>
            </a:br>
            <a:r>
              <a:rPr lang="it-IT" sz="2400" dirty="0">
                <a:solidFill>
                  <a:schemeClr val="tx2"/>
                </a:solidFill>
                <a:latin typeface="Algerian" panose="04020705040A02060702" pitchFamily="82" charset="0"/>
              </a:rPr>
              <a:t>FAMIGLIA ORFANA - RIMEDI</a:t>
            </a:r>
          </a:p>
        </p:txBody>
      </p:sp>
      <p:sp>
        <p:nvSpPr>
          <p:cNvPr id="3" name="Segnaposto contenuto 2"/>
          <p:cNvSpPr>
            <a:spLocks noGrp="1"/>
          </p:cNvSpPr>
          <p:nvPr>
            <p:ph idx="1"/>
          </p:nvPr>
        </p:nvSpPr>
        <p:spPr>
          <a:xfrm>
            <a:off x="107504" y="1452860"/>
            <a:ext cx="4267976" cy="5263946"/>
          </a:xfrm>
        </p:spPr>
        <p:txBody>
          <a:bodyPr anchor="ctr">
            <a:noAutofit/>
          </a:bodyPr>
          <a:lstStyle/>
          <a:p>
            <a:pPr marL="0" indent="0">
              <a:lnSpc>
                <a:spcPct val="90000"/>
              </a:lnSpc>
              <a:buNone/>
            </a:pPr>
            <a:r>
              <a:rPr lang="it-IT" sz="1800" b="1" u="sng" dirty="0">
                <a:solidFill>
                  <a:schemeClr val="tx2"/>
                </a:solidFill>
                <a:highlight>
                  <a:srgbClr val="00FF00"/>
                </a:highlight>
                <a:latin typeface="Arial" panose="020B0604020202020204" pitchFamily="34" charset="0"/>
                <a:cs typeface="Arial" panose="020B0604020202020204" pitchFamily="34" charset="0"/>
              </a:rPr>
              <a:t>Variano anche in base alla stagione </a:t>
            </a:r>
            <a:r>
              <a:rPr lang="it-IT" sz="1800" dirty="0">
                <a:solidFill>
                  <a:schemeClr val="tx2"/>
                </a:solidFill>
                <a:latin typeface="Arial" panose="020B0604020202020204" pitchFamily="34" charset="0"/>
                <a:cs typeface="Arial" panose="020B0604020202020204" pitchFamily="34" charset="0"/>
              </a:rPr>
              <a:t>in cui si manifesta l’orfanità</a:t>
            </a:r>
          </a:p>
          <a:p>
            <a:pPr marL="0" indent="0">
              <a:lnSpc>
                <a:spcPct val="90000"/>
              </a:lnSpc>
              <a:buNone/>
            </a:pPr>
            <a:r>
              <a:rPr lang="it-IT" sz="1800" dirty="0">
                <a:solidFill>
                  <a:schemeClr val="tx2"/>
                </a:solidFill>
                <a:latin typeface="Arial" panose="020B0604020202020204" pitchFamily="34" charset="0"/>
                <a:cs typeface="Arial" panose="020B0604020202020204" pitchFamily="34" charset="0"/>
              </a:rPr>
              <a:t>In </a:t>
            </a:r>
            <a:r>
              <a:rPr lang="it-IT" sz="1800" b="1" u="sng" dirty="0">
                <a:solidFill>
                  <a:schemeClr val="tx2"/>
                </a:solidFill>
                <a:latin typeface="Arial" panose="020B0604020202020204" pitchFamily="34" charset="0"/>
                <a:cs typeface="Arial" panose="020B0604020202020204" pitchFamily="34" charset="0"/>
              </a:rPr>
              <a:t>primavera/estate</a:t>
            </a:r>
            <a:r>
              <a:rPr lang="it-IT" sz="1800" dirty="0">
                <a:solidFill>
                  <a:schemeClr val="tx2"/>
                </a:solidFill>
                <a:latin typeface="Arial" panose="020B0604020202020204" pitchFamily="34" charset="0"/>
                <a:cs typeface="Arial" panose="020B0604020202020204" pitchFamily="34" charset="0"/>
              </a:rPr>
              <a:t> si può </a:t>
            </a:r>
            <a:r>
              <a:rPr lang="it-IT" sz="1800" u="sng" dirty="0">
                <a:solidFill>
                  <a:schemeClr val="tx2"/>
                </a:solidFill>
                <a:latin typeface="Arial" panose="020B0604020202020204" pitchFamily="34" charset="0"/>
                <a:cs typeface="Arial" panose="020B0604020202020204" pitchFamily="34" charset="0"/>
              </a:rPr>
              <a:t>far allevare la nuova regina alla famiglia </a:t>
            </a:r>
            <a:r>
              <a:rPr lang="it-IT" sz="1800" dirty="0">
                <a:solidFill>
                  <a:schemeClr val="tx2"/>
                </a:solidFill>
                <a:latin typeface="Arial" panose="020B0604020202020204" pitchFamily="34" charset="0"/>
                <a:cs typeface="Arial" panose="020B0604020202020204" pitchFamily="34" charset="0"/>
              </a:rPr>
              <a:t>a patto che la famiglia sia in forza: </a:t>
            </a:r>
          </a:p>
          <a:p>
            <a:pPr marL="0" indent="0">
              <a:lnSpc>
                <a:spcPct val="90000"/>
              </a:lnSpc>
              <a:buNone/>
            </a:pPr>
            <a:r>
              <a:rPr lang="it-IT" sz="1800" dirty="0">
                <a:solidFill>
                  <a:schemeClr val="tx2"/>
                </a:solidFill>
                <a:latin typeface="Arial" panose="020B0604020202020204" pitchFamily="34" charset="0"/>
                <a:cs typeface="Arial" panose="020B0604020202020204" pitchFamily="34" charset="0"/>
              </a:rPr>
              <a:t>introdurre un telaio che abbia covata giovane prelevandolo da un altro alveare ( </a:t>
            </a:r>
            <a:r>
              <a:rPr lang="it-IT" sz="1800" i="1" u="sng" dirty="0">
                <a:solidFill>
                  <a:schemeClr val="tx2"/>
                </a:solidFill>
                <a:latin typeface="Arial" panose="020B0604020202020204" pitchFamily="34" charset="0"/>
                <a:cs typeface="Arial" panose="020B0604020202020204" pitchFamily="34" charset="0"/>
              </a:rPr>
              <a:t>tempistica per la ripresa </a:t>
            </a:r>
            <a:r>
              <a:rPr lang="it-IT" sz="1800" b="1" i="1" u="sng" dirty="0">
                <a:solidFill>
                  <a:schemeClr val="tx2"/>
                </a:solidFill>
                <a:latin typeface="Arial" panose="020B0604020202020204" pitchFamily="34" charset="0"/>
                <a:cs typeface="Arial" panose="020B0604020202020204" pitchFamily="34" charset="0"/>
              </a:rPr>
              <a:t>16</a:t>
            </a:r>
            <a:r>
              <a:rPr lang="it-IT" sz="1800" i="1" u="sng" dirty="0">
                <a:solidFill>
                  <a:schemeClr val="tx2"/>
                </a:solidFill>
                <a:latin typeface="Arial" panose="020B0604020202020204" pitchFamily="34" charset="0"/>
                <a:cs typeface="Arial" panose="020B0604020202020204" pitchFamily="34" charset="0"/>
              </a:rPr>
              <a:t> giorni per la nascita della nuova regina- </a:t>
            </a:r>
            <a:r>
              <a:rPr lang="it-IT" sz="1800" b="1" i="1" u="sng" dirty="0">
                <a:solidFill>
                  <a:schemeClr val="tx2"/>
                </a:solidFill>
                <a:latin typeface="Arial" panose="020B0604020202020204" pitchFamily="34" charset="0"/>
                <a:cs typeface="Arial" panose="020B0604020202020204" pitchFamily="34" charset="0"/>
              </a:rPr>
              <a:t>4/6 giorni </a:t>
            </a:r>
            <a:r>
              <a:rPr lang="it-IT" sz="1800" i="1" u="sng" dirty="0">
                <a:solidFill>
                  <a:schemeClr val="tx2"/>
                </a:solidFill>
                <a:latin typeface="Arial" panose="020B0604020202020204" pitchFamily="34" charset="0"/>
                <a:cs typeface="Arial" panose="020B0604020202020204" pitchFamily="34" charset="0"/>
              </a:rPr>
              <a:t>per la fecondazione- 3 giorni per l’</a:t>
            </a:r>
            <a:r>
              <a:rPr lang="it-IT" sz="1800" i="1" u="sng" dirty="0" err="1">
                <a:solidFill>
                  <a:schemeClr val="tx2"/>
                </a:solidFill>
                <a:latin typeface="Arial" panose="020B0604020202020204" pitchFamily="34" charset="0"/>
                <a:cs typeface="Arial" panose="020B0604020202020204" pitchFamily="34" charset="0"/>
              </a:rPr>
              <a:t>ovodeposizione</a:t>
            </a:r>
            <a:r>
              <a:rPr lang="it-IT" sz="1800" i="1" u="sng" dirty="0">
                <a:solidFill>
                  <a:schemeClr val="tx2"/>
                </a:solidFill>
                <a:latin typeface="Arial" panose="020B0604020202020204" pitchFamily="34" charset="0"/>
                <a:cs typeface="Arial" panose="020B0604020202020204" pitchFamily="34" charset="0"/>
              </a:rPr>
              <a:t>-  </a:t>
            </a:r>
            <a:r>
              <a:rPr lang="it-IT" sz="1800" b="1" i="1" u="sng" dirty="0">
                <a:solidFill>
                  <a:schemeClr val="tx2"/>
                </a:solidFill>
                <a:latin typeface="Arial" panose="020B0604020202020204" pitchFamily="34" charset="0"/>
                <a:cs typeface="Arial" panose="020B0604020202020204" pitchFamily="34" charset="0"/>
              </a:rPr>
              <a:t>21 giorni </a:t>
            </a:r>
            <a:r>
              <a:rPr lang="it-IT" sz="1800" i="1" u="sng" dirty="0">
                <a:solidFill>
                  <a:schemeClr val="tx2"/>
                </a:solidFill>
                <a:latin typeface="Arial" panose="020B0604020202020204" pitchFamily="34" charset="0"/>
                <a:cs typeface="Arial" panose="020B0604020202020204" pitchFamily="34" charset="0"/>
              </a:rPr>
              <a:t>perché nascano le nuove api = </a:t>
            </a:r>
            <a:r>
              <a:rPr lang="it-IT" sz="1800" b="1" i="1" u="sng" dirty="0">
                <a:solidFill>
                  <a:schemeClr val="tx2"/>
                </a:solidFill>
                <a:latin typeface="Arial" panose="020B0604020202020204" pitchFamily="34" charset="0"/>
                <a:cs typeface="Arial" panose="020B0604020202020204" pitchFamily="34" charset="0"/>
              </a:rPr>
              <a:t>44/46 giorni</a:t>
            </a:r>
            <a:r>
              <a:rPr lang="it-IT" sz="1800" dirty="0">
                <a:solidFill>
                  <a:schemeClr val="tx2"/>
                </a:solidFill>
                <a:latin typeface="Arial" panose="020B0604020202020204" pitchFamily="34" charset="0"/>
                <a:cs typeface="Arial" panose="020B0604020202020204" pitchFamily="34" charset="0"/>
              </a:rPr>
              <a:t>) </a:t>
            </a:r>
          </a:p>
          <a:p>
            <a:pPr marL="0" indent="0">
              <a:lnSpc>
                <a:spcPct val="90000"/>
              </a:lnSpc>
              <a:buNone/>
            </a:pPr>
            <a:r>
              <a:rPr lang="it-IT" sz="1800" u="sng" dirty="0">
                <a:solidFill>
                  <a:schemeClr val="tx2"/>
                </a:solidFill>
                <a:latin typeface="Arial" panose="020B0604020202020204" pitchFamily="34" charset="0"/>
                <a:cs typeface="Arial" panose="020B0604020202020204" pitchFamily="34" charset="0"/>
              </a:rPr>
              <a:t>Prelevare una cella reale </a:t>
            </a:r>
            <a:r>
              <a:rPr lang="it-IT" sz="1800" dirty="0">
                <a:solidFill>
                  <a:schemeClr val="tx2"/>
                </a:solidFill>
                <a:latin typeface="Arial" panose="020B0604020202020204" pitchFamily="34" charset="0"/>
                <a:cs typeface="Arial" panose="020B0604020202020204" pitchFamily="34" charset="0"/>
              </a:rPr>
              <a:t>da un altro alveare</a:t>
            </a:r>
          </a:p>
          <a:p>
            <a:pPr marL="0" indent="0">
              <a:lnSpc>
                <a:spcPct val="90000"/>
              </a:lnSpc>
              <a:buNone/>
            </a:pPr>
            <a:r>
              <a:rPr lang="it-IT" sz="1800" b="1" u="sng" dirty="0">
                <a:solidFill>
                  <a:schemeClr val="accent4">
                    <a:lumMod val="60000"/>
                    <a:lumOff val="40000"/>
                  </a:schemeClr>
                </a:solidFill>
                <a:latin typeface="Arial" panose="020B0604020202020204" pitchFamily="34" charset="0"/>
                <a:cs typeface="Arial" panose="020B0604020202020204" pitchFamily="34" charset="0"/>
              </a:rPr>
              <a:t>Acquistare la nuova regina </a:t>
            </a:r>
            <a:r>
              <a:rPr lang="it-IT" sz="1800" dirty="0">
                <a:solidFill>
                  <a:schemeClr val="tx2"/>
                </a:solidFill>
                <a:latin typeface="Arial" panose="020B0604020202020204" pitchFamily="34" charset="0"/>
                <a:cs typeface="Arial" panose="020B0604020202020204" pitchFamily="34" charset="0"/>
              </a:rPr>
              <a:t>( trucchi per farla accettare)</a:t>
            </a:r>
          </a:p>
          <a:p>
            <a:pPr marL="0" indent="0">
              <a:lnSpc>
                <a:spcPct val="90000"/>
              </a:lnSpc>
              <a:buNone/>
            </a:pPr>
            <a:r>
              <a:rPr lang="it-IT" sz="1800" b="1" u="sng" dirty="0">
                <a:solidFill>
                  <a:srgbClr val="00B050"/>
                </a:solidFill>
                <a:latin typeface="Arial" panose="020B0604020202020204" pitchFamily="34" charset="0"/>
                <a:cs typeface="Arial" panose="020B0604020202020204" pitchFamily="34" charset="0"/>
              </a:rPr>
              <a:t>Riunire la famiglia orfana</a:t>
            </a:r>
            <a:r>
              <a:rPr lang="it-IT" sz="1800" u="sng" dirty="0">
                <a:solidFill>
                  <a:schemeClr val="tx2"/>
                </a:solidFill>
                <a:latin typeface="Arial" panose="020B0604020202020204" pitchFamily="34" charset="0"/>
                <a:cs typeface="Arial" panose="020B0604020202020204" pitchFamily="34" charset="0"/>
              </a:rPr>
              <a:t> con un’altra famiglia</a:t>
            </a:r>
          </a:p>
          <a:p>
            <a:pPr marL="0" indent="0">
              <a:lnSpc>
                <a:spcPct val="90000"/>
              </a:lnSpc>
              <a:buNone/>
            </a:pPr>
            <a:r>
              <a:rPr lang="it-IT" sz="1800" dirty="0">
                <a:solidFill>
                  <a:schemeClr val="tx2"/>
                </a:solidFill>
                <a:latin typeface="Arial" panose="020B0604020202020204" pitchFamily="34" charset="0"/>
                <a:cs typeface="Arial" panose="020B0604020202020204" pitchFamily="34" charset="0"/>
              </a:rPr>
              <a:t>La famiglia lasciata orfana è destinata a </a:t>
            </a:r>
            <a:r>
              <a:rPr lang="it-IT" sz="1800" b="1" u="sng" dirty="0">
                <a:solidFill>
                  <a:schemeClr val="tx2"/>
                </a:solidFill>
                <a:latin typeface="Arial" panose="020B0604020202020204" pitchFamily="34" charset="0"/>
                <a:cs typeface="Arial" panose="020B0604020202020204" pitchFamily="34" charset="0"/>
              </a:rPr>
              <a:t>morte certa</a:t>
            </a:r>
          </a:p>
        </p:txBody>
      </p:sp>
    </p:spTree>
    <p:extLst>
      <p:ext uri="{BB962C8B-B14F-4D97-AF65-F5344CB8AC3E}">
        <p14:creationId xmlns:p14="http://schemas.microsoft.com/office/powerpoint/2010/main" val="1556308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maurizio.ghezzi\Pictures\untitled.png"/>
          <p:cNvPicPr>
            <a:picLocks noChangeAspect="1" noChangeArrowheads="1"/>
          </p:cNvPicPr>
          <p:nvPr/>
        </p:nvPicPr>
        <p:blipFill>
          <a:blip r:embed="rId2" cstate="print"/>
          <a:srcRect l="29608" r="30937"/>
          <a:stretch/>
        </p:blipFill>
        <p:spPr bwMode="auto">
          <a:xfrm>
            <a:off x="5536239" y="10"/>
            <a:ext cx="3607761"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p:spPr>
      </p:pic>
      <p:pic>
        <p:nvPicPr>
          <p:cNvPr id="5" name="Segnaposto contenuto 4" descr="Lombardo_3.jpg"/>
          <p:cNvPicPr>
            <a:picLocks noGrp="1" noChangeAspect="1"/>
          </p:cNvPicPr>
          <p:nvPr>
            <p:ph sz="half" idx="1"/>
          </p:nvPr>
        </p:nvPicPr>
        <p:blipFill>
          <a:blip r:embed="rId3" cstate="print"/>
          <a:srcRect l="8691" r="8695" b="1"/>
          <a:stretch/>
        </p:blipFill>
        <p:spPr>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Immagine 5" descr="Immagine che contiene testo, elettronica, scaricatore&#10;&#10;Il contenuto generato dall'IA potrebbe non essere corretto.">
            <a:extLst>
              <a:ext uri="{FF2B5EF4-FFF2-40B4-BE49-F238E27FC236}">
                <a16:creationId xmlns:a16="http://schemas.microsoft.com/office/drawing/2014/main" id="{B2F2BDF7-6342-1091-3337-57D3E5DDE255}"/>
              </a:ext>
            </a:extLst>
          </p:cNvPr>
          <p:cNvPicPr>
            <a:picLocks noChangeAspect="1"/>
          </p:cNvPicPr>
          <p:nvPr/>
        </p:nvPicPr>
        <p:blipFill>
          <a:blip r:embed="rId4">
            <a:extLst>
              <a:ext uri="{28A0092B-C50C-407E-A947-70E740481C1C}">
                <a14:useLocalDpi xmlns:a14="http://schemas.microsoft.com/office/drawing/2010/main" val="0"/>
              </a:ext>
            </a:extLst>
          </a:blip>
          <a:srcRect l="7999" r="15538"/>
          <a:stretch/>
        </p:blipFill>
        <p:spPr>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038" name="Freeform: Shape 1037">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0" name="Freeform: Shape 1039">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p:cNvSpPr>
            <a:spLocks noGrp="1"/>
          </p:cNvSpPr>
          <p:nvPr>
            <p:ph type="title"/>
          </p:nvPr>
        </p:nvSpPr>
        <p:spPr>
          <a:xfrm>
            <a:off x="336042" y="685800"/>
            <a:ext cx="2105406" cy="1325563"/>
          </a:xfrm>
        </p:spPr>
        <p:txBody>
          <a:bodyPr vert="horz" lIns="91440" tIns="45720" rIns="91440" bIns="45720" rtlCol="0" anchor="ctr">
            <a:normAutofit/>
          </a:bodyPr>
          <a:lstStyle/>
          <a:p>
            <a:pPr algn="l">
              <a:lnSpc>
                <a:spcPct val="90000"/>
              </a:lnSpc>
            </a:pPr>
            <a:r>
              <a:rPr lang="en-US" sz="2200" kern="1200">
                <a:solidFill>
                  <a:schemeClr val="tx1"/>
                </a:solidFill>
                <a:latin typeface="+mj-lt"/>
                <a:ea typeface="+mj-ea"/>
                <a:cs typeface="+mj-cs"/>
              </a:rPr>
              <a:t>INSERIMENTO E ACCETTAZIONE DELLA NUOVA REGINA</a:t>
            </a:r>
          </a:p>
        </p:txBody>
      </p:sp>
      <p:sp>
        <p:nvSpPr>
          <p:cNvPr id="1042" name="Rectangle 1041">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4" name="Rectangle 1043">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3" name="Segnaposto contenuto 3"/>
          <p:cNvSpPr>
            <a:spLocks noGrp="1"/>
          </p:cNvSpPr>
          <p:nvPr>
            <p:ph sz="half" idx="2"/>
          </p:nvPr>
        </p:nvSpPr>
        <p:spPr>
          <a:xfrm>
            <a:off x="18044" y="2139906"/>
            <a:ext cx="2753755" cy="3922776"/>
          </a:xfrm>
        </p:spPr>
        <p:txBody>
          <a:bodyPr vert="horz" lIns="91440" tIns="45720" rIns="91440" bIns="45720" rtlCol="0">
            <a:normAutofit lnSpcReduction="10000"/>
          </a:bodyPr>
          <a:lstStyle/>
          <a:p>
            <a:pPr indent="-228600">
              <a:lnSpc>
                <a:spcPct val="90000"/>
              </a:lnSpc>
            </a:pPr>
            <a:endParaRPr lang="en-US" sz="1100" dirty="0"/>
          </a:p>
          <a:p>
            <a:pPr indent="-228600">
              <a:lnSpc>
                <a:spcPct val="90000"/>
              </a:lnSpc>
            </a:pPr>
            <a:r>
              <a:rPr lang="en-US" sz="1400" dirty="0">
                <a:latin typeface="Arial" panose="020B0604020202020204" pitchFamily="34" charset="0"/>
                <a:cs typeface="Arial" panose="020B0604020202020204" pitchFamily="34" charset="0"/>
              </a:rPr>
              <a:t>Inserire la regina nella </a:t>
            </a:r>
            <a:r>
              <a:rPr lang="en-US" sz="1400" b="1" dirty="0">
                <a:solidFill>
                  <a:srgbClr val="7030A0"/>
                </a:solidFill>
                <a:highlight>
                  <a:srgbClr val="FFFF00"/>
                </a:highlight>
                <a:latin typeface="Arial" panose="020B0604020202020204" pitchFamily="34" charset="0"/>
                <a:cs typeface="Arial" panose="020B0604020202020204" pitchFamily="34" charset="0"/>
              </a:rPr>
              <a:t>parte centrale</a:t>
            </a:r>
            <a:r>
              <a:rPr lang="en-US" sz="1400" b="1" dirty="0">
                <a:highlight>
                  <a:srgbClr val="FFFF00"/>
                </a:highlight>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dell’alveare</a:t>
            </a:r>
          </a:p>
          <a:p>
            <a:pPr indent="-228600">
              <a:lnSpc>
                <a:spcPct val="90000"/>
              </a:lnSpc>
            </a:pPr>
            <a:r>
              <a:rPr lang="en-US" sz="1400" dirty="0">
                <a:latin typeface="Arial" panose="020B0604020202020204" pitchFamily="34" charset="0"/>
                <a:cs typeface="Arial" panose="020B0604020202020204" pitchFamily="34" charset="0"/>
              </a:rPr>
              <a:t>Affondare la gabbietta, dopo averla legata ad un fil di ferro, fino a raggiungere il </a:t>
            </a:r>
            <a:r>
              <a:rPr lang="en-US" sz="1400" b="1" dirty="0">
                <a:solidFill>
                  <a:srgbClr val="7030A0"/>
                </a:solidFill>
                <a:highlight>
                  <a:srgbClr val="FFFF00"/>
                </a:highlight>
                <a:latin typeface="Arial" panose="020B0604020202020204" pitchFamily="34" charset="0"/>
                <a:cs typeface="Arial" panose="020B0604020202020204" pitchFamily="34" charset="0"/>
              </a:rPr>
              <a:t>centro dello spazio interfavo mediano</a:t>
            </a:r>
          </a:p>
          <a:p>
            <a:pPr indent="-228600">
              <a:lnSpc>
                <a:spcPct val="90000"/>
              </a:lnSpc>
            </a:pPr>
            <a:r>
              <a:rPr lang="en-US" sz="1400" dirty="0">
                <a:latin typeface="Arial" panose="020B0604020202020204" pitchFamily="34" charset="0"/>
                <a:cs typeface="Arial" panose="020B0604020202020204" pitchFamily="34" charset="0"/>
              </a:rPr>
              <a:t>In questo modo </a:t>
            </a:r>
            <a:r>
              <a:rPr lang="en-US" sz="1400" dirty="0" err="1">
                <a:latin typeface="Arial" panose="020B0604020202020204" pitchFamily="34" charset="0"/>
                <a:cs typeface="Arial" panose="020B0604020202020204" pitchFamily="34" charset="0"/>
              </a:rPr>
              <a:t>i</a:t>
            </a:r>
            <a:r>
              <a:rPr lang="en-US" sz="1400" dirty="0">
                <a:latin typeface="Arial" panose="020B0604020202020204" pitchFamily="34" charset="0"/>
                <a:cs typeface="Arial" panose="020B0604020202020204" pitchFamily="34" charset="0"/>
              </a:rPr>
              <a:t> </a:t>
            </a:r>
            <a:r>
              <a:rPr lang="en-US" sz="1400" b="1" dirty="0">
                <a:solidFill>
                  <a:srgbClr val="FF0000"/>
                </a:solidFill>
                <a:highlight>
                  <a:srgbClr val="FFFF00"/>
                </a:highlight>
                <a:latin typeface="Arial" panose="020B0604020202020204" pitchFamily="34" charset="0"/>
                <a:cs typeface="Arial" panose="020B0604020202020204" pitchFamily="34" charset="0"/>
              </a:rPr>
              <a:t>ferormoni</a:t>
            </a:r>
            <a:r>
              <a:rPr lang="en-US" sz="1400" dirty="0">
                <a:latin typeface="Arial" panose="020B0604020202020204" pitchFamily="34" charset="0"/>
                <a:cs typeface="Arial" panose="020B0604020202020204" pitchFamily="34" charset="0"/>
              </a:rPr>
              <a:t> si espanderanno per tutta l’arnia</a:t>
            </a:r>
          </a:p>
          <a:p>
            <a:pPr indent="-228600">
              <a:lnSpc>
                <a:spcPct val="90000"/>
              </a:lnSpc>
            </a:pPr>
            <a:r>
              <a:rPr lang="en-US" sz="1400" dirty="0">
                <a:latin typeface="Arial" panose="020B0604020202020204" pitchFamily="34" charset="0"/>
                <a:cs typeface="Arial" panose="020B0604020202020204" pitchFamily="34" charset="0"/>
              </a:rPr>
              <a:t>Controllare </a:t>
            </a:r>
            <a:r>
              <a:rPr lang="en-US" sz="1400" b="1" dirty="0">
                <a:solidFill>
                  <a:srgbClr val="002060"/>
                </a:solidFill>
                <a:highlight>
                  <a:srgbClr val="FFFF00"/>
                </a:highlight>
                <a:latin typeface="Arial" panose="020B0604020202020204" pitchFamily="34" charset="0"/>
                <a:cs typeface="Arial" panose="020B0604020202020204" pitchFamily="34" charset="0"/>
              </a:rPr>
              <a:t>dopo 8/10 giorni  </a:t>
            </a:r>
            <a:r>
              <a:rPr lang="en-US" sz="1400" dirty="0">
                <a:latin typeface="Arial" panose="020B0604020202020204" pitchFamily="34" charset="0"/>
                <a:cs typeface="Arial" panose="020B0604020202020204" pitchFamily="34" charset="0"/>
              </a:rPr>
              <a:t>se la regina è stata accettata ( verificando la presenza di covata fresca)</a:t>
            </a:r>
          </a:p>
          <a:p>
            <a:pPr indent="-228600">
              <a:lnSpc>
                <a:spcPct val="90000"/>
              </a:lnSpc>
            </a:pPr>
            <a:r>
              <a:rPr lang="en-US" sz="1400" b="1" dirty="0">
                <a:latin typeface="Arial" panose="020B0604020202020204" pitchFamily="34" charset="0"/>
                <a:cs typeface="Arial" panose="020B0604020202020204" pitchFamily="34" charset="0"/>
              </a:rPr>
              <a:t>Inserimento</a:t>
            </a:r>
            <a:r>
              <a:rPr lang="en-US" sz="1400" dirty="0">
                <a:latin typeface="Arial" panose="020B0604020202020204" pitchFamily="34" charset="0"/>
                <a:cs typeface="Arial" panose="020B0604020202020204" pitchFamily="34" charset="0"/>
              </a:rPr>
              <a:t> di regina in famiglia orfana </a:t>
            </a:r>
            <a:r>
              <a:rPr lang="en-US" sz="1400" b="1" dirty="0">
                <a:solidFill>
                  <a:srgbClr val="FF0000"/>
                </a:solidFill>
                <a:highlight>
                  <a:srgbClr val="FFFF00"/>
                </a:highlight>
                <a:latin typeface="Arial" panose="020B0604020202020204" pitchFamily="34" charset="0"/>
                <a:cs typeface="Arial" panose="020B0604020202020204" pitchFamily="34" charset="0"/>
              </a:rPr>
              <a:t>con ape fucaiola</a:t>
            </a:r>
          </a:p>
          <a:p>
            <a:pPr indent="-228600">
              <a:lnSpc>
                <a:spcPct val="90000"/>
              </a:lnSpc>
            </a:pPr>
            <a:r>
              <a:rPr lang="en-US" sz="1400" dirty="0">
                <a:latin typeface="Arial" panose="020B0604020202020204" pitchFamily="34" charset="0"/>
                <a:cs typeface="Arial" panose="020B0604020202020204" pitchFamily="34" charset="0"/>
              </a:rPr>
              <a:t>Sostituzione di una regina vecchia e/o con caratteri genetici di aggressività</a:t>
            </a:r>
          </a:p>
        </p:txBody>
      </p:sp>
      <p:sp>
        <p:nvSpPr>
          <p:cNvPr id="12" name="CasellaDiTesto 11">
            <a:extLst>
              <a:ext uri="{FF2B5EF4-FFF2-40B4-BE49-F238E27FC236}">
                <a16:creationId xmlns:a16="http://schemas.microsoft.com/office/drawing/2014/main" id="{65AD295C-6629-E10D-178F-43F089B456AB}"/>
              </a:ext>
            </a:extLst>
          </p:cNvPr>
          <p:cNvSpPr txBox="1"/>
          <p:nvPr/>
        </p:nvSpPr>
        <p:spPr>
          <a:xfrm>
            <a:off x="4153751" y="1327089"/>
            <a:ext cx="346272" cy="369332"/>
          </a:xfrm>
          <a:prstGeom prst="rect">
            <a:avLst/>
          </a:prstGeom>
          <a:noFill/>
        </p:spPr>
        <p:txBody>
          <a:bodyPr wrap="square" rtlCol="0">
            <a:spAutoFit/>
          </a:bodyPr>
          <a:lstStyle/>
          <a:p>
            <a:r>
              <a:rPr lang="it-IT" dirty="0">
                <a:solidFill>
                  <a:srgbClr val="FF0000"/>
                </a:solidFill>
                <a:latin typeface="Arial Black" panose="020B0A04020102020204" pitchFamily="34" charset="0"/>
              </a:rPr>
              <a:t>X</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invertebrato, parassita, artropode, scarafaggio&#10;&#10;Il contenuto generato dall'IA potrebbe non essere corretto.">
            <a:extLst>
              <a:ext uri="{FF2B5EF4-FFF2-40B4-BE49-F238E27FC236}">
                <a16:creationId xmlns:a16="http://schemas.microsoft.com/office/drawing/2014/main" id="{C7D6125C-81DD-598C-CF04-BB6E38050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1169606"/>
            <a:ext cx="8178799" cy="4518786"/>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7450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674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p:cNvSpPr>
            <a:spLocks noGrp="1"/>
          </p:cNvSpPr>
          <p:nvPr>
            <p:ph type="title"/>
          </p:nvPr>
        </p:nvSpPr>
        <p:spPr>
          <a:xfrm>
            <a:off x="393192" y="491260"/>
            <a:ext cx="4945641" cy="1625210"/>
          </a:xfrm>
        </p:spPr>
        <p:txBody>
          <a:bodyPr vert="horz" lIns="91440" tIns="45720" rIns="91440" bIns="45720" rtlCol="0" anchor="ctr">
            <a:normAutofit/>
          </a:bodyPr>
          <a:lstStyle/>
          <a:p>
            <a:pPr algn="l">
              <a:lnSpc>
                <a:spcPct val="90000"/>
              </a:lnSpc>
            </a:pPr>
            <a:r>
              <a:rPr lang="en-US" kern="1200">
                <a:solidFill>
                  <a:srgbClr val="FFFFFF"/>
                </a:solidFill>
                <a:latin typeface="+mj-lt"/>
                <a:ea typeface="+mj-ea"/>
                <a:cs typeface="+mj-cs"/>
              </a:rPr>
              <a:t>POSA DEI MELARI</a:t>
            </a:r>
          </a:p>
        </p:txBody>
      </p:sp>
      <p:pic>
        <p:nvPicPr>
          <p:cNvPr id="8" name="Segnaposto contenuto 7" descr="Immagine che contiene albero, esterni, erba, scatola&#10;&#10;Descrizione generata automaticamente">
            <a:extLst>
              <a:ext uri="{FF2B5EF4-FFF2-40B4-BE49-F238E27FC236}">
                <a16:creationId xmlns:a16="http://schemas.microsoft.com/office/drawing/2014/main" id="{629194FA-977F-62B7-1641-05749C2179D0}"/>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a:stretch/>
        </p:blipFill>
        <p:spPr>
          <a:xfrm>
            <a:off x="245659" y="2454903"/>
            <a:ext cx="2582101" cy="4080254"/>
          </a:xfrm>
          <a:prstGeom prst="rect">
            <a:avLst/>
          </a:prstGeom>
        </p:spPr>
      </p:pic>
      <p:pic>
        <p:nvPicPr>
          <p:cNvPr id="10" name="Immagine 9" descr="Immagine che contiene erba, esterni, albero, giallo&#10;&#10;Descrizione generata automaticamente">
            <a:extLst>
              <a:ext uri="{FF2B5EF4-FFF2-40B4-BE49-F238E27FC236}">
                <a16:creationId xmlns:a16="http://schemas.microsoft.com/office/drawing/2014/main" id="{2228A537-A24C-6E44-1E35-3D36C34426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6695" y="2454901"/>
            <a:ext cx="2582102" cy="4080255"/>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egnaposto contenuto 3"/>
          <p:cNvSpPr>
            <a:spLocks noGrp="1"/>
          </p:cNvSpPr>
          <p:nvPr>
            <p:ph sz="half" idx="2"/>
          </p:nvPr>
        </p:nvSpPr>
        <p:spPr>
          <a:xfrm>
            <a:off x="5968479" y="491260"/>
            <a:ext cx="2633472" cy="5890068"/>
          </a:xfrm>
        </p:spPr>
        <p:txBody>
          <a:bodyPr vert="horz" lIns="91440" tIns="45720" rIns="91440" bIns="45720" rtlCol="0" anchor="ctr">
            <a:normAutofit/>
          </a:bodyPr>
          <a:lstStyle/>
          <a:p>
            <a:pPr indent="-228600">
              <a:lnSpc>
                <a:spcPct val="90000"/>
              </a:lnSpc>
            </a:pPr>
            <a:endParaRPr lang="en-US" sz="1600" dirty="0">
              <a:solidFill>
                <a:srgbClr val="FFFFFF"/>
              </a:solidFill>
            </a:endParaRPr>
          </a:p>
          <a:p>
            <a:pPr marL="114300" indent="0">
              <a:lnSpc>
                <a:spcPct val="90000"/>
              </a:lnSpc>
              <a:buNone/>
            </a:pPr>
            <a:r>
              <a:rPr lang="en-US" sz="1800" dirty="0">
                <a:solidFill>
                  <a:srgbClr val="FFFFFF"/>
                </a:solidFill>
                <a:latin typeface="Arial" panose="020B0604020202020204" pitchFamily="34" charset="0"/>
                <a:cs typeface="Arial" panose="020B0604020202020204" pitchFamily="34" charset="0"/>
              </a:rPr>
              <a:t>Il </a:t>
            </a:r>
            <a:r>
              <a:rPr lang="en-US" sz="1800" b="1" u="sng" dirty="0">
                <a:solidFill>
                  <a:srgbClr val="FFFFFF"/>
                </a:solidFill>
                <a:latin typeface="Arial" panose="020B0604020202020204" pitchFamily="34" charset="0"/>
                <a:cs typeface="Arial" panose="020B0604020202020204" pitchFamily="34" charset="0"/>
              </a:rPr>
              <a:t>periodo varia</a:t>
            </a:r>
            <a:r>
              <a:rPr lang="en-US" sz="1800" dirty="0">
                <a:solidFill>
                  <a:srgbClr val="FFFFFF"/>
                </a:solidFill>
                <a:latin typeface="Arial" panose="020B0604020202020204" pitchFamily="34" charset="0"/>
                <a:cs typeface="Arial" panose="020B0604020202020204" pitchFamily="34" charset="0"/>
              </a:rPr>
              <a:t> a seconda delle condizioni climatiche e del luogo in cui è posizionato l’apiario</a:t>
            </a:r>
          </a:p>
          <a:p>
            <a:pPr marL="114300" indent="0">
              <a:lnSpc>
                <a:spcPct val="90000"/>
              </a:lnSpc>
              <a:buNone/>
            </a:pPr>
            <a:r>
              <a:rPr lang="en-US" sz="1800" dirty="0">
                <a:solidFill>
                  <a:srgbClr val="FFFFFF"/>
                </a:solidFill>
                <a:latin typeface="Arial" panose="020B0604020202020204" pitchFamily="34" charset="0"/>
                <a:cs typeface="Arial" panose="020B0604020202020204" pitchFamily="34" charset="0"/>
              </a:rPr>
              <a:t>Interporre fra melario e nido </a:t>
            </a:r>
            <a:r>
              <a:rPr lang="en-US" sz="1800" b="1" u="sng" dirty="0" err="1">
                <a:solidFill>
                  <a:srgbClr val="FFFFFF"/>
                </a:solidFill>
                <a:latin typeface="Arial" panose="020B0604020202020204" pitchFamily="34" charset="0"/>
                <a:cs typeface="Arial" panose="020B0604020202020204" pitchFamily="34" charset="0"/>
              </a:rPr>
              <a:t>l’escludi</a:t>
            </a:r>
            <a:r>
              <a:rPr lang="en-US" sz="1800" b="1" u="sng" dirty="0">
                <a:solidFill>
                  <a:srgbClr val="FFFFFF"/>
                </a:solidFill>
                <a:latin typeface="Arial" panose="020B0604020202020204" pitchFamily="34" charset="0"/>
                <a:cs typeface="Arial" panose="020B0604020202020204" pitchFamily="34" charset="0"/>
              </a:rPr>
              <a:t> regina</a:t>
            </a:r>
          </a:p>
          <a:p>
            <a:pPr marL="114300" indent="0">
              <a:lnSpc>
                <a:spcPct val="90000"/>
              </a:lnSpc>
              <a:buNone/>
            </a:pPr>
            <a:r>
              <a:rPr lang="en-US" sz="1800" dirty="0">
                <a:solidFill>
                  <a:srgbClr val="FFFFFF"/>
                </a:solidFill>
                <a:latin typeface="Arial" panose="020B0604020202020204" pitchFamily="34" charset="0"/>
                <a:cs typeface="Arial" panose="020B0604020202020204" pitchFamily="34" charset="0"/>
              </a:rPr>
              <a:t>Quando il primo melario sarà quasi completamente riempito, si dovrà </a:t>
            </a:r>
            <a:r>
              <a:rPr lang="en-US" sz="1800" u="sng" dirty="0">
                <a:solidFill>
                  <a:srgbClr val="FFFFFF"/>
                </a:solidFill>
                <a:latin typeface="Arial" panose="020B0604020202020204" pitchFamily="34" charset="0"/>
                <a:cs typeface="Arial" panose="020B0604020202020204" pitchFamily="34" charset="0"/>
              </a:rPr>
              <a:t>posizionarne uno nuovo </a:t>
            </a:r>
            <a:r>
              <a:rPr lang="en-US" sz="1800" dirty="0">
                <a:solidFill>
                  <a:srgbClr val="FFFFFF"/>
                </a:solidFill>
                <a:latin typeface="Arial" panose="020B0604020202020204" pitchFamily="34" charset="0"/>
                <a:cs typeface="Arial" panose="020B0604020202020204" pitchFamily="34" charset="0"/>
              </a:rPr>
              <a:t>che andrà interposto fra il primo ed il nido e così di seguito</a:t>
            </a:r>
          </a:p>
          <a:p>
            <a:pPr marL="114300" indent="0">
              <a:lnSpc>
                <a:spcPct val="90000"/>
              </a:lnSpc>
              <a:buNone/>
            </a:pPr>
            <a:r>
              <a:rPr lang="en-US" sz="1800" u="sng" dirty="0">
                <a:solidFill>
                  <a:srgbClr val="FFFFFF"/>
                </a:solidFill>
                <a:latin typeface="Arial" panose="020B0604020202020204" pitchFamily="34" charset="0"/>
                <a:cs typeface="Arial" panose="020B0604020202020204" pitchFamily="34" charset="0"/>
              </a:rPr>
              <a:t>Quando rimuoverli</a:t>
            </a:r>
          </a:p>
          <a:p>
            <a:pPr marL="114300" indent="0">
              <a:lnSpc>
                <a:spcPct val="90000"/>
              </a:lnSpc>
              <a:buNone/>
            </a:pPr>
            <a:r>
              <a:rPr lang="en-US" sz="1800" dirty="0">
                <a:solidFill>
                  <a:srgbClr val="FFFFFF"/>
                </a:solidFill>
                <a:latin typeface="Arial" panose="020B0604020202020204" pitchFamily="34" charset="0"/>
                <a:cs typeface="Arial" panose="020B0604020202020204" pitchFamily="34" charset="0"/>
              </a:rPr>
              <a:t>Come fare a rimuoverli</a:t>
            </a:r>
          </a:p>
          <a:p>
            <a:pPr marL="114300" indent="0">
              <a:lnSpc>
                <a:spcPct val="90000"/>
              </a:lnSpc>
              <a:buNone/>
            </a:pPr>
            <a:r>
              <a:rPr lang="en-US" sz="1800" dirty="0">
                <a:solidFill>
                  <a:srgbClr val="FFFFFF"/>
                </a:solidFill>
                <a:latin typeface="Arial" panose="020B0604020202020204" pitchFamily="34" charset="0"/>
                <a:cs typeface="Arial" panose="020B0604020202020204" pitchFamily="34" charset="0"/>
              </a:rPr>
              <a:t>Inserimento dell’</a:t>
            </a:r>
            <a:r>
              <a:rPr lang="en-US" sz="1800" b="1" u="sng" dirty="0">
                <a:solidFill>
                  <a:srgbClr val="FFFFFF"/>
                </a:solidFill>
                <a:latin typeface="Arial" panose="020B0604020202020204" pitchFamily="34" charset="0"/>
                <a:cs typeface="Arial" panose="020B0604020202020204" pitchFamily="34" charset="0"/>
              </a:rPr>
              <a:t>apiscampo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olo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800" b="1" i="0" u="none" strike="noStrike" kern="1200" cap="none" spc="0" normalizeH="0" baseline="0" noProof="0" dirty="0">
                <a:ln>
                  <a:noFill/>
                </a:ln>
                <a:solidFill>
                  <a:srgbClr val="FFFF00"/>
                </a:solidFill>
                <a:effectLst/>
                <a:uLnTx/>
                <a:uFillTx/>
                <a:latin typeface="Algerian" panose="04020705040A02060702" pitchFamily="82" charset="0"/>
                <a:ea typeface="+mj-ea"/>
                <a:cs typeface="+mj-cs"/>
              </a:rPr>
              <a:t>la sciamatura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2ACB05-8675-B332-3844-349CB518D615}"/>
              </a:ext>
            </a:extLst>
          </p:cNvPr>
          <p:cNvSpPr>
            <a:spLocks noGrp="1"/>
          </p:cNvSpPr>
          <p:nvPr>
            <p:ph type="title"/>
          </p:nvPr>
        </p:nvSpPr>
        <p:spPr>
          <a:xfrm>
            <a:off x="657520" y="741391"/>
            <a:ext cx="2662237" cy="1616203"/>
          </a:xfrm>
        </p:spPr>
        <p:txBody>
          <a:bodyPr vert="horz" lIns="91440" tIns="45720" rIns="91440" bIns="45720" rtlCol="0" anchor="b">
            <a:normAutofit/>
          </a:bodyPr>
          <a:lstStyle/>
          <a:p>
            <a:pPr>
              <a:lnSpc>
                <a:spcPct val="90000"/>
              </a:lnSpc>
            </a:pPr>
            <a:r>
              <a:rPr lang="en-US" sz="2200"/>
              <a:t>CONDIZIONI NECESSARIE AFFINCHE’ SI VERIFICHI LA SCIAMATURA</a:t>
            </a:r>
          </a:p>
        </p:txBody>
      </p:sp>
      <p:sp>
        <p:nvSpPr>
          <p:cNvPr id="4" name="Segnaposto testo 3">
            <a:extLst>
              <a:ext uri="{FF2B5EF4-FFF2-40B4-BE49-F238E27FC236}">
                <a16:creationId xmlns:a16="http://schemas.microsoft.com/office/drawing/2014/main" id="{1AB6444E-0CA9-6CE0-5D5A-6A91175F574C}"/>
              </a:ext>
            </a:extLst>
          </p:cNvPr>
          <p:cNvSpPr>
            <a:spLocks noGrp="1"/>
          </p:cNvSpPr>
          <p:nvPr>
            <p:ph type="body" sz="half" idx="2"/>
          </p:nvPr>
        </p:nvSpPr>
        <p:spPr>
          <a:xfrm>
            <a:off x="657519" y="2533476"/>
            <a:ext cx="2510223" cy="3447832"/>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1600" dirty="0"/>
              <a:t>Presenza di </a:t>
            </a:r>
            <a:r>
              <a:rPr lang="en-US" sz="1600" b="1" dirty="0"/>
              <a:t>fuchi </a:t>
            </a:r>
            <a:r>
              <a:rPr lang="en-US" sz="1600" dirty="0"/>
              <a:t>e di covata da fuco</a:t>
            </a:r>
          </a:p>
          <a:p>
            <a:pPr marL="342900" indent="-228600">
              <a:lnSpc>
                <a:spcPct val="90000"/>
              </a:lnSpc>
              <a:buFont typeface="Arial" panose="020B0604020202020204" pitchFamily="34" charset="0"/>
              <a:buChar char="•"/>
            </a:pPr>
            <a:r>
              <a:rPr lang="en-US" sz="1600" dirty="0"/>
              <a:t>Presenza di abbondante </a:t>
            </a:r>
            <a:r>
              <a:rPr lang="en-US" sz="1600" b="1" dirty="0"/>
              <a:t>covata opercolata</a:t>
            </a:r>
          </a:p>
          <a:p>
            <a:pPr marL="342900" indent="-228600">
              <a:lnSpc>
                <a:spcPct val="90000"/>
              </a:lnSpc>
              <a:buFont typeface="Arial" panose="020B0604020202020204" pitchFamily="34" charset="0"/>
              <a:buChar char="•"/>
            </a:pPr>
            <a:r>
              <a:rPr lang="en-US" sz="1600" dirty="0"/>
              <a:t>Grande </a:t>
            </a:r>
            <a:r>
              <a:rPr lang="en-US" sz="1600" b="1" dirty="0"/>
              <a:t>densità della popolazione di api </a:t>
            </a:r>
            <a:r>
              <a:rPr lang="en-US" sz="1600" dirty="0"/>
              <a:t>nel nido</a:t>
            </a:r>
          </a:p>
          <a:p>
            <a:pPr marL="342900" indent="-228600">
              <a:lnSpc>
                <a:spcPct val="90000"/>
              </a:lnSpc>
              <a:buFont typeface="Arial" panose="020B0604020202020204" pitchFamily="34" charset="0"/>
              <a:buChar char="•"/>
            </a:pPr>
            <a:r>
              <a:rPr lang="en-US" sz="1600" b="1" dirty="0"/>
              <a:t>Mancanza di cellette libere </a:t>
            </a:r>
            <a:r>
              <a:rPr lang="en-US" sz="1600" dirty="0"/>
              <a:t>in cui la regina possa deporre uova</a:t>
            </a:r>
          </a:p>
          <a:p>
            <a:pPr marL="342900" indent="-228600">
              <a:lnSpc>
                <a:spcPct val="90000"/>
              </a:lnSpc>
              <a:buFont typeface="Arial" panose="020B0604020202020204" pitchFamily="34" charset="0"/>
              <a:buChar char="•"/>
            </a:pPr>
            <a:r>
              <a:rPr lang="en-US" sz="1600" dirty="0"/>
              <a:t>Presenza di una </a:t>
            </a:r>
            <a:r>
              <a:rPr lang="en-US" sz="1600" b="1" dirty="0"/>
              <a:t>nuova regina vergine</a:t>
            </a:r>
          </a:p>
          <a:p>
            <a:pPr marL="342900" indent="-228600">
              <a:lnSpc>
                <a:spcPct val="90000"/>
              </a:lnSpc>
              <a:buFont typeface="Arial" panose="020B0604020202020204" pitchFamily="34" charset="0"/>
              <a:buChar char="•"/>
            </a:pPr>
            <a:r>
              <a:rPr lang="en-US" sz="1600" dirty="0"/>
              <a:t>Abbondanza di </a:t>
            </a:r>
            <a:r>
              <a:rPr lang="en-US" sz="1600" b="1" dirty="0"/>
              <a:t>fioriture nettarifere</a:t>
            </a:r>
          </a:p>
        </p:txBody>
      </p:sp>
      <p:pic>
        <p:nvPicPr>
          <p:cNvPr id="6" name="Segnaposto contenuto 5" descr="Immagine che contiene albero, insetto, alveare, aria aperta">
            <a:extLst>
              <a:ext uri="{FF2B5EF4-FFF2-40B4-BE49-F238E27FC236}">
                <a16:creationId xmlns:a16="http://schemas.microsoft.com/office/drawing/2014/main" id="{5BAD2C26-686E-34B6-5D6C-A268BE8FAAF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7195" r="16079" b="-1"/>
          <a:stretch/>
        </p:blipFill>
        <p:spPr>
          <a:xfrm>
            <a:off x="3816932" y="877413"/>
            <a:ext cx="4666971" cy="5043096"/>
          </a:xfrm>
          <a:prstGeom prst="rect">
            <a:avLst/>
          </a:prstGeom>
        </p:spPr>
      </p:pic>
      <p:grpSp>
        <p:nvGrpSpPr>
          <p:cNvPr id="11" name="Group 10">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16932" y="5858828"/>
            <a:ext cx="4669847" cy="123363"/>
            <a:chOff x="7015162" y="5858828"/>
            <a:chExt cx="4300544" cy="123363"/>
          </a:xfrm>
        </p:grpSpPr>
        <p:sp>
          <p:nvSpPr>
            <p:cNvPr id="12" name="Rectangle 11">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342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147616" y="0"/>
            <a:ext cx="6798362" cy="903635"/>
          </a:xfrm>
        </p:spPr>
        <p:txBody>
          <a:bodyPr vert="horz" lIns="91440" tIns="45720" rIns="91440" bIns="45720" rtlCol="0" anchor="ctr">
            <a:normAutofit/>
          </a:bodyPr>
          <a:lstStyle/>
          <a:p>
            <a:pPr algn="l">
              <a:lnSpc>
                <a:spcPct val="90000"/>
              </a:lnSpc>
            </a:pPr>
            <a:r>
              <a:rPr lang="en-US" sz="2400" dirty="0">
                <a:latin typeface="Algerian" panose="04020705040A02060702" pitchFamily="82" charset="0"/>
              </a:rPr>
              <a:t>come prevenire la sciamatura</a:t>
            </a:r>
          </a:p>
        </p:txBody>
      </p:sp>
      <p:sp>
        <p:nvSpPr>
          <p:cNvPr id="3" name="Segnaposto contenuto 2"/>
          <p:cNvSpPr>
            <a:spLocks noGrp="1"/>
          </p:cNvSpPr>
          <p:nvPr>
            <p:ph sz="half" idx="1"/>
          </p:nvPr>
        </p:nvSpPr>
        <p:spPr>
          <a:xfrm>
            <a:off x="145330" y="731019"/>
            <a:ext cx="4136352" cy="5938342"/>
          </a:xfrm>
        </p:spPr>
        <p:txBody>
          <a:bodyPr vert="horz" lIns="91440" tIns="45720" rIns="91440" bIns="45720" rtlCol="0">
            <a:noAutofit/>
          </a:bodyPr>
          <a:lstStyle/>
          <a:p>
            <a:pPr indent="-228600">
              <a:lnSpc>
                <a:spcPct val="90000"/>
              </a:lnSpc>
            </a:pPr>
            <a:r>
              <a:rPr lang="en-US" sz="1800" u="sng" dirty="0">
                <a:highlight>
                  <a:srgbClr val="FFFF00"/>
                </a:highlight>
                <a:latin typeface="Arial" panose="020B0604020202020204" pitchFamily="34" charset="0"/>
                <a:cs typeface="Arial" panose="020B0604020202020204" pitchFamily="34" charset="0"/>
              </a:rPr>
              <a:t>Selezionare</a:t>
            </a:r>
            <a:r>
              <a:rPr lang="en-US" sz="1800" u="sng" dirty="0">
                <a:latin typeface="Arial" panose="020B0604020202020204" pitchFamily="34" charset="0"/>
                <a:cs typeface="Arial" panose="020B0604020202020204" pitchFamily="34" charset="0"/>
              </a:rPr>
              <a:t> famiglie </a:t>
            </a:r>
            <a:r>
              <a:rPr lang="en-US" sz="1800" dirty="0">
                <a:latin typeface="Arial" panose="020B0604020202020204" pitchFamily="34" charset="0"/>
                <a:cs typeface="Arial" panose="020B0604020202020204" pitchFamily="34" charset="0"/>
              </a:rPr>
              <a:t>di api che abbiano </a:t>
            </a:r>
            <a:r>
              <a:rPr lang="en-US" sz="1800" b="1" u="sng" dirty="0">
                <a:latin typeface="Arial" panose="020B0604020202020204" pitchFamily="34" charset="0"/>
                <a:cs typeface="Arial" panose="020B0604020202020204" pitchFamily="34" charset="0"/>
              </a:rPr>
              <a:t>scarsa propensione </a:t>
            </a:r>
            <a:r>
              <a:rPr lang="en-US" sz="1800" dirty="0">
                <a:latin typeface="Arial" panose="020B0604020202020204" pitchFamily="34" charset="0"/>
                <a:cs typeface="Arial" panose="020B0604020202020204" pitchFamily="34" charset="0"/>
              </a:rPr>
              <a:t>alla sciamatura.</a:t>
            </a:r>
          </a:p>
          <a:p>
            <a:pPr indent="-228600">
              <a:lnSpc>
                <a:spcPct val="90000"/>
              </a:lnSpc>
            </a:pPr>
            <a:r>
              <a:rPr lang="en-US" sz="1800" dirty="0">
                <a:latin typeface="Arial" panose="020B0604020202020204" pitchFamily="34" charset="0"/>
                <a:cs typeface="Arial" panose="020B0604020202020204" pitchFamily="34" charset="0"/>
              </a:rPr>
              <a:t>Quando si ravvisano </a:t>
            </a:r>
            <a:r>
              <a:rPr lang="en-US" sz="1800" dirty="0" err="1">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 </a:t>
            </a:r>
            <a:r>
              <a:rPr lang="en-US" sz="1800" b="1" u="sng" dirty="0">
                <a:latin typeface="Arial" panose="020B0604020202020204" pitchFamily="34" charset="0"/>
                <a:cs typeface="Arial" panose="020B0604020202020204" pitchFamily="34" charset="0"/>
              </a:rPr>
              <a:t>primi sintomi </a:t>
            </a:r>
            <a:r>
              <a:rPr lang="en-US" sz="1800" dirty="0">
                <a:latin typeface="Arial" panose="020B0604020202020204" pitchFamily="34" charset="0"/>
                <a:cs typeface="Arial" panose="020B0604020202020204" pitchFamily="34" charset="0"/>
              </a:rPr>
              <a:t>di una imminente sciamatura si deve controllare l’alveare ogni 5 giorni </a:t>
            </a:r>
            <a:r>
              <a:rPr lang="en-US" sz="1800" u="sng" dirty="0">
                <a:latin typeface="Arial" panose="020B0604020202020204" pitchFamily="34" charset="0"/>
                <a:cs typeface="Arial" panose="020B0604020202020204" pitchFamily="34" charset="0"/>
              </a:rPr>
              <a:t>eliminando le celle reali. (scellatura)</a:t>
            </a:r>
          </a:p>
          <a:p>
            <a:pPr indent="-228600">
              <a:lnSpc>
                <a:spcPct val="90000"/>
              </a:lnSpc>
            </a:pPr>
            <a:r>
              <a:rPr lang="en-US" sz="1800" b="1" u="sng" dirty="0">
                <a:latin typeface="Arial" panose="020B0604020202020204" pitchFamily="34" charset="0"/>
                <a:cs typeface="Arial" panose="020B0604020202020204" pitchFamily="34" charset="0"/>
              </a:rPr>
              <a:t>Clippaggio</a:t>
            </a:r>
            <a:r>
              <a:rPr lang="en-US" sz="1800" dirty="0">
                <a:latin typeface="Arial" panose="020B0604020202020204" pitchFamily="34" charset="0"/>
                <a:cs typeface="Arial" panose="020B0604020202020204" pitchFamily="34" charset="0"/>
              </a:rPr>
              <a:t> delle ali alla regina.</a:t>
            </a:r>
          </a:p>
          <a:p>
            <a:pPr indent="-228600">
              <a:lnSpc>
                <a:spcPct val="90000"/>
              </a:lnSpc>
            </a:pPr>
            <a:r>
              <a:rPr lang="en-US" sz="1800" b="1" u="sng" dirty="0">
                <a:latin typeface="Arial" panose="020B0604020202020204" pitchFamily="34" charset="0"/>
                <a:cs typeface="Arial" panose="020B0604020202020204" pitchFamily="34" charset="0"/>
              </a:rPr>
              <a:t>Divisione delle famiglie </a:t>
            </a:r>
            <a:r>
              <a:rPr lang="en-US" sz="1800" dirty="0">
                <a:latin typeface="Arial" panose="020B0604020202020204" pitchFamily="34" charset="0"/>
                <a:cs typeface="Arial" panose="020B0604020202020204" pitchFamily="34" charset="0"/>
              </a:rPr>
              <a:t>cercando si dare ampio spazio al vecchio alveare.</a:t>
            </a:r>
          </a:p>
          <a:p>
            <a:pPr indent="-228600">
              <a:lnSpc>
                <a:spcPct val="90000"/>
              </a:lnSpc>
            </a:pPr>
            <a:r>
              <a:rPr lang="en-US" sz="1800" dirty="0">
                <a:highlight>
                  <a:srgbClr val="00FFFF"/>
                </a:highlight>
                <a:latin typeface="Arial" panose="020B0604020202020204" pitchFamily="34" charset="0"/>
                <a:cs typeface="Arial" panose="020B0604020202020204" pitchFamily="34" charset="0"/>
              </a:rPr>
              <a:t>Far produrre cera alle api</a:t>
            </a:r>
          </a:p>
          <a:p>
            <a:pPr indent="-228600">
              <a:lnSpc>
                <a:spcPct val="90000"/>
              </a:lnSpc>
            </a:pPr>
            <a:r>
              <a:rPr lang="en-US" sz="1800" dirty="0">
                <a:latin typeface="Arial" panose="020B0604020202020204" pitchFamily="34" charset="0"/>
                <a:cs typeface="Arial" panose="020B0604020202020204" pitchFamily="34" charset="0"/>
              </a:rPr>
              <a:t>Prima che inizi la febbre sciamatroria </a:t>
            </a:r>
            <a:r>
              <a:rPr lang="en-US" sz="1800" dirty="0">
                <a:highlight>
                  <a:srgbClr val="00FF00"/>
                </a:highlight>
                <a:latin typeface="Arial" panose="020B0604020202020204" pitchFamily="34" charset="0"/>
                <a:cs typeface="Arial" panose="020B0604020202020204" pitchFamily="34" charset="0"/>
              </a:rPr>
              <a:t>apporre</a:t>
            </a:r>
            <a:r>
              <a:rPr lang="en-US" sz="1800" dirty="0">
                <a:latin typeface="Arial" panose="020B0604020202020204" pitchFamily="34" charset="0"/>
                <a:cs typeface="Arial" panose="020B0604020202020204" pitchFamily="34" charset="0"/>
              </a:rPr>
              <a:t> </a:t>
            </a:r>
            <a:r>
              <a:rPr lang="en-US" sz="1800" b="1" u="sng" dirty="0">
                <a:latin typeface="Arial" panose="020B0604020202020204" pitchFamily="34" charset="0"/>
                <a:cs typeface="Arial" panose="020B0604020202020204" pitchFamily="34" charset="0"/>
              </a:rPr>
              <a:t>un </a:t>
            </a:r>
            <a:r>
              <a:rPr lang="en-US" sz="1800" b="1" u="sng" dirty="0" err="1">
                <a:latin typeface="Arial" panose="020B0604020202020204" pitchFamily="34" charset="0"/>
                <a:cs typeface="Arial" panose="020B0604020202020204" pitchFamily="34" charset="0"/>
              </a:rPr>
              <a:t>melari</a:t>
            </a:r>
            <a:r>
              <a:rPr lang="en-US" sz="1800" b="1" u="sng" dirty="0">
                <a:latin typeface="Arial" panose="020B0604020202020204" pitchFamily="34" charset="0"/>
                <a:cs typeface="Arial" panose="020B0604020202020204" pitchFamily="34" charset="0"/>
              </a:rPr>
              <a:t> sul nido </a:t>
            </a:r>
            <a:r>
              <a:rPr lang="en-US" sz="1800" dirty="0">
                <a:latin typeface="Arial" panose="020B0604020202020204" pitchFamily="34" charset="0"/>
                <a:cs typeface="Arial" panose="020B0604020202020204" pitchFamily="34" charset="0"/>
              </a:rPr>
              <a:t>.  </a:t>
            </a:r>
          </a:p>
          <a:p>
            <a:pPr indent="-228600">
              <a:lnSpc>
                <a:spcPct val="90000"/>
              </a:lnSpc>
            </a:pPr>
            <a:r>
              <a:rPr lang="en-US" sz="1800" b="1" u="sng" dirty="0" err="1">
                <a:latin typeface="Arial" panose="020B0604020202020204" pitchFamily="34" charset="0"/>
                <a:cs typeface="Arial" panose="020B0604020202020204" pitchFamily="34" charset="0"/>
              </a:rPr>
              <a:t>Provocare</a:t>
            </a:r>
            <a:r>
              <a:rPr lang="en-US" sz="1800" b="1" u="sng" dirty="0">
                <a:latin typeface="Arial" panose="020B0604020202020204" pitchFamily="34" charset="0"/>
                <a:cs typeface="Arial" panose="020B0604020202020204" pitchFamily="34" charset="0"/>
              </a:rPr>
              <a:t> una sciamatura </a:t>
            </a:r>
            <a:r>
              <a:rPr lang="en-US" sz="1800" b="1" u="sng" dirty="0" err="1">
                <a:latin typeface="Arial" panose="020B0604020202020204" pitchFamily="34" charset="0"/>
                <a:cs typeface="Arial" panose="020B0604020202020204" pitchFamily="34" charset="0"/>
              </a:rPr>
              <a:t>artificiale</a:t>
            </a:r>
            <a:r>
              <a:rPr lang="en-US" sz="1800" b="1" u="sng"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creando un nuovo nucleo con la vecchia regina.</a:t>
            </a:r>
          </a:p>
          <a:p>
            <a:pPr indent="-228600">
              <a:lnSpc>
                <a:spcPct val="90000"/>
              </a:lnSpc>
            </a:pPr>
            <a:r>
              <a:rPr lang="en-US" b="1" u="sng" dirty="0">
                <a:latin typeface="Algerian" panose="04020705040A02060702" pitchFamily="82" charset="0"/>
                <a:cs typeface="Arial" panose="020B0604020202020204" pitchFamily="34" charset="0"/>
              </a:rPr>
              <a:t>Arrendersi! </a:t>
            </a:r>
          </a:p>
        </p:txBody>
      </p:sp>
      <p:pic>
        <p:nvPicPr>
          <p:cNvPr id="7" name="Segnaposto contenuto 6" descr="Immagine che contiene esterni, albero, pianta&#10;&#10;Descrizione generata automaticamente">
            <a:extLst>
              <a:ext uri="{FF2B5EF4-FFF2-40B4-BE49-F238E27FC236}">
                <a16:creationId xmlns:a16="http://schemas.microsoft.com/office/drawing/2014/main" id="{FD8C86D4-8BD9-06A8-AAC8-FBA13B62588B}"/>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2"/>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3491881" y="8067"/>
            <a:ext cx="5472607" cy="1345940"/>
          </a:xfrm>
        </p:spPr>
        <p:txBody>
          <a:bodyPr vert="horz" lIns="91440" tIns="45720" rIns="91440" bIns="45720" rtlCol="0" anchor="ctr">
            <a:normAutofit/>
          </a:bodyPr>
          <a:lstStyle/>
          <a:p>
            <a:pPr>
              <a:lnSpc>
                <a:spcPct val="90000"/>
              </a:lnSpc>
            </a:pPr>
            <a:r>
              <a:rPr lang="en-US" sz="3200" dirty="0">
                <a:latin typeface="Algerian" panose="04020705040A02060702" pitchFamily="82" charset="0"/>
              </a:rPr>
              <a:t>RECUPERARE UNO SCIAME</a:t>
            </a:r>
          </a:p>
        </p:txBody>
      </p:sp>
      <p:pic>
        <p:nvPicPr>
          <p:cNvPr id="7" name="Segnaposto contenuto 6" descr="Immagine che contiene erba, esterni, persona&#10;&#10;Descrizione generata automaticamente">
            <a:extLst>
              <a:ext uri="{FF2B5EF4-FFF2-40B4-BE49-F238E27FC236}">
                <a16:creationId xmlns:a16="http://schemas.microsoft.com/office/drawing/2014/main" id="{F8E833B5-6620-819D-0FA9-990F91B391A9}"/>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Segnaposto contenuto 2"/>
          <p:cNvSpPr>
            <a:spLocks noGrp="1"/>
          </p:cNvSpPr>
          <p:nvPr>
            <p:ph sz="half" idx="1"/>
          </p:nvPr>
        </p:nvSpPr>
        <p:spPr>
          <a:xfrm>
            <a:off x="4591197" y="1268759"/>
            <a:ext cx="3630007" cy="5597297"/>
          </a:xfrm>
        </p:spPr>
        <p:txBody>
          <a:bodyPr vert="horz" lIns="91440" tIns="45720" rIns="91440" bIns="45720" rtlCol="0">
            <a:normAutofit/>
          </a:bodyPr>
          <a:lstStyle/>
          <a:p>
            <a:pPr indent="-228600">
              <a:lnSpc>
                <a:spcPct val="90000"/>
              </a:lnSpc>
            </a:pPr>
            <a:r>
              <a:rPr lang="en-US" sz="1600" dirty="0" err="1">
                <a:latin typeface="Arial" panose="020B0604020202020204" pitchFamily="34" charset="0"/>
                <a:cs typeface="Arial" panose="020B0604020202020204" pitchFamily="34" charset="0"/>
              </a:rPr>
              <a:t>Meglio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effettuare</a:t>
            </a:r>
            <a:r>
              <a:rPr lang="en-US" sz="1600" dirty="0">
                <a:latin typeface="Arial" panose="020B0604020202020204" pitchFamily="34" charset="0"/>
                <a:cs typeface="Arial" panose="020B0604020202020204" pitchFamily="34" charset="0"/>
              </a:rPr>
              <a:t> il </a:t>
            </a:r>
            <a:r>
              <a:rPr lang="en-US" sz="1600" dirty="0" err="1">
                <a:latin typeface="Arial" panose="020B0604020202020204" pitchFamily="34" charset="0"/>
                <a:cs typeface="Arial" panose="020B0604020202020204" pitchFamily="34" charset="0"/>
              </a:rPr>
              <a:t>recupero</a:t>
            </a:r>
            <a:r>
              <a:rPr lang="en-US" sz="1600" dirty="0">
                <a:latin typeface="Arial" panose="020B0604020202020204" pitchFamily="34" charset="0"/>
                <a:cs typeface="Arial" panose="020B0604020202020204" pitchFamily="34" charset="0"/>
              </a:rPr>
              <a:t> di uno </a:t>
            </a:r>
            <a:r>
              <a:rPr lang="en-US" sz="1600" dirty="0" err="1">
                <a:latin typeface="Arial" panose="020B0604020202020204" pitchFamily="34" charset="0"/>
                <a:cs typeface="Arial" panose="020B0604020202020204" pitchFamily="34" charset="0"/>
              </a:rPr>
              <a:t>sciame</a:t>
            </a:r>
            <a:r>
              <a:rPr lang="en-US" sz="1600" dirty="0">
                <a:latin typeface="Arial" panose="020B0604020202020204" pitchFamily="34" charset="0"/>
                <a:cs typeface="Arial" panose="020B0604020202020204" pitchFamily="34" charset="0"/>
              </a:rPr>
              <a:t> il prima possible dopo </a:t>
            </a:r>
            <a:r>
              <a:rPr lang="en-US" sz="1600" dirty="0" err="1">
                <a:latin typeface="Arial" panose="020B0604020202020204" pitchFamily="34" charset="0"/>
                <a:cs typeface="Arial" panose="020B0604020202020204" pitchFamily="34" charset="0"/>
              </a:rPr>
              <a:t>averlo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avvistato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armati</a:t>
            </a:r>
            <a:r>
              <a:rPr lang="en-US" sz="1600" dirty="0">
                <a:latin typeface="Arial" panose="020B0604020202020204" pitchFamily="34" charset="0"/>
                <a:cs typeface="Arial" panose="020B0604020202020204" pitchFamily="34" charset="0"/>
              </a:rPr>
              <a:t> di </a:t>
            </a:r>
            <a:r>
              <a:rPr lang="en-US" sz="1600" dirty="0" err="1">
                <a:latin typeface="Arial" panose="020B0604020202020204" pitchFamily="34" charset="0"/>
                <a:cs typeface="Arial" panose="020B0604020202020204" pitchFamily="34" charset="0"/>
              </a:rPr>
              <a:t>molta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pazienza</a:t>
            </a:r>
            <a:r>
              <a:rPr lang="en-US" sz="1600" dirty="0">
                <a:latin typeface="Arial" panose="020B0604020202020204" pitchFamily="34" charset="0"/>
                <a:cs typeface="Arial" panose="020B0604020202020204" pitchFamily="34" charset="0"/>
              </a:rPr>
              <a:t> e con molto tempo libero a </a:t>
            </a:r>
            <a:r>
              <a:rPr lang="en-US" sz="1600" dirty="0" err="1">
                <a:latin typeface="Arial" panose="020B0604020202020204" pitchFamily="34" charset="0"/>
                <a:cs typeface="Arial" panose="020B0604020202020204" pitchFamily="34" charset="0"/>
              </a:rPr>
              <a:t>disposizione</a:t>
            </a:r>
            <a:r>
              <a:rPr lang="en-US" sz="1600" dirty="0">
                <a:latin typeface="Arial" panose="020B0604020202020204" pitchFamily="34" charset="0"/>
                <a:cs typeface="Arial" panose="020B0604020202020204" pitchFamily="34" charset="0"/>
              </a:rPr>
              <a:t>.</a:t>
            </a:r>
          </a:p>
          <a:p>
            <a:pPr indent="-228600">
              <a:lnSpc>
                <a:spcPct val="90000"/>
              </a:lnSpc>
            </a:pPr>
            <a:r>
              <a:rPr lang="en-US" sz="1600" b="1" u="sng" dirty="0" err="1">
                <a:latin typeface="Arial" panose="020B0604020202020204" pitchFamily="34" charset="0"/>
                <a:cs typeface="Arial" panose="020B0604020202020204" pitchFamily="34" charset="0"/>
              </a:rPr>
              <a:t>Sciame</a:t>
            </a:r>
            <a:r>
              <a:rPr lang="en-US" sz="1600" b="1" u="sng" dirty="0">
                <a:latin typeface="Arial" panose="020B0604020202020204" pitchFamily="34" charset="0"/>
                <a:cs typeface="Arial" panose="020B0604020202020204" pitchFamily="34" charset="0"/>
              </a:rPr>
              <a:t> </a:t>
            </a:r>
            <a:r>
              <a:rPr lang="en-US" sz="1600" b="1" u="sng" dirty="0" err="1">
                <a:latin typeface="Arial" panose="020B0604020202020204" pitchFamily="34" charset="0"/>
                <a:cs typeface="Arial" panose="020B0604020202020204" pitchFamily="34" charset="0"/>
              </a:rPr>
              <a:t>appeso</a:t>
            </a:r>
            <a:r>
              <a:rPr lang="en-US" sz="1600" b="1" u="sng" dirty="0">
                <a:latin typeface="Arial" panose="020B0604020202020204" pitchFamily="34" charset="0"/>
                <a:cs typeface="Arial" panose="020B0604020202020204" pitchFamily="34" charset="0"/>
              </a:rPr>
              <a:t> ad un </a:t>
            </a:r>
            <a:r>
              <a:rPr lang="en-US" sz="1600" b="1" u="sng" dirty="0" err="1">
                <a:latin typeface="Arial" panose="020B0604020202020204" pitchFamily="34" charset="0"/>
                <a:cs typeface="Arial" panose="020B0604020202020204" pitchFamily="34" charset="0"/>
              </a:rPr>
              <a:t>albero</a:t>
            </a:r>
            <a:r>
              <a:rPr lang="en-US" sz="1600" dirty="0">
                <a:latin typeface="Arial" panose="020B0604020202020204" pitchFamily="34" charset="0"/>
                <a:cs typeface="Arial" panose="020B0604020202020204" pitchFamily="34" charset="0"/>
              </a:rPr>
              <a:t>.</a:t>
            </a:r>
          </a:p>
          <a:p>
            <a:pPr indent="-228600">
              <a:lnSpc>
                <a:spcPct val="90000"/>
              </a:lnSpc>
            </a:pPr>
            <a:r>
              <a:rPr lang="en-US" sz="1600" b="1" u="sng" dirty="0" err="1">
                <a:latin typeface="Arial" panose="020B0604020202020204" pitchFamily="34" charset="0"/>
                <a:cs typeface="Arial" panose="020B0604020202020204" pitchFamily="34" charset="0"/>
              </a:rPr>
              <a:t>Sciame</a:t>
            </a:r>
            <a:r>
              <a:rPr lang="en-US" sz="1600" b="1" u="sng" dirty="0">
                <a:latin typeface="Arial" panose="020B0604020202020204" pitchFamily="34" charset="0"/>
                <a:cs typeface="Arial" panose="020B0604020202020204" pitchFamily="34" charset="0"/>
              </a:rPr>
              <a:t> </a:t>
            </a:r>
            <a:r>
              <a:rPr lang="en-US" sz="1600" b="1" u="sng" dirty="0" err="1">
                <a:latin typeface="Arial" panose="020B0604020202020204" pitchFamily="34" charset="0"/>
                <a:cs typeface="Arial" panose="020B0604020202020204" pitchFamily="34" charset="0"/>
              </a:rPr>
              <a:t>appeso</a:t>
            </a:r>
            <a:r>
              <a:rPr lang="en-US" sz="1600" b="1" u="sng" dirty="0">
                <a:latin typeface="Arial" panose="020B0604020202020204" pitchFamily="34" charset="0"/>
                <a:cs typeface="Arial" panose="020B0604020202020204" pitchFamily="34" charset="0"/>
              </a:rPr>
              <a:t> ad un </a:t>
            </a:r>
            <a:r>
              <a:rPr lang="en-US" sz="1600" b="1" u="sng" dirty="0" err="1">
                <a:latin typeface="Arial" panose="020B0604020202020204" pitchFamily="34" charset="0"/>
                <a:cs typeface="Arial" panose="020B0604020202020204" pitchFamily="34" charset="0"/>
              </a:rPr>
              <a:t>tronco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spazzolare</a:t>
            </a:r>
            <a:r>
              <a:rPr lang="en-US" sz="1600" dirty="0">
                <a:latin typeface="Arial" panose="020B0604020202020204" pitchFamily="34" charset="0"/>
                <a:cs typeface="Arial" panose="020B0604020202020204" pitchFamily="34" charset="0"/>
              </a:rPr>
              <a:t> le </a:t>
            </a:r>
            <a:r>
              <a:rPr lang="en-US" sz="1600" dirty="0" err="1">
                <a:latin typeface="Arial" panose="020B0604020202020204" pitchFamily="34" charset="0"/>
                <a:cs typeface="Arial" panose="020B0604020202020204" pitchFamily="34" charset="0"/>
              </a:rPr>
              <a:t>api</a:t>
            </a:r>
            <a:r>
              <a:rPr lang="en-US" sz="1600" dirty="0">
                <a:latin typeface="Arial" panose="020B0604020202020204" pitchFamily="34" charset="0"/>
                <a:cs typeface="Arial" panose="020B0604020202020204" pitchFamily="34" charset="0"/>
              </a:rPr>
              <a:t> (dopo aver </a:t>
            </a:r>
            <a:r>
              <a:rPr lang="en-US" sz="1600" dirty="0" err="1">
                <a:latin typeface="Arial" panose="020B0604020202020204" pitchFamily="34" charset="0"/>
                <a:cs typeface="Arial" panose="020B0604020202020204" pitchFamily="34" charset="0"/>
              </a:rPr>
              <a:t>inumidito</a:t>
            </a:r>
            <a:r>
              <a:rPr lang="en-US" sz="1600" dirty="0">
                <a:latin typeface="Arial" panose="020B0604020202020204" pitchFamily="34" charset="0"/>
                <a:cs typeface="Arial" panose="020B0604020202020204" pitchFamily="34" charset="0"/>
              </a:rPr>
              <a:t> la </a:t>
            </a:r>
            <a:r>
              <a:rPr lang="en-US" sz="1600" dirty="0" err="1">
                <a:latin typeface="Arial" panose="020B0604020202020204" pitchFamily="34" charset="0"/>
                <a:cs typeface="Arial" panose="020B0604020202020204" pitchFamily="34" charset="0"/>
              </a:rPr>
              <a:t>spazzola</a:t>
            </a:r>
            <a:r>
              <a:rPr lang="en-US" sz="1600" dirty="0">
                <a:latin typeface="Arial" panose="020B0604020202020204" pitchFamily="34" charset="0"/>
                <a:cs typeface="Arial" panose="020B0604020202020204" pitchFamily="34" charset="0"/>
              </a:rPr>
              <a:t>) e </a:t>
            </a:r>
            <a:r>
              <a:rPr lang="en-US" sz="1600" dirty="0" err="1">
                <a:latin typeface="Arial" panose="020B0604020202020204" pitchFamily="34" charset="0"/>
                <a:cs typeface="Arial" panose="020B0604020202020204" pitchFamily="34" charset="0"/>
              </a:rPr>
              <a:t>farle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cadere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all’interno</a:t>
            </a:r>
            <a:r>
              <a:rPr lang="en-US" sz="1600" dirty="0">
                <a:latin typeface="Arial" panose="020B0604020202020204" pitchFamily="34" charset="0"/>
                <a:cs typeface="Arial" panose="020B0604020202020204" pitchFamily="34" charset="0"/>
              </a:rPr>
              <a:t> di un </a:t>
            </a:r>
            <a:r>
              <a:rPr lang="en-US" sz="1600" dirty="0" err="1">
                <a:latin typeface="Arial" panose="020B0604020202020204" pitchFamily="34" charset="0"/>
                <a:cs typeface="Arial" panose="020B0604020202020204" pitchFamily="34" charset="0"/>
              </a:rPr>
              <a:t>secchio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Travasarle</a:t>
            </a:r>
            <a:r>
              <a:rPr lang="en-US" sz="1600" dirty="0">
                <a:latin typeface="Arial" panose="020B0604020202020204" pitchFamily="34" charset="0"/>
                <a:cs typeface="Arial" panose="020B0604020202020204" pitchFamily="34" charset="0"/>
              </a:rPr>
              <a:t> via </a:t>
            </a:r>
            <a:r>
              <a:rPr lang="en-US" sz="1600" dirty="0" err="1">
                <a:latin typeface="Arial" panose="020B0604020202020204" pitchFamily="34" charset="0"/>
                <a:cs typeface="Arial" panose="020B0604020202020204" pitchFamily="34" charset="0"/>
              </a:rPr>
              <a:t>via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nell’arnia</a:t>
            </a:r>
            <a:r>
              <a:rPr lang="en-US" sz="1600" dirty="0">
                <a:latin typeface="Arial" panose="020B0604020202020204" pitchFamily="34" charset="0"/>
                <a:cs typeface="Arial" panose="020B0604020202020204" pitchFamily="34" charset="0"/>
              </a:rPr>
              <a:t>.</a:t>
            </a:r>
          </a:p>
          <a:p>
            <a:pPr indent="-228600">
              <a:lnSpc>
                <a:spcPct val="90000"/>
              </a:lnSpc>
            </a:pPr>
            <a:r>
              <a:rPr lang="en-US" sz="1600" b="1" dirty="0">
                <a:latin typeface="Arial" panose="020B0604020202020204" pitchFamily="34" charset="0"/>
                <a:cs typeface="Arial" panose="020B0604020202020204" pitchFamily="34" charset="0"/>
              </a:rPr>
              <a:t>Sciame </a:t>
            </a:r>
            <a:r>
              <a:rPr lang="en-US" sz="1600" b="1" dirty="0" err="1">
                <a:latin typeface="Arial" panose="020B0604020202020204" pitchFamily="34" charset="0"/>
                <a:cs typeface="Arial" panose="020B0604020202020204" pitchFamily="34" charset="0"/>
              </a:rPr>
              <a:t>disteso</a:t>
            </a:r>
            <a:r>
              <a:rPr lang="en-US" sz="1600" b="1" dirty="0">
                <a:latin typeface="Arial" panose="020B0604020202020204" pitchFamily="34" charset="0"/>
                <a:cs typeface="Arial" panose="020B0604020202020204" pitchFamily="34" charset="0"/>
              </a:rPr>
              <a:t> a terra</a:t>
            </a:r>
            <a:r>
              <a:rPr lang="en-US" sz="1600" dirty="0">
                <a:latin typeface="Arial" panose="020B0604020202020204" pitchFamily="34" charset="0"/>
                <a:cs typeface="Arial" panose="020B0604020202020204" pitchFamily="34" charset="0"/>
              </a:rPr>
              <a:t>: posizionare </a:t>
            </a:r>
            <a:r>
              <a:rPr lang="en-US" sz="1600" dirty="0" err="1">
                <a:latin typeface="Arial" panose="020B0604020202020204" pitchFamily="34" charset="0"/>
                <a:cs typeface="Arial" panose="020B0604020202020204" pitchFamily="34" charset="0"/>
              </a:rPr>
              <a:t>un’arnia</a:t>
            </a:r>
            <a:r>
              <a:rPr lang="en-US" sz="1600" dirty="0">
                <a:latin typeface="Arial" panose="020B0604020202020204" pitchFamily="34" charset="0"/>
                <a:cs typeface="Arial" panose="020B0604020202020204" pitchFamily="34" charset="0"/>
              </a:rPr>
              <a:t> a contatto dello sciame con un </a:t>
            </a:r>
            <a:r>
              <a:rPr lang="en-US" sz="1600" dirty="0" err="1">
                <a:latin typeface="Arial" panose="020B0604020202020204" pitchFamily="34" charset="0"/>
                <a:cs typeface="Arial" panose="020B0604020202020204" pitchFamily="34" charset="0"/>
              </a:rPr>
              <a:t>cartone</a:t>
            </a:r>
            <a:r>
              <a:rPr lang="en-US" sz="1600" dirty="0">
                <a:latin typeface="Arial" panose="020B0604020202020204" pitchFamily="34" charset="0"/>
                <a:cs typeface="Arial" panose="020B0604020202020204" pitchFamily="34" charset="0"/>
              </a:rPr>
              <a:t> che </a:t>
            </a:r>
            <a:r>
              <a:rPr lang="en-US" sz="1600" dirty="0" err="1">
                <a:latin typeface="Arial" panose="020B0604020202020204" pitchFamily="34" charset="0"/>
                <a:cs typeface="Arial" panose="020B0604020202020204" pitchFamily="34" charset="0"/>
              </a:rPr>
              <a:t>serva</a:t>
            </a:r>
            <a:r>
              <a:rPr lang="en-US" sz="1600" dirty="0">
                <a:latin typeface="Arial" panose="020B0604020202020204" pitchFamily="34" charset="0"/>
                <a:cs typeface="Arial" panose="020B0604020202020204" pitchFamily="34" charset="0"/>
              </a:rPr>
              <a:t> da rampa di </a:t>
            </a:r>
            <a:r>
              <a:rPr lang="en-US" sz="1600" dirty="0" err="1">
                <a:latin typeface="Arial" panose="020B0604020202020204" pitchFamily="34" charset="0"/>
                <a:cs typeface="Arial" panose="020B0604020202020204" pitchFamily="34" charset="0"/>
              </a:rPr>
              <a:t>salita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Introdurre</a:t>
            </a:r>
            <a:r>
              <a:rPr lang="en-US" sz="1600" dirty="0">
                <a:latin typeface="Arial" panose="020B0604020202020204" pitchFamily="34" charset="0"/>
                <a:cs typeface="Arial" panose="020B0604020202020204" pitchFamily="34" charset="0"/>
              </a:rPr>
              <a:t> un </a:t>
            </a:r>
            <a:r>
              <a:rPr lang="en-US" sz="1600" dirty="0" err="1">
                <a:latin typeface="Arial" panose="020B0604020202020204" pitchFamily="34" charset="0"/>
                <a:cs typeface="Arial" panose="020B0604020202020204" pitchFamily="34" charset="0"/>
              </a:rPr>
              <a:t>telaino</a:t>
            </a:r>
            <a:r>
              <a:rPr lang="en-US" sz="1600" dirty="0">
                <a:latin typeface="Arial" panose="020B0604020202020204" pitchFamily="34" charset="0"/>
                <a:cs typeface="Arial" panose="020B0604020202020204" pitchFamily="34" charset="0"/>
              </a:rPr>
              <a:t> con </a:t>
            </a:r>
            <a:r>
              <a:rPr lang="en-US" sz="1600" dirty="0" err="1">
                <a:latin typeface="Arial" panose="020B0604020202020204" pitchFamily="34" charset="0"/>
                <a:cs typeface="Arial" panose="020B0604020202020204" pitchFamily="34" charset="0"/>
              </a:rPr>
              <a:t>miele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nell’arnia</a:t>
            </a:r>
            <a:r>
              <a:rPr lang="en-US" sz="1600" dirty="0">
                <a:latin typeface="Arial" panose="020B0604020202020204" pitchFamily="34" charset="0"/>
                <a:cs typeface="Arial" panose="020B0604020202020204" pitchFamily="34" charset="0"/>
              </a:rPr>
              <a:t> e </a:t>
            </a:r>
            <a:r>
              <a:rPr lang="en-US" sz="1600" dirty="0" err="1">
                <a:latin typeface="Arial" panose="020B0604020202020204" pitchFamily="34" charset="0"/>
                <a:cs typeface="Arial" panose="020B0604020202020204" pitchFamily="34" charset="0"/>
              </a:rPr>
              <a:t>raccogliere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su</a:t>
            </a:r>
            <a:r>
              <a:rPr lang="en-US" sz="1600" dirty="0">
                <a:latin typeface="Arial" panose="020B0604020202020204" pitchFamily="34" charset="0"/>
                <a:cs typeface="Arial" panose="020B0604020202020204" pitchFamily="34" charset="0"/>
              </a:rPr>
              <a:t> un </a:t>
            </a:r>
            <a:r>
              <a:rPr lang="en-US" sz="1600" dirty="0" err="1">
                <a:latin typeface="Arial" panose="020B0604020202020204" pitchFamily="34" charset="0"/>
                <a:cs typeface="Arial" panose="020B0604020202020204" pitchFamily="34" charset="0"/>
              </a:rPr>
              <a:t>favo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alcune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api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introducendole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nell’arnia</a:t>
            </a:r>
            <a:r>
              <a:rPr lang="en-US" sz="1600" dirty="0">
                <a:latin typeface="Arial" panose="020B0604020202020204" pitchFamily="34" charset="0"/>
                <a:cs typeface="Arial" panose="020B0604020202020204" pitchFamily="34" charset="0"/>
              </a:rPr>
              <a:t>.</a:t>
            </a:r>
          </a:p>
          <a:p>
            <a:pPr indent="-228600">
              <a:lnSpc>
                <a:spcPct val="90000"/>
              </a:lnSpc>
            </a:pPr>
            <a:r>
              <a:rPr lang="en-US" sz="1600" dirty="0">
                <a:latin typeface="Arial" panose="020B0604020202020204" pitchFamily="34" charset="0"/>
                <a:cs typeface="Arial" panose="020B0604020202020204" pitchFamily="34" charset="0"/>
              </a:rPr>
              <a:t>Una volta che lo sciame è nell’arnia posizionare </a:t>
            </a:r>
            <a:r>
              <a:rPr lang="en-US" sz="1600" dirty="0" err="1">
                <a:latin typeface="Arial" panose="020B0604020202020204" pitchFamily="34" charset="0"/>
                <a:cs typeface="Arial" panose="020B0604020202020204" pitchFamily="34" charset="0"/>
              </a:rPr>
              <a:t>gradualmente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i</a:t>
            </a:r>
            <a:r>
              <a:rPr lang="en-US" sz="1600" dirty="0">
                <a:latin typeface="Arial" panose="020B0604020202020204" pitchFamily="34" charset="0"/>
                <a:cs typeface="Arial" panose="020B0604020202020204" pitchFamily="34" charset="0"/>
              </a:rPr>
              <a:t> telaini</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3">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pianta, foglia, verdura&#10;&#10;Descrizione generata automaticamente">
            <a:extLst>
              <a:ext uri="{FF2B5EF4-FFF2-40B4-BE49-F238E27FC236}">
                <a16:creationId xmlns:a16="http://schemas.microsoft.com/office/drawing/2014/main" id="{B4410EA2-1CED-969D-24D5-E832665141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82600" y="643467"/>
            <a:ext cx="4029074" cy="5571066"/>
          </a:xfrm>
          <a:prstGeom prst="rect">
            <a:avLst/>
          </a:prstGeom>
        </p:spPr>
      </p:pic>
      <p:pic>
        <p:nvPicPr>
          <p:cNvPr id="2" name="Immagine 1">
            <a:extLst>
              <a:ext uri="{FF2B5EF4-FFF2-40B4-BE49-F238E27FC236}">
                <a16:creationId xmlns:a16="http://schemas.microsoft.com/office/drawing/2014/main" id="{C3B094DD-7968-B96C-5410-5827604B47BB}"/>
              </a:ext>
            </a:extLst>
          </p:cNvPr>
          <p:cNvPicPr>
            <a:picLocks noChangeAspect="1"/>
          </p:cNvPicPr>
          <p:nvPr/>
        </p:nvPicPr>
        <p:blipFill rotWithShape="1">
          <a:blip r:embed="rId3"/>
          <a:srcRect l="246" r="2" b="2"/>
          <a:stretch/>
        </p:blipFill>
        <p:spPr>
          <a:xfrm>
            <a:off x="4632324" y="643467"/>
            <a:ext cx="4029075" cy="5571066"/>
          </a:xfrm>
          <a:prstGeom prst="rect">
            <a:avLst/>
          </a:prstGeom>
        </p:spPr>
      </p:pic>
    </p:spTree>
    <p:extLst>
      <p:ext uri="{BB962C8B-B14F-4D97-AF65-F5344CB8AC3E}">
        <p14:creationId xmlns:p14="http://schemas.microsoft.com/office/powerpoint/2010/main" val="535041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magine 4" descr="Immagine che contiene albero, esterni&#10;&#10;Descrizione generata automaticamente">
            <a:extLst>
              <a:ext uri="{FF2B5EF4-FFF2-40B4-BE49-F238E27FC236}">
                <a16:creationId xmlns:a16="http://schemas.microsoft.com/office/drawing/2014/main" id="{B66C8B08-5E22-3300-82F0-CB04B7F5F5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 y="10"/>
            <a:ext cx="4571980" cy="6857990"/>
          </a:xfrm>
          <a:prstGeom prst="rect">
            <a:avLst/>
          </a:prstGeom>
        </p:spPr>
      </p:pic>
      <p:pic>
        <p:nvPicPr>
          <p:cNvPr id="2" name="Immagine 1">
            <a:extLst>
              <a:ext uri="{FF2B5EF4-FFF2-40B4-BE49-F238E27FC236}">
                <a16:creationId xmlns:a16="http://schemas.microsoft.com/office/drawing/2014/main" id="{FD1C2D2D-CB49-1492-6716-A19226088E0B}"/>
              </a:ext>
            </a:extLst>
          </p:cNvPr>
          <p:cNvPicPr>
            <a:picLocks noChangeAspect="1"/>
          </p:cNvPicPr>
          <p:nvPr/>
        </p:nvPicPr>
        <p:blipFill rotWithShape="1">
          <a:blip r:embed="rId3"/>
          <a:srcRect l="125"/>
          <a:stretch/>
        </p:blipFill>
        <p:spPr>
          <a:xfrm>
            <a:off x="4572000" y="10"/>
            <a:ext cx="4572000" cy="6857990"/>
          </a:xfrm>
          <a:prstGeom prst="rect">
            <a:avLst/>
          </a:prstGeom>
        </p:spPr>
      </p:pic>
    </p:spTree>
    <p:extLst>
      <p:ext uri="{BB962C8B-B14F-4D97-AF65-F5344CB8AC3E}">
        <p14:creationId xmlns:p14="http://schemas.microsoft.com/office/powerpoint/2010/main" val="3476956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1">
            <a:extLst>
              <a:ext uri="{FF2B5EF4-FFF2-40B4-BE49-F238E27FC236}">
                <a16:creationId xmlns:a16="http://schemas.microsoft.com/office/drawing/2014/main" id="{9D9CE3C4-25D7-403C-9312-F3B39099D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2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5053700" y="20320"/>
            <a:ext cx="3250360" cy="1104425"/>
          </a:xfrm>
        </p:spPr>
        <p:txBody>
          <a:bodyPr anchor="b">
            <a:normAutofit/>
          </a:bodyPr>
          <a:lstStyle/>
          <a:p>
            <a:r>
              <a:rPr lang="it-IT" sz="3100" b="1" dirty="0">
                <a:solidFill>
                  <a:schemeClr val="tx2"/>
                </a:solidFill>
                <a:latin typeface="Algerian" panose="04020705040A02060702" pitchFamily="82" charset="0"/>
              </a:rPr>
              <a:t>QUANDO E COME INIZIARE</a:t>
            </a:r>
          </a:p>
        </p:txBody>
      </p:sp>
      <p:pic>
        <p:nvPicPr>
          <p:cNvPr id="7" name="Immagine 6" descr="Immagine che contiene invertebrato, ape, Insetto con ali a membrana, Impollinatore&#10;&#10;Descrizione generata automaticamente">
            <a:extLst>
              <a:ext uri="{FF2B5EF4-FFF2-40B4-BE49-F238E27FC236}">
                <a16:creationId xmlns:a16="http://schemas.microsoft.com/office/drawing/2014/main" id="{49CF05AF-DE9D-79AC-098A-EDF0E262B147}"/>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b="-2"/>
          <a:stretch/>
        </p:blipFill>
        <p:spPr>
          <a:xfrm>
            <a:off x="228" y="-20320"/>
            <a:ext cx="3334096" cy="3730714"/>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4" name="Immagine 3" descr="abeille-ogm.jpg"/>
          <p:cNvPicPr>
            <a:picLocks noChangeAspect="1"/>
          </p:cNvPicPr>
          <p:nvPr/>
        </p:nvPicPr>
        <p:blipFill rotWithShape="1">
          <a:blip r:embed="rId3" cstate="print">
            <a:alphaModFix/>
          </a:blip>
          <a:srcRect l="5619" r="6914"/>
          <a:stretch/>
        </p:blipFill>
        <p:spPr>
          <a:xfrm>
            <a:off x="6433" y="3917279"/>
            <a:ext cx="2580440"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grpSp>
        <p:nvGrpSpPr>
          <p:cNvPr id="29" name="Group 13">
            <a:extLst>
              <a:ext uri="{FF2B5EF4-FFF2-40B4-BE49-F238E27FC236}">
                <a16:creationId xmlns:a16="http://schemas.microsoft.com/office/drawing/2014/main" id="{2E56C079-9BED-4728-8FAD-2F9E3A1791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0320"/>
            <a:ext cx="3464506" cy="3993680"/>
            <a:chOff x="6642" y="0"/>
            <a:chExt cx="4656944" cy="4026189"/>
          </a:xfrm>
        </p:grpSpPr>
        <p:sp>
          <p:nvSpPr>
            <p:cNvPr id="30" name="Freeform: Shape 14">
              <a:extLst>
                <a:ext uri="{FF2B5EF4-FFF2-40B4-BE49-F238E27FC236}">
                  <a16:creationId xmlns:a16="http://schemas.microsoft.com/office/drawing/2014/main" id="{4FE2DBDC-CA19-4342-8088-8ADCA94AA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0"/>
              <a:ext cx="4481649" cy="3774194"/>
            </a:xfrm>
            <a:custGeom>
              <a:avLst/>
              <a:gdLst>
                <a:gd name="connsiteX0" fmla="*/ 3838758 w 4481649"/>
                <a:gd name="connsiteY0" fmla="*/ 0 h 3774194"/>
                <a:gd name="connsiteX1" fmla="*/ 4072279 w 4481649"/>
                <a:gd name="connsiteY1" fmla="*/ 0 h 3774194"/>
                <a:gd name="connsiteX2" fmla="*/ 4075362 w 4481649"/>
                <a:gd name="connsiteY2" fmla="*/ 4673 h 3774194"/>
                <a:gd name="connsiteX3" fmla="*/ 4106646 w 4481649"/>
                <a:gd name="connsiteY3" fmla="*/ 54070 h 3774194"/>
                <a:gd name="connsiteX4" fmla="*/ 4136804 w 4481649"/>
                <a:gd name="connsiteY4" fmla="*/ 104160 h 3774194"/>
                <a:gd name="connsiteX5" fmla="*/ 4246950 w 4481649"/>
                <a:gd name="connsiteY5" fmla="*/ 310241 h 3774194"/>
                <a:gd name="connsiteX6" fmla="*/ 4397741 w 4481649"/>
                <a:gd name="connsiteY6" fmla="*/ 750480 h 3774194"/>
                <a:gd name="connsiteX7" fmla="*/ 4433098 w 4481649"/>
                <a:gd name="connsiteY7" fmla="*/ 979526 h 3774194"/>
                <a:gd name="connsiteX8" fmla="*/ 4456064 w 4481649"/>
                <a:gd name="connsiteY8" fmla="*/ 1208745 h 3774194"/>
                <a:gd name="connsiteX9" fmla="*/ 4474350 w 4481649"/>
                <a:gd name="connsiteY9" fmla="*/ 1437964 h 3774194"/>
                <a:gd name="connsiteX10" fmla="*/ 4478075 w 4481649"/>
                <a:gd name="connsiteY10" fmla="*/ 1495420 h 3774194"/>
                <a:gd name="connsiteX11" fmla="*/ 4479722 w 4481649"/>
                <a:gd name="connsiteY11" fmla="*/ 1524971 h 3774194"/>
                <a:gd name="connsiteX12" fmla="*/ 4480936 w 4481649"/>
                <a:gd name="connsiteY12" fmla="*/ 1555043 h 3774194"/>
                <a:gd name="connsiteX13" fmla="*/ 4479288 w 4481649"/>
                <a:gd name="connsiteY13" fmla="*/ 1676195 h 3774194"/>
                <a:gd name="connsiteX14" fmla="*/ 4355883 w 4481649"/>
                <a:gd name="connsiteY14" fmla="*/ 2152052 h 3774194"/>
                <a:gd name="connsiteX15" fmla="*/ 4081600 w 4481649"/>
                <a:gd name="connsiteY15" fmla="*/ 2556153 h 3774194"/>
                <a:gd name="connsiteX16" fmla="*/ 3914431 w 4481649"/>
                <a:gd name="connsiteY16" fmla="*/ 2724623 h 3774194"/>
                <a:gd name="connsiteX17" fmla="*/ 3740156 w 4481649"/>
                <a:gd name="connsiteY17" fmla="*/ 2877753 h 3774194"/>
                <a:gd name="connsiteX18" fmla="*/ 3386143 w 4481649"/>
                <a:gd name="connsiteY18" fmla="*/ 3153683 h 3774194"/>
                <a:gd name="connsiteX19" fmla="*/ 3297056 w 4481649"/>
                <a:gd name="connsiteY19" fmla="*/ 3221018 h 3774194"/>
                <a:gd name="connsiteX20" fmla="*/ 3205542 w 4481649"/>
                <a:gd name="connsiteY20" fmla="*/ 3288787 h 3774194"/>
                <a:gd name="connsiteX21" fmla="*/ 3111775 w 4481649"/>
                <a:gd name="connsiteY21" fmla="*/ 3355690 h 3774194"/>
                <a:gd name="connsiteX22" fmla="*/ 3015060 w 4481649"/>
                <a:gd name="connsiteY22" fmla="*/ 3420685 h 3774194"/>
                <a:gd name="connsiteX23" fmla="*/ 2812014 w 4481649"/>
                <a:gd name="connsiteY23" fmla="*/ 3542705 h 3774194"/>
                <a:gd name="connsiteX24" fmla="*/ 2593627 w 4481649"/>
                <a:gd name="connsiteY24" fmla="*/ 3646439 h 3774194"/>
                <a:gd name="connsiteX25" fmla="*/ 2118377 w 4481649"/>
                <a:gd name="connsiteY25" fmla="*/ 3765771 h 3774194"/>
                <a:gd name="connsiteX26" fmla="*/ 1996011 w 4481649"/>
                <a:gd name="connsiteY26" fmla="*/ 3773484 h 3774194"/>
                <a:gd name="connsiteX27" fmla="*/ 1965420 w 4481649"/>
                <a:gd name="connsiteY27" fmla="*/ 3774177 h 3774194"/>
                <a:gd name="connsiteX28" fmla="*/ 1934915 w 4481649"/>
                <a:gd name="connsiteY28" fmla="*/ 3774003 h 3774194"/>
                <a:gd name="connsiteX29" fmla="*/ 1904497 w 4481649"/>
                <a:gd name="connsiteY29" fmla="*/ 3773658 h 3774194"/>
                <a:gd name="connsiteX30" fmla="*/ 1874945 w 4481649"/>
                <a:gd name="connsiteY30" fmla="*/ 3772531 h 3774194"/>
                <a:gd name="connsiteX31" fmla="*/ 1638881 w 4481649"/>
                <a:gd name="connsiteY31" fmla="*/ 3753725 h 3774194"/>
                <a:gd name="connsiteX32" fmla="*/ 1404288 w 4481649"/>
                <a:gd name="connsiteY32" fmla="*/ 3712301 h 3774194"/>
                <a:gd name="connsiteX33" fmla="*/ 1173856 w 4481649"/>
                <a:gd name="connsiteY33" fmla="*/ 3647392 h 3774194"/>
                <a:gd name="connsiteX34" fmla="*/ 732751 w 4481649"/>
                <a:gd name="connsiteY34" fmla="*/ 3452230 h 3774194"/>
                <a:gd name="connsiteX35" fmla="*/ 360973 w 4481649"/>
                <a:gd name="connsiteY35" fmla="*/ 3148396 h 3774194"/>
                <a:gd name="connsiteX36" fmla="*/ 210269 w 4481649"/>
                <a:gd name="connsiteY36" fmla="*/ 2965542 h 3774194"/>
                <a:gd name="connsiteX37" fmla="*/ 78631 w 4481649"/>
                <a:gd name="connsiteY37" fmla="*/ 2771940 h 3774194"/>
                <a:gd name="connsiteX38" fmla="*/ 47866 w 4481649"/>
                <a:gd name="connsiteY38" fmla="*/ 2722630 h 3774194"/>
                <a:gd name="connsiteX39" fmla="*/ 18488 w 4481649"/>
                <a:gd name="connsiteY39" fmla="*/ 2674792 h 3774194"/>
                <a:gd name="connsiteX40" fmla="*/ 0 w 4481649"/>
                <a:gd name="connsiteY40" fmla="*/ 2645223 h 3774194"/>
                <a:gd name="connsiteX41" fmla="*/ 0 w 4481649"/>
                <a:gd name="connsiteY41" fmla="*/ 2227021 h 3774194"/>
                <a:gd name="connsiteX42" fmla="*/ 25421 w 4481649"/>
                <a:gd name="connsiteY42" fmla="*/ 2260119 h 3774194"/>
                <a:gd name="connsiteX43" fmla="*/ 167979 w 4481649"/>
                <a:gd name="connsiteY43" fmla="*/ 2432922 h 3774194"/>
                <a:gd name="connsiteX44" fmla="*/ 238868 w 4481649"/>
                <a:gd name="connsiteY44" fmla="*/ 2523135 h 3774194"/>
                <a:gd name="connsiteX45" fmla="*/ 272926 w 4481649"/>
                <a:gd name="connsiteY45" fmla="*/ 2567420 h 3774194"/>
                <a:gd name="connsiteX46" fmla="*/ 306290 w 4481649"/>
                <a:gd name="connsiteY46" fmla="*/ 2609797 h 3774194"/>
                <a:gd name="connsiteX47" fmla="*/ 592966 w 4481649"/>
                <a:gd name="connsiteY47" fmla="*/ 2922991 h 3774194"/>
                <a:gd name="connsiteX48" fmla="*/ 745402 w 4481649"/>
                <a:gd name="connsiteY48" fmla="*/ 3063902 h 3774194"/>
                <a:gd name="connsiteX49" fmla="*/ 905033 w 4481649"/>
                <a:gd name="connsiteY49" fmla="*/ 3193806 h 3774194"/>
                <a:gd name="connsiteX50" fmla="*/ 1261644 w 4481649"/>
                <a:gd name="connsiteY50" fmla="*/ 3399280 h 3774194"/>
                <a:gd name="connsiteX51" fmla="*/ 1461138 w 4481649"/>
                <a:gd name="connsiteY51" fmla="*/ 3457343 h 3774194"/>
                <a:gd name="connsiteX52" fmla="*/ 1512268 w 4481649"/>
                <a:gd name="connsiteY52" fmla="*/ 3467570 h 3774194"/>
                <a:gd name="connsiteX53" fmla="*/ 1563832 w 4481649"/>
                <a:gd name="connsiteY53" fmla="*/ 3476149 h 3774194"/>
                <a:gd name="connsiteX54" fmla="*/ 1667912 w 4481649"/>
                <a:gd name="connsiteY54" fmla="*/ 3488455 h 3774194"/>
                <a:gd name="connsiteX55" fmla="*/ 1720255 w 4481649"/>
                <a:gd name="connsiteY55" fmla="*/ 3492441 h 3774194"/>
                <a:gd name="connsiteX56" fmla="*/ 1772771 w 4481649"/>
                <a:gd name="connsiteY56" fmla="*/ 3495215 h 3774194"/>
                <a:gd name="connsiteX57" fmla="*/ 1825462 w 4481649"/>
                <a:gd name="connsiteY57" fmla="*/ 3496428 h 3774194"/>
                <a:gd name="connsiteX58" fmla="*/ 1878238 w 4481649"/>
                <a:gd name="connsiteY58" fmla="*/ 3496167 h 3774194"/>
                <a:gd name="connsiteX59" fmla="*/ 1904671 w 4481649"/>
                <a:gd name="connsiteY59" fmla="*/ 3495907 h 3774194"/>
                <a:gd name="connsiteX60" fmla="*/ 1930149 w 4481649"/>
                <a:gd name="connsiteY60" fmla="*/ 3494782 h 3774194"/>
                <a:gd name="connsiteX61" fmla="*/ 1955541 w 4481649"/>
                <a:gd name="connsiteY61" fmla="*/ 3493482 h 3774194"/>
                <a:gd name="connsiteX62" fmla="*/ 1980846 w 4481649"/>
                <a:gd name="connsiteY62" fmla="*/ 3491401 h 3774194"/>
                <a:gd name="connsiteX63" fmla="*/ 2081199 w 4481649"/>
                <a:gd name="connsiteY63" fmla="*/ 3479010 h 3774194"/>
                <a:gd name="connsiteX64" fmla="*/ 2463462 w 4481649"/>
                <a:gd name="connsiteY64" fmla="*/ 3353524 h 3774194"/>
                <a:gd name="connsiteX65" fmla="*/ 2816606 w 4481649"/>
                <a:gd name="connsiteY65" fmla="*/ 3133490 h 3774194"/>
                <a:gd name="connsiteX66" fmla="*/ 2902227 w 4481649"/>
                <a:gd name="connsiteY66" fmla="*/ 3068842 h 3774194"/>
                <a:gd name="connsiteX67" fmla="*/ 2987849 w 4481649"/>
                <a:gd name="connsiteY67" fmla="*/ 3002026 h 3774194"/>
                <a:gd name="connsiteX68" fmla="*/ 3161258 w 4481649"/>
                <a:gd name="connsiteY68" fmla="*/ 2863368 h 3774194"/>
                <a:gd name="connsiteX69" fmla="*/ 3517696 w 4481649"/>
                <a:gd name="connsiteY69" fmla="*/ 2594978 h 3774194"/>
                <a:gd name="connsiteX70" fmla="*/ 3849781 w 4481649"/>
                <a:gd name="connsiteY70" fmla="*/ 2328061 h 3774194"/>
                <a:gd name="connsiteX71" fmla="*/ 4115313 w 4481649"/>
                <a:gd name="connsiteY71" fmla="*/ 2022147 h 3774194"/>
                <a:gd name="connsiteX72" fmla="*/ 4205786 w 4481649"/>
                <a:gd name="connsiteY72" fmla="*/ 1844318 h 3774194"/>
                <a:gd name="connsiteX73" fmla="*/ 4260902 w 4481649"/>
                <a:gd name="connsiteY73" fmla="*/ 1650024 h 3774194"/>
                <a:gd name="connsiteX74" fmla="*/ 4276155 w 4481649"/>
                <a:gd name="connsiteY74" fmla="*/ 1548110 h 3774194"/>
                <a:gd name="connsiteX75" fmla="*/ 4278669 w 4481649"/>
                <a:gd name="connsiteY75" fmla="*/ 1522285 h 3774194"/>
                <a:gd name="connsiteX76" fmla="*/ 4280575 w 4481649"/>
                <a:gd name="connsiteY76" fmla="*/ 1495940 h 3774194"/>
                <a:gd name="connsiteX77" fmla="*/ 4283348 w 4481649"/>
                <a:gd name="connsiteY77" fmla="*/ 1441517 h 3774194"/>
                <a:gd name="connsiteX78" fmla="*/ 4278582 w 4481649"/>
                <a:gd name="connsiteY78" fmla="*/ 1223910 h 3774194"/>
                <a:gd name="connsiteX79" fmla="*/ 4247990 w 4481649"/>
                <a:gd name="connsiteY79" fmla="*/ 1008990 h 3774194"/>
                <a:gd name="connsiteX80" fmla="*/ 4196080 w 4481649"/>
                <a:gd name="connsiteY80" fmla="*/ 799270 h 3774194"/>
                <a:gd name="connsiteX81" fmla="*/ 4062015 w 4481649"/>
                <a:gd name="connsiteY81" fmla="*/ 392396 h 3774194"/>
                <a:gd name="connsiteX82" fmla="*/ 3970675 w 4481649"/>
                <a:gd name="connsiteY82" fmla="*/ 199228 h 3774194"/>
                <a:gd name="connsiteX83" fmla="*/ 3944070 w 4481649"/>
                <a:gd name="connsiteY83" fmla="*/ 152951 h 3774194"/>
                <a:gd name="connsiteX84" fmla="*/ 3916078 w 4481649"/>
                <a:gd name="connsiteY84" fmla="*/ 107540 h 3774194"/>
                <a:gd name="connsiteX85" fmla="*/ 3886439 w 4481649"/>
                <a:gd name="connsiteY85" fmla="*/ 63170 h 3774194"/>
                <a:gd name="connsiteX86" fmla="*/ 3855502 w 4481649"/>
                <a:gd name="connsiteY86" fmla="*/ 19753 h 3774194"/>
                <a:gd name="connsiteX87" fmla="*/ 143864 w 4481649"/>
                <a:gd name="connsiteY87" fmla="*/ 0 h 3774194"/>
                <a:gd name="connsiteX88" fmla="*/ 437641 w 4481649"/>
                <a:gd name="connsiteY88" fmla="*/ 0 h 3774194"/>
                <a:gd name="connsiteX89" fmla="*/ 429955 w 4481649"/>
                <a:gd name="connsiteY89" fmla="*/ 6407 h 3774194"/>
                <a:gd name="connsiteX90" fmla="*/ 137300 w 4481649"/>
                <a:gd name="connsiteY90" fmla="*/ 320554 h 3774194"/>
                <a:gd name="connsiteX91" fmla="*/ 12931 w 4481649"/>
                <a:gd name="connsiteY91" fmla="*/ 495447 h 3774194"/>
                <a:gd name="connsiteX92" fmla="*/ 0 w 4481649"/>
                <a:gd name="connsiteY92" fmla="*/ 517906 h 3774194"/>
                <a:gd name="connsiteX93" fmla="*/ 0 w 4481649"/>
                <a:gd name="connsiteY93" fmla="*/ 176135 h 3774194"/>
                <a:gd name="connsiteX94" fmla="*/ 125001 w 4481649"/>
                <a:gd name="connsiteY94" fmla="*/ 19820 h 37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1649" h="3774194">
                  <a:moveTo>
                    <a:pt x="3838758" y="0"/>
                  </a:moveTo>
                  <a:lnTo>
                    <a:pt x="4072279" y="0"/>
                  </a:lnTo>
                  <a:lnTo>
                    <a:pt x="4075362" y="4673"/>
                  </a:lnTo>
                  <a:cubicBezTo>
                    <a:pt x="4085761" y="21140"/>
                    <a:pt x="4096420" y="37518"/>
                    <a:pt x="4106646" y="54070"/>
                  </a:cubicBezTo>
                  <a:lnTo>
                    <a:pt x="4136804" y="104160"/>
                  </a:lnTo>
                  <a:cubicBezTo>
                    <a:pt x="4176234" y="171410"/>
                    <a:pt x="4213413" y="239959"/>
                    <a:pt x="4246950" y="310241"/>
                  </a:cubicBezTo>
                  <a:cubicBezTo>
                    <a:pt x="4314200" y="450805"/>
                    <a:pt x="4366023" y="598737"/>
                    <a:pt x="4397741" y="750480"/>
                  </a:cubicBezTo>
                  <a:cubicBezTo>
                    <a:pt x="4413514" y="826396"/>
                    <a:pt x="4424520" y="902917"/>
                    <a:pt x="4433098" y="979526"/>
                  </a:cubicBezTo>
                  <a:cubicBezTo>
                    <a:pt x="4441851" y="1056048"/>
                    <a:pt x="4448872" y="1132484"/>
                    <a:pt x="4456064" y="1208745"/>
                  </a:cubicBezTo>
                  <a:cubicBezTo>
                    <a:pt x="4462910" y="1285094"/>
                    <a:pt x="4468976" y="1361442"/>
                    <a:pt x="4474350" y="1437964"/>
                  </a:cubicBezTo>
                  <a:lnTo>
                    <a:pt x="4478075" y="1495420"/>
                  </a:lnTo>
                  <a:cubicBezTo>
                    <a:pt x="4478769" y="1504867"/>
                    <a:pt x="4479203" y="1515005"/>
                    <a:pt x="4479722" y="1524971"/>
                  </a:cubicBezTo>
                  <a:cubicBezTo>
                    <a:pt x="4480243" y="1534938"/>
                    <a:pt x="4480762" y="1544991"/>
                    <a:pt x="4480936" y="1555043"/>
                  </a:cubicBezTo>
                  <a:cubicBezTo>
                    <a:pt x="4482236" y="1595167"/>
                    <a:pt x="4481802" y="1635638"/>
                    <a:pt x="4479288" y="1676195"/>
                  </a:cubicBezTo>
                  <a:cubicBezTo>
                    <a:pt x="4469929" y="1838512"/>
                    <a:pt x="4426339" y="2002042"/>
                    <a:pt x="4355883" y="2152052"/>
                  </a:cubicBezTo>
                  <a:cubicBezTo>
                    <a:pt x="4285601" y="2302496"/>
                    <a:pt x="4188714" y="2437514"/>
                    <a:pt x="4081600" y="2556153"/>
                  </a:cubicBezTo>
                  <a:cubicBezTo>
                    <a:pt x="4028043" y="2615690"/>
                    <a:pt x="3971801" y="2671500"/>
                    <a:pt x="3914431" y="2724623"/>
                  </a:cubicBezTo>
                  <a:cubicBezTo>
                    <a:pt x="3857061" y="2777747"/>
                    <a:pt x="3798911" y="2828876"/>
                    <a:pt x="3740156" y="2877753"/>
                  </a:cubicBezTo>
                  <a:cubicBezTo>
                    <a:pt x="3622902" y="2975940"/>
                    <a:pt x="3503050" y="3065461"/>
                    <a:pt x="3386143" y="3153683"/>
                  </a:cubicBezTo>
                  <a:lnTo>
                    <a:pt x="3297056" y="3221018"/>
                  </a:lnTo>
                  <a:cubicBezTo>
                    <a:pt x="3266898" y="3243636"/>
                    <a:pt x="3236480" y="3266429"/>
                    <a:pt x="3205542" y="3288787"/>
                  </a:cubicBezTo>
                  <a:cubicBezTo>
                    <a:pt x="3174691" y="3311233"/>
                    <a:pt x="3143492" y="3333591"/>
                    <a:pt x="3111775" y="3355690"/>
                  </a:cubicBezTo>
                  <a:cubicBezTo>
                    <a:pt x="3079970" y="3377615"/>
                    <a:pt x="3047905" y="3399367"/>
                    <a:pt x="3015060" y="3420685"/>
                  </a:cubicBezTo>
                  <a:cubicBezTo>
                    <a:pt x="2949718" y="3463410"/>
                    <a:pt x="2882296" y="3504834"/>
                    <a:pt x="2812014" y="3542705"/>
                  </a:cubicBezTo>
                  <a:cubicBezTo>
                    <a:pt x="2741818" y="3580750"/>
                    <a:pt x="2669196" y="3616108"/>
                    <a:pt x="2593627" y="3646439"/>
                  </a:cubicBezTo>
                  <a:cubicBezTo>
                    <a:pt x="2443183" y="3707968"/>
                    <a:pt x="2281560" y="3749478"/>
                    <a:pt x="2118377" y="3765771"/>
                  </a:cubicBezTo>
                  <a:cubicBezTo>
                    <a:pt x="2077559" y="3769671"/>
                    <a:pt x="2036742" y="3772618"/>
                    <a:pt x="1996011" y="3773484"/>
                  </a:cubicBezTo>
                  <a:lnTo>
                    <a:pt x="1965420" y="3774177"/>
                  </a:lnTo>
                  <a:cubicBezTo>
                    <a:pt x="1955280" y="3774264"/>
                    <a:pt x="1945054" y="3774003"/>
                    <a:pt x="1934915" y="3774003"/>
                  </a:cubicBezTo>
                  <a:lnTo>
                    <a:pt x="1904497" y="3773658"/>
                  </a:lnTo>
                  <a:lnTo>
                    <a:pt x="1874945" y="3772531"/>
                  </a:lnTo>
                  <a:cubicBezTo>
                    <a:pt x="1796257" y="3770017"/>
                    <a:pt x="1717395" y="3763778"/>
                    <a:pt x="1638881" y="3753725"/>
                  </a:cubicBezTo>
                  <a:cubicBezTo>
                    <a:pt x="1560279" y="3744192"/>
                    <a:pt x="1481850" y="3730500"/>
                    <a:pt x="1404288" y="3712301"/>
                  </a:cubicBezTo>
                  <a:cubicBezTo>
                    <a:pt x="1326813" y="3693928"/>
                    <a:pt x="1249944" y="3672177"/>
                    <a:pt x="1173856" y="3647392"/>
                  </a:cubicBezTo>
                  <a:cubicBezTo>
                    <a:pt x="1021938" y="3597388"/>
                    <a:pt x="871755" y="3535165"/>
                    <a:pt x="732751" y="3452230"/>
                  </a:cubicBezTo>
                  <a:cubicBezTo>
                    <a:pt x="593659" y="3369470"/>
                    <a:pt x="469474" y="3264522"/>
                    <a:pt x="360973" y="3148396"/>
                  </a:cubicBezTo>
                  <a:cubicBezTo>
                    <a:pt x="306463" y="3090420"/>
                    <a:pt x="256893" y="3028718"/>
                    <a:pt x="210269" y="2965542"/>
                  </a:cubicBezTo>
                  <a:cubicBezTo>
                    <a:pt x="163905" y="2902105"/>
                    <a:pt x="119795" y="2837716"/>
                    <a:pt x="78631" y="2771940"/>
                  </a:cubicBezTo>
                  <a:cubicBezTo>
                    <a:pt x="68059" y="2755648"/>
                    <a:pt x="58093" y="2739095"/>
                    <a:pt x="47866" y="2722630"/>
                  </a:cubicBezTo>
                  <a:lnTo>
                    <a:pt x="18488" y="2674792"/>
                  </a:lnTo>
                  <a:lnTo>
                    <a:pt x="0" y="2645223"/>
                  </a:lnTo>
                  <a:lnTo>
                    <a:pt x="0" y="2227021"/>
                  </a:lnTo>
                  <a:lnTo>
                    <a:pt x="25421" y="2260119"/>
                  </a:lnTo>
                  <a:cubicBezTo>
                    <a:pt x="71871" y="2316968"/>
                    <a:pt x="120401" y="2373818"/>
                    <a:pt x="167979" y="2432922"/>
                  </a:cubicBezTo>
                  <a:cubicBezTo>
                    <a:pt x="191810" y="2462385"/>
                    <a:pt x="215382" y="2492545"/>
                    <a:pt x="238868" y="2523135"/>
                  </a:cubicBezTo>
                  <a:lnTo>
                    <a:pt x="272926" y="2567420"/>
                  </a:lnTo>
                  <a:cubicBezTo>
                    <a:pt x="284104" y="2581545"/>
                    <a:pt x="294765" y="2596017"/>
                    <a:pt x="306290" y="2609797"/>
                  </a:cubicBezTo>
                  <a:cubicBezTo>
                    <a:pt x="396245" y="2721936"/>
                    <a:pt x="493826" y="2825149"/>
                    <a:pt x="592966" y="2922991"/>
                  </a:cubicBezTo>
                  <a:cubicBezTo>
                    <a:pt x="642796" y="2971695"/>
                    <a:pt x="693493" y="3018751"/>
                    <a:pt x="745402" y="3063902"/>
                  </a:cubicBezTo>
                  <a:cubicBezTo>
                    <a:pt x="797312" y="3109052"/>
                    <a:pt x="850176" y="3152729"/>
                    <a:pt x="905033" y="3193806"/>
                  </a:cubicBezTo>
                  <a:cubicBezTo>
                    <a:pt x="1014313" y="3276135"/>
                    <a:pt x="1132171" y="3349710"/>
                    <a:pt x="1261644" y="3399280"/>
                  </a:cubicBezTo>
                  <a:cubicBezTo>
                    <a:pt x="1326206" y="3424066"/>
                    <a:pt x="1393108" y="3443044"/>
                    <a:pt x="1461138" y="3457343"/>
                  </a:cubicBezTo>
                  <a:cubicBezTo>
                    <a:pt x="1478210" y="3460723"/>
                    <a:pt x="1495109" y="3464623"/>
                    <a:pt x="1512268" y="3467570"/>
                  </a:cubicBezTo>
                  <a:lnTo>
                    <a:pt x="1563832" y="3476149"/>
                  </a:lnTo>
                  <a:cubicBezTo>
                    <a:pt x="1598409" y="3480742"/>
                    <a:pt x="1632988" y="3485595"/>
                    <a:pt x="1667912" y="3488455"/>
                  </a:cubicBezTo>
                  <a:cubicBezTo>
                    <a:pt x="1685330" y="3490101"/>
                    <a:pt x="1702749" y="3491661"/>
                    <a:pt x="1720255" y="3492441"/>
                  </a:cubicBezTo>
                  <a:cubicBezTo>
                    <a:pt x="1737760" y="3493309"/>
                    <a:pt x="1755180" y="3494695"/>
                    <a:pt x="1772771" y="3495215"/>
                  </a:cubicBezTo>
                  <a:lnTo>
                    <a:pt x="1825462" y="3496428"/>
                  </a:lnTo>
                  <a:cubicBezTo>
                    <a:pt x="1842968" y="3496862"/>
                    <a:pt x="1860646" y="3496254"/>
                    <a:pt x="1878238" y="3496167"/>
                  </a:cubicBezTo>
                  <a:lnTo>
                    <a:pt x="1904671" y="3495907"/>
                  </a:lnTo>
                  <a:cubicBezTo>
                    <a:pt x="1913250" y="3495648"/>
                    <a:pt x="1921656" y="3495128"/>
                    <a:pt x="1930149" y="3494782"/>
                  </a:cubicBezTo>
                  <a:cubicBezTo>
                    <a:pt x="1938642" y="3494348"/>
                    <a:pt x="1947135" y="3494088"/>
                    <a:pt x="1955541" y="3493482"/>
                  </a:cubicBezTo>
                  <a:lnTo>
                    <a:pt x="1980846" y="3491401"/>
                  </a:lnTo>
                  <a:cubicBezTo>
                    <a:pt x="2014556" y="3488716"/>
                    <a:pt x="2048009" y="3484208"/>
                    <a:pt x="2081199" y="3479010"/>
                  </a:cubicBezTo>
                  <a:cubicBezTo>
                    <a:pt x="2214051" y="3456996"/>
                    <a:pt x="2341789" y="3413926"/>
                    <a:pt x="2463462" y="3353524"/>
                  </a:cubicBezTo>
                  <a:cubicBezTo>
                    <a:pt x="2585568" y="3293814"/>
                    <a:pt x="2701781" y="3217378"/>
                    <a:pt x="2816606" y="3133490"/>
                  </a:cubicBezTo>
                  <a:cubicBezTo>
                    <a:pt x="2845291" y="3112605"/>
                    <a:pt x="2873803" y="3090853"/>
                    <a:pt x="2902227" y="3068842"/>
                  </a:cubicBezTo>
                  <a:cubicBezTo>
                    <a:pt x="2930826" y="3046917"/>
                    <a:pt x="2959337" y="3024644"/>
                    <a:pt x="2987849" y="3002026"/>
                  </a:cubicBezTo>
                  <a:lnTo>
                    <a:pt x="3161258" y="2863368"/>
                  </a:lnTo>
                  <a:cubicBezTo>
                    <a:pt x="3280244" y="2768994"/>
                    <a:pt x="3400357" y="2681119"/>
                    <a:pt x="3517696" y="2594978"/>
                  </a:cubicBezTo>
                  <a:cubicBezTo>
                    <a:pt x="3634949" y="2508836"/>
                    <a:pt x="3747781" y="2421829"/>
                    <a:pt x="3849781" y="2328061"/>
                  </a:cubicBezTo>
                  <a:cubicBezTo>
                    <a:pt x="3951782" y="2234467"/>
                    <a:pt x="4043903" y="2134719"/>
                    <a:pt x="4115313" y="2022147"/>
                  </a:cubicBezTo>
                  <a:cubicBezTo>
                    <a:pt x="4151016" y="1965904"/>
                    <a:pt x="4181521" y="1906627"/>
                    <a:pt x="4205786" y="1844318"/>
                  </a:cubicBezTo>
                  <a:cubicBezTo>
                    <a:pt x="4230225" y="1782095"/>
                    <a:pt x="4247817" y="1716926"/>
                    <a:pt x="4260902" y="1650024"/>
                  </a:cubicBezTo>
                  <a:cubicBezTo>
                    <a:pt x="4267402" y="1616572"/>
                    <a:pt x="4272602" y="1582515"/>
                    <a:pt x="4276155" y="1548110"/>
                  </a:cubicBezTo>
                  <a:cubicBezTo>
                    <a:pt x="4277195" y="1539531"/>
                    <a:pt x="4277889" y="1530864"/>
                    <a:pt x="4278669" y="1522285"/>
                  </a:cubicBezTo>
                  <a:cubicBezTo>
                    <a:pt x="4279361" y="1513618"/>
                    <a:pt x="4280229" y="1505126"/>
                    <a:pt x="4280575" y="1495940"/>
                  </a:cubicBezTo>
                  <a:lnTo>
                    <a:pt x="4283348" y="1441517"/>
                  </a:lnTo>
                  <a:cubicBezTo>
                    <a:pt x="4285861" y="1368895"/>
                    <a:pt x="4284301" y="1296186"/>
                    <a:pt x="4278582" y="1223910"/>
                  </a:cubicBezTo>
                  <a:cubicBezTo>
                    <a:pt x="4273036" y="1151549"/>
                    <a:pt x="4262376" y="1079793"/>
                    <a:pt x="4247990" y="1008990"/>
                  </a:cubicBezTo>
                  <a:cubicBezTo>
                    <a:pt x="4233431" y="938189"/>
                    <a:pt x="4215232" y="868339"/>
                    <a:pt x="4196080" y="799270"/>
                  </a:cubicBezTo>
                  <a:cubicBezTo>
                    <a:pt x="4157862" y="661046"/>
                    <a:pt x="4115658" y="524642"/>
                    <a:pt x="4062015" y="392396"/>
                  </a:cubicBezTo>
                  <a:cubicBezTo>
                    <a:pt x="4035151" y="326360"/>
                    <a:pt x="4005165" y="261537"/>
                    <a:pt x="3970675" y="199228"/>
                  </a:cubicBezTo>
                  <a:cubicBezTo>
                    <a:pt x="3962269" y="183543"/>
                    <a:pt x="3952995" y="168290"/>
                    <a:pt x="3944070" y="152951"/>
                  </a:cubicBezTo>
                  <a:cubicBezTo>
                    <a:pt x="3934883" y="137699"/>
                    <a:pt x="3925350" y="122706"/>
                    <a:pt x="3916078" y="107540"/>
                  </a:cubicBezTo>
                  <a:lnTo>
                    <a:pt x="3886439" y="63170"/>
                  </a:lnTo>
                  <a:lnTo>
                    <a:pt x="3855502" y="19753"/>
                  </a:lnTo>
                  <a:close/>
                  <a:moveTo>
                    <a:pt x="143864" y="0"/>
                  </a:moveTo>
                  <a:lnTo>
                    <a:pt x="437641" y="0"/>
                  </a:lnTo>
                  <a:lnTo>
                    <a:pt x="429955" y="6407"/>
                  </a:lnTo>
                  <a:cubicBezTo>
                    <a:pt x="323796" y="102687"/>
                    <a:pt x="225436" y="207721"/>
                    <a:pt x="137300" y="320554"/>
                  </a:cubicBezTo>
                  <a:cubicBezTo>
                    <a:pt x="93146" y="376884"/>
                    <a:pt x="51592" y="435250"/>
                    <a:pt x="12931" y="495447"/>
                  </a:cubicBezTo>
                  <a:lnTo>
                    <a:pt x="0" y="517906"/>
                  </a:lnTo>
                  <a:lnTo>
                    <a:pt x="0" y="176135"/>
                  </a:lnTo>
                  <a:lnTo>
                    <a:pt x="125001" y="1982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15">
              <a:extLst>
                <a:ext uri="{FF2B5EF4-FFF2-40B4-BE49-F238E27FC236}">
                  <a16:creationId xmlns:a16="http://schemas.microsoft.com/office/drawing/2014/main" id="{F5A22C1F-1C9F-4DFC-AD2E-4BF0D7713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3491469 w 4452858"/>
                <a:gd name="connsiteY0" fmla="*/ 0 h 3729027"/>
                <a:gd name="connsiteX1" fmla="*/ 4038310 w 4452858"/>
                <a:gd name="connsiteY1" fmla="*/ 0 h 3729027"/>
                <a:gd name="connsiteX2" fmla="*/ 4126393 w 4452858"/>
                <a:gd name="connsiteY2" fmla="*/ 144253 h 3729027"/>
                <a:gd name="connsiteX3" fmla="*/ 4452858 w 4452858"/>
                <a:gd name="connsiteY3" fmla="*/ 1509806 h 3729027"/>
                <a:gd name="connsiteX4" fmla="*/ 3318809 w 4452858"/>
                <a:gd name="connsiteY4" fmla="*/ 3104286 h 3729027"/>
                <a:gd name="connsiteX5" fmla="*/ 1929716 w 4452858"/>
                <a:gd name="connsiteY5" fmla="*/ 3729027 h 3729027"/>
                <a:gd name="connsiteX6" fmla="*/ 92844 w 4452858"/>
                <a:gd name="connsiteY6" fmla="*/ 2672799 h 3729027"/>
                <a:gd name="connsiteX7" fmla="*/ 0 w 4452858"/>
                <a:gd name="connsiteY7" fmla="*/ 2540909 h 3729027"/>
                <a:gd name="connsiteX8" fmla="*/ 0 w 4452858"/>
                <a:gd name="connsiteY8" fmla="*/ 1684718 h 3729027"/>
                <a:gd name="connsiteX9" fmla="*/ 380 w 4452858"/>
                <a:gd name="connsiteY9" fmla="*/ 1686965 h 3729027"/>
                <a:gd name="connsiteX10" fmla="*/ 293898 w 4452858"/>
                <a:gd name="connsiteY10" fmla="*/ 2207948 h 3729027"/>
                <a:gd name="connsiteX11" fmla="*/ 451448 w 4452858"/>
                <a:gd name="connsiteY11" fmla="*/ 2429541 h 3729027"/>
                <a:gd name="connsiteX12" fmla="*/ 1929803 w 4452858"/>
                <a:gd name="connsiteY12" fmla="*/ 3295720 h 3729027"/>
                <a:gd name="connsiteX13" fmla="*/ 3052066 w 4452858"/>
                <a:gd name="connsiteY13" fmla="*/ 2762840 h 3729027"/>
                <a:gd name="connsiteX14" fmla="*/ 3188643 w 4452858"/>
                <a:gd name="connsiteY14" fmla="*/ 2657026 h 3729027"/>
                <a:gd name="connsiteX15" fmla="*/ 3809831 w 4452858"/>
                <a:gd name="connsiteY15" fmla="*/ 2103868 h 3729027"/>
                <a:gd name="connsiteX16" fmla="*/ 4019638 w 4452858"/>
                <a:gd name="connsiteY16" fmla="*/ 1509806 h 3729027"/>
                <a:gd name="connsiteX17" fmla="*/ 3548634 w 4452858"/>
                <a:gd name="connsiteY17" fmla="*/ 61263 h 3729027"/>
                <a:gd name="connsiteX18" fmla="*/ 185138 w 4452858"/>
                <a:gd name="connsiteY18" fmla="*/ 0 h 3729027"/>
                <a:gd name="connsiteX19" fmla="*/ 834013 w 4452858"/>
                <a:gd name="connsiteY19" fmla="*/ 0 h 3729027"/>
                <a:gd name="connsiteX20" fmla="*/ 691153 w 4452858"/>
                <a:gd name="connsiteY20" fmla="*/ 111873 h 3729027"/>
                <a:gd name="connsiteX21" fmla="*/ 170145 w 4452858"/>
                <a:gd name="connsiteY21" fmla="*/ 757933 h 3729027"/>
                <a:gd name="connsiteX22" fmla="*/ 28693 w 4452858"/>
                <a:gd name="connsiteY22" fmla="*/ 1128897 h 3729027"/>
                <a:gd name="connsiteX23" fmla="*/ 0 w 4452858"/>
                <a:gd name="connsiteY23" fmla="*/ 1281783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3491469" y="0"/>
                  </a:move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1684718"/>
                  </a:lnTo>
                  <a:lnTo>
                    <a:pt x="380" y="1686965"/>
                  </a:lnTo>
                  <a:cubicBezTo>
                    <a:pt x="38821" y="1851705"/>
                    <a:pt x="135502" y="1990731"/>
                    <a:pt x="293898" y="2207948"/>
                  </a:cubicBezTo>
                  <a:cubicBezTo>
                    <a:pt x="344854" y="2277797"/>
                    <a:pt x="397545" y="2350072"/>
                    <a:pt x="451448" y="2429541"/>
                  </a:cubicBezTo>
                  <a:cubicBezTo>
                    <a:pt x="863349" y="3036689"/>
                    <a:pt x="1305494" y="3295720"/>
                    <a:pt x="1929803" y="3295720"/>
                  </a:cubicBezTo>
                  <a:cubicBezTo>
                    <a:pt x="2339537" y="3295720"/>
                    <a:pt x="2640164" y="3084700"/>
                    <a:pt x="3052066" y="2762840"/>
                  </a:cubicBezTo>
                  <a:cubicBezTo>
                    <a:pt x="3098083" y="2726876"/>
                    <a:pt x="3144100" y="2691345"/>
                    <a:pt x="3188643" y="2657026"/>
                  </a:cubicBezTo>
                  <a:cubicBezTo>
                    <a:pt x="3430081" y="2470792"/>
                    <a:pt x="3658087" y="2294870"/>
                    <a:pt x="3809831" y="2103868"/>
                  </a:cubicBezTo>
                  <a:cubicBezTo>
                    <a:pt x="3954901" y="1921273"/>
                    <a:pt x="4019638" y="1738071"/>
                    <a:pt x="4019638" y="1509806"/>
                  </a:cubicBezTo>
                  <a:cubicBezTo>
                    <a:pt x="4019638" y="937667"/>
                    <a:pt x="3852382" y="423246"/>
                    <a:pt x="3548634" y="61263"/>
                  </a:cubicBezTo>
                  <a:close/>
                  <a:moveTo>
                    <a:pt x="185138" y="0"/>
                  </a:moveTo>
                  <a:lnTo>
                    <a:pt x="834013" y="0"/>
                  </a:lnTo>
                  <a:lnTo>
                    <a:pt x="691153" y="111873"/>
                  </a:lnTo>
                  <a:cubicBezTo>
                    <a:pt x="468086" y="302962"/>
                    <a:pt x="292771" y="520394"/>
                    <a:pt x="170145" y="757933"/>
                  </a:cubicBezTo>
                  <a:cubicBezTo>
                    <a:pt x="107489" y="879345"/>
                    <a:pt x="60259" y="1003292"/>
                    <a:pt x="28693" y="1128897"/>
                  </a:cubicBezTo>
                  <a:lnTo>
                    <a:pt x="0" y="1281783"/>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44BBFF0F-32AB-4101-8F9E-5FB2BDAD4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185138 w 4452858"/>
                <a:gd name="connsiteY0" fmla="*/ 0 h 3729027"/>
                <a:gd name="connsiteX1" fmla="*/ 986505 w 4452858"/>
                <a:gd name="connsiteY1" fmla="*/ 0 h 3729027"/>
                <a:gd name="connsiteX2" fmla="*/ 913397 w 4452858"/>
                <a:gd name="connsiteY2" fmla="*/ 47750 h 3729027"/>
                <a:gd name="connsiteX3" fmla="*/ 747482 w 4452858"/>
                <a:gd name="connsiteY3" fmla="*/ 177649 h 3729027"/>
                <a:gd name="connsiteX4" fmla="*/ 247101 w 4452858"/>
                <a:gd name="connsiteY4" fmla="*/ 797624 h 3729027"/>
                <a:gd name="connsiteX5" fmla="*/ 67798 w 4452858"/>
                <a:gd name="connsiteY5" fmla="*/ 1509806 h 3729027"/>
                <a:gd name="connsiteX6" fmla="*/ 363833 w 4452858"/>
                <a:gd name="connsiteY6" fmla="*/ 2156904 h 3729027"/>
                <a:gd name="connsiteX7" fmla="*/ 523117 w 4452858"/>
                <a:gd name="connsiteY7" fmla="*/ 2380924 h 3729027"/>
                <a:gd name="connsiteX8" fmla="*/ 1130785 w 4452858"/>
                <a:gd name="connsiteY8" fmla="*/ 3001246 h 3729027"/>
                <a:gd name="connsiteX9" fmla="*/ 1929716 w 4452858"/>
                <a:gd name="connsiteY9" fmla="*/ 3209058 h 3729027"/>
                <a:gd name="connsiteX10" fmla="*/ 2443616 w 4452858"/>
                <a:gd name="connsiteY10" fmla="*/ 3076727 h 3729027"/>
                <a:gd name="connsiteX11" fmla="*/ 2998596 w 4452858"/>
                <a:gd name="connsiteY11" fmla="*/ 2694637 h 3729027"/>
                <a:gd name="connsiteX12" fmla="*/ 3135607 w 4452858"/>
                <a:gd name="connsiteY12" fmla="*/ 2588478 h 3729027"/>
                <a:gd name="connsiteX13" fmla="*/ 3741889 w 4452858"/>
                <a:gd name="connsiteY13" fmla="*/ 2049965 h 3729027"/>
                <a:gd name="connsiteX14" fmla="*/ 3932891 w 4452858"/>
                <a:gd name="connsiteY14" fmla="*/ 1509806 h 3729027"/>
                <a:gd name="connsiteX15" fmla="*/ 3482165 w 4452858"/>
                <a:gd name="connsiteY15" fmla="*/ 116986 h 3729027"/>
                <a:gd name="connsiteX16" fmla="*/ 3373043 w 4452858"/>
                <a:gd name="connsiteY16" fmla="*/ 0 h 3729027"/>
                <a:gd name="connsiteX17" fmla="*/ 4038310 w 4452858"/>
                <a:gd name="connsiteY17" fmla="*/ 0 h 3729027"/>
                <a:gd name="connsiteX18" fmla="*/ 4126393 w 4452858"/>
                <a:gd name="connsiteY18" fmla="*/ 144253 h 3729027"/>
                <a:gd name="connsiteX19" fmla="*/ 4452858 w 4452858"/>
                <a:gd name="connsiteY19" fmla="*/ 1509806 h 3729027"/>
                <a:gd name="connsiteX20" fmla="*/ 3318809 w 4452858"/>
                <a:gd name="connsiteY20" fmla="*/ 3104286 h 3729027"/>
                <a:gd name="connsiteX21" fmla="*/ 1929716 w 4452858"/>
                <a:gd name="connsiteY21" fmla="*/ 3729027 h 3729027"/>
                <a:gd name="connsiteX22" fmla="*/ 92844 w 4452858"/>
                <a:gd name="connsiteY22" fmla="*/ 2672799 h 3729027"/>
                <a:gd name="connsiteX23" fmla="*/ 0 w 4452858"/>
                <a:gd name="connsiteY23" fmla="*/ 2540909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185138" y="0"/>
                  </a:moveTo>
                  <a:lnTo>
                    <a:pt x="986505" y="0"/>
                  </a:lnTo>
                  <a:lnTo>
                    <a:pt x="913397" y="47750"/>
                  </a:lnTo>
                  <a:cubicBezTo>
                    <a:pt x="855880" y="88897"/>
                    <a:pt x="800433" y="132282"/>
                    <a:pt x="747482" y="177649"/>
                  </a:cubicBezTo>
                  <a:cubicBezTo>
                    <a:pt x="535943" y="358858"/>
                    <a:pt x="362967" y="573258"/>
                    <a:pt x="247101" y="797624"/>
                  </a:cubicBezTo>
                  <a:cubicBezTo>
                    <a:pt x="128115" y="1028056"/>
                    <a:pt x="67798" y="1267673"/>
                    <a:pt x="67798" y="1509806"/>
                  </a:cubicBezTo>
                  <a:cubicBezTo>
                    <a:pt x="67798" y="1741191"/>
                    <a:pt x="158533" y="1875430"/>
                    <a:pt x="363833" y="2156904"/>
                  </a:cubicBezTo>
                  <a:cubicBezTo>
                    <a:pt x="415223" y="2227360"/>
                    <a:pt x="468346" y="2300242"/>
                    <a:pt x="523117" y="2380924"/>
                  </a:cubicBezTo>
                  <a:cubicBezTo>
                    <a:pt x="716804" y="2666387"/>
                    <a:pt x="915519" y="2869346"/>
                    <a:pt x="1130785" y="3001246"/>
                  </a:cubicBezTo>
                  <a:cubicBezTo>
                    <a:pt x="1358964" y="3141116"/>
                    <a:pt x="1620335" y="3209058"/>
                    <a:pt x="1929716" y="3209058"/>
                  </a:cubicBezTo>
                  <a:cubicBezTo>
                    <a:pt x="2105291" y="3209058"/>
                    <a:pt x="2268560" y="3167028"/>
                    <a:pt x="2443616" y="3076727"/>
                  </a:cubicBezTo>
                  <a:cubicBezTo>
                    <a:pt x="2623352" y="2984000"/>
                    <a:pt x="2801267" y="2848808"/>
                    <a:pt x="2998596" y="2694637"/>
                  </a:cubicBezTo>
                  <a:cubicBezTo>
                    <a:pt x="3044873" y="2658500"/>
                    <a:pt x="3090975" y="2622883"/>
                    <a:pt x="3135607" y="2588478"/>
                  </a:cubicBezTo>
                  <a:cubicBezTo>
                    <a:pt x="3372711" y="2405536"/>
                    <a:pt x="3596645" y="2232733"/>
                    <a:pt x="3741889" y="2049965"/>
                  </a:cubicBezTo>
                  <a:cubicBezTo>
                    <a:pt x="3875781" y="1881496"/>
                    <a:pt x="3932891" y="1719959"/>
                    <a:pt x="3932891" y="1509806"/>
                  </a:cubicBezTo>
                  <a:cubicBezTo>
                    <a:pt x="3932891" y="958034"/>
                    <a:pt x="3772827" y="463371"/>
                    <a:pt x="3482165" y="116986"/>
                  </a:cubicBezTo>
                  <a:lnTo>
                    <a:pt x="3373043" y="0"/>
                  </a:ln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2" name="Freeform: Shape 17">
              <a:extLst>
                <a:ext uri="{FF2B5EF4-FFF2-40B4-BE49-F238E27FC236}">
                  <a16:creationId xmlns:a16="http://schemas.microsoft.com/office/drawing/2014/main" id="{3F8E6D8D-90E6-4613-AA16-1E08EDD25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656944" cy="4026189"/>
            </a:xfrm>
            <a:custGeom>
              <a:avLst/>
              <a:gdLst>
                <a:gd name="connsiteX0" fmla="*/ 1945140 w 4656944"/>
                <a:gd name="connsiteY0" fmla="*/ 3991264 h 4026189"/>
                <a:gd name="connsiteX1" fmla="*/ 1959526 w 4656944"/>
                <a:gd name="connsiteY1" fmla="*/ 3991438 h 4026189"/>
                <a:gd name="connsiteX2" fmla="*/ 1972179 w 4656944"/>
                <a:gd name="connsiteY2" fmla="*/ 3991351 h 4026189"/>
                <a:gd name="connsiteX3" fmla="*/ 1945140 w 4656944"/>
                <a:gd name="connsiteY3" fmla="*/ 3991264 h 4026189"/>
                <a:gd name="connsiteX4" fmla="*/ 3966403 w 4656944"/>
                <a:gd name="connsiteY4" fmla="*/ 0 h 4026189"/>
                <a:gd name="connsiteX5" fmla="*/ 4231031 w 4656944"/>
                <a:gd name="connsiteY5" fmla="*/ 0 h 4026189"/>
                <a:gd name="connsiteX6" fmla="*/ 4309866 w 4656944"/>
                <a:gd name="connsiteY6" fmla="*/ 126953 h 4026189"/>
                <a:gd name="connsiteX7" fmla="*/ 4656944 w 4656944"/>
                <a:gd name="connsiteY7" fmla="*/ 1425485 h 4026189"/>
                <a:gd name="connsiteX8" fmla="*/ 4452596 w 4656944"/>
                <a:gd name="connsiteY8" fmla="*/ 2437688 h 4026189"/>
                <a:gd name="connsiteX9" fmla="*/ 3895452 w 4656944"/>
                <a:gd name="connsiteY9" fmla="*/ 3264090 h 4026189"/>
                <a:gd name="connsiteX10" fmla="*/ 3069051 w 4656944"/>
                <a:gd name="connsiteY10" fmla="*/ 3821235 h 4026189"/>
                <a:gd name="connsiteX11" fmla="*/ 2057107 w 4656944"/>
                <a:gd name="connsiteY11" fmla="*/ 4025583 h 4026189"/>
                <a:gd name="connsiteX12" fmla="*/ 2036916 w 4656944"/>
                <a:gd name="connsiteY12" fmla="*/ 4025322 h 4026189"/>
                <a:gd name="connsiteX13" fmla="*/ 2027036 w 4656944"/>
                <a:gd name="connsiteY13" fmla="*/ 4025149 h 4026189"/>
                <a:gd name="connsiteX14" fmla="*/ 2005458 w 4656944"/>
                <a:gd name="connsiteY14" fmla="*/ 4025928 h 4026189"/>
                <a:gd name="connsiteX15" fmla="*/ 2004937 w 4656944"/>
                <a:gd name="connsiteY15" fmla="*/ 4025928 h 4026189"/>
                <a:gd name="connsiteX16" fmla="*/ 2004418 w 4656944"/>
                <a:gd name="connsiteY16" fmla="*/ 4025928 h 4026189"/>
                <a:gd name="connsiteX17" fmla="*/ 1972700 w 4656944"/>
                <a:gd name="connsiteY17" fmla="*/ 4026102 h 4026189"/>
                <a:gd name="connsiteX18" fmla="*/ 1959526 w 4656944"/>
                <a:gd name="connsiteY18" fmla="*/ 4026189 h 4026189"/>
                <a:gd name="connsiteX19" fmla="*/ 1919922 w 4656944"/>
                <a:gd name="connsiteY19" fmla="*/ 4025583 h 4026189"/>
                <a:gd name="connsiteX20" fmla="*/ 1908656 w 4656944"/>
                <a:gd name="connsiteY20" fmla="*/ 4025322 h 4026189"/>
                <a:gd name="connsiteX21" fmla="*/ 1799030 w 4656944"/>
                <a:gd name="connsiteY21" fmla="*/ 4020902 h 4026189"/>
                <a:gd name="connsiteX22" fmla="*/ 1782305 w 4656944"/>
                <a:gd name="connsiteY22" fmla="*/ 4020036 h 4026189"/>
                <a:gd name="connsiteX23" fmla="*/ 1781784 w 4656944"/>
                <a:gd name="connsiteY23" fmla="*/ 4020036 h 4026189"/>
                <a:gd name="connsiteX24" fmla="*/ 1781265 w 4656944"/>
                <a:gd name="connsiteY24" fmla="*/ 4019949 h 4026189"/>
                <a:gd name="connsiteX25" fmla="*/ 1765839 w 4656944"/>
                <a:gd name="connsiteY25" fmla="*/ 4018649 h 4026189"/>
                <a:gd name="connsiteX26" fmla="*/ 1655000 w 4656944"/>
                <a:gd name="connsiteY26" fmla="*/ 4007816 h 4026189"/>
                <a:gd name="connsiteX27" fmla="*/ 1402382 w 4656944"/>
                <a:gd name="connsiteY27" fmla="*/ 3964573 h 4026189"/>
                <a:gd name="connsiteX28" fmla="*/ 1154617 w 4656944"/>
                <a:gd name="connsiteY28" fmla="*/ 3889696 h 4026189"/>
                <a:gd name="connsiteX29" fmla="*/ 918639 w 4656944"/>
                <a:gd name="connsiteY29" fmla="*/ 3780850 h 4026189"/>
                <a:gd name="connsiteX30" fmla="*/ 741589 w 4656944"/>
                <a:gd name="connsiteY30" fmla="*/ 3668278 h 4026189"/>
                <a:gd name="connsiteX31" fmla="*/ 103549 w 4656944"/>
                <a:gd name="connsiteY31" fmla="*/ 3140728 h 4026189"/>
                <a:gd name="connsiteX32" fmla="*/ 0 w 4656944"/>
                <a:gd name="connsiteY32" fmla="*/ 3015106 h 4026189"/>
                <a:gd name="connsiteX33" fmla="*/ 0 w 4656944"/>
                <a:gd name="connsiteY33" fmla="*/ 2484097 h 4026189"/>
                <a:gd name="connsiteX34" fmla="*/ 17188 w 4656944"/>
                <a:gd name="connsiteY34" fmla="*/ 2506324 h 4026189"/>
                <a:gd name="connsiteX35" fmla="*/ 75252 w 4656944"/>
                <a:gd name="connsiteY35" fmla="*/ 2580765 h 4026189"/>
                <a:gd name="connsiteX36" fmla="*/ 148653 w 4656944"/>
                <a:gd name="connsiteY36" fmla="*/ 2676699 h 4026189"/>
                <a:gd name="connsiteX37" fmla="*/ 186177 w 4656944"/>
                <a:gd name="connsiteY37" fmla="*/ 2727656 h 4026189"/>
                <a:gd name="connsiteX38" fmla="*/ 219802 w 4656944"/>
                <a:gd name="connsiteY38" fmla="*/ 2773414 h 4026189"/>
                <a:gd name="connsiteX39" fmla="*/ 219975 w 4656944"/>
                <a:gd name="connsiteY39" fmla="*/ 2773586 h 4026189"/>
                <a:gd name="connsiteX40" fmla="*/ 220149 w 4656944"/>
                <a:gd name="connsiteY40" fmla="*/ 2773760 h 4026189"/>
                <a:gd name="connsiteX41" fmla="*/ 278992 w 4656944"/>
                <a:gd name="connsiteY41" fmla="*/ 2851322 h 4026189"/>
                <a:gd name="connsiteX42" fmla="*/ 290344 w 4656944"/>
                <a:gd name="connsiteY42" fmla="*/ 2865967 h 4026189"/>
                <a:gd name="connsiteX43" fmla="*/ 296065 w 4656944"/>
                <a:gd name="connsiteY43" fmla="*/ 2873075 h 4026189"/>
                <a:gd name="connsiteX44" fmla="*/ 363834 w 4656944"/>
                <a:gd name="connsiteY44" fmla="*/ 2955229 h 4026189"/>
                <a:gd name="connsiteX45" fmla="*/ 519304 w 4656944"/>
                <a:gd name="connsiteY45" fmla="*/ 3123178 h 4026189"/>
                <a:gd name="connsiteX46" fmla="*/ 867075 w 4656944"/>
                <a:gd name="connsiteY46" fmla="*/ 3402488 h 4026189"/>
                <a:gd name="connsiteX47" fmla="*/ 1058596 w 4656944"/>
                <a:gd name="connsiteY47" fmla="*/ 3507088 h 4026189"/>
                <a:gd name="connsiteX48" fmla="*/ 1058770 w 4656944"/>
                <a:gd name="connsiteY48" fmla="*/ 3507175 h 4026189"/>
                <a:gd name="connsiteX49" fmla="*/ 1058943 w 4656944"/>
                <a:gd name="connsiteY49" fmla="*/ 3507262 h 4026189"/>
                <a:gd name="connsiteX50" fmla="*/ 1261123 w 4656944"/>
                <a:gd name="connsiteY50" fmla="*/ 3586297 h 4026189"/>
                <a:gd name="connsiteX51" fmla="*/ 1472230 w 4656944"/>
                <a:gd name="connsiteY51" fmla="*/ 3640980 h 4026189"/>
                <a:gd name="connsiteX52" fmla="*/ 1579344 w 4656944"/>
                <a:gd name="connsiteY52" fmla="*/ 3659005 h 4026189"/>
                <a:gd name="connsiteX53" fmla="*/ 1686890 w 4656944"/>
                <a:gd name="connsiteY53" fmla="*/ 3671225 h 4026189"/>
                <a:gd name="connsiteX54" fmla="*/ 1909524 w 4656944"/>
                <a:gd name="connsiteY54" fmla="*/ 3680931 h 4026189"/>
                <a:gd name="connsiteX55" fmla="*/ 1920703 w 4656944"/>
                <a:gd name="connsiteY55" fmla="*/ 3680931 h 4026189"/>
                <a:gd name="connsiteX56" fmla="*/ 1935434 w 4656944"/>
                <a:gd name="connsiteY56" fmla="*/ 3681018 h 4026189"/>
                <a:gd name="connsiteX57" fmla="*/ 1964120 w 4656944"/>
                <a:gd name="connsiteY57" fmla="*/ 3680584 h 4026189"/>
                <a:gd name="connsiteX58" fmla="*/ 1964379 w 4656944"/>
                <a:gd name="connsiteY58" fmla="*/ 3680584 h 4026189"/>
                <a:gd name="connsiteX59" fmla="*/ 1964639 w 4656944"/>
                <a:gd name="connsiteY59" fmla="*/ 3680584 h 4026189"/>
                <a:gd name="connsiteX60" fmla="*/ 1991591 w 4656944"/>
                <a:gd name="connsiteY60" fmla="*/ 3679891 h 4026189"/>
                <a:gd name="connsiteX61" fmla="*/ 2018717 w 4656944"/>
                <a:gd name="connsiteY61" fmla="*/ 3678503 h 4026189"/>
                <a:gd name="connsiteX62" fmla="*/ 2124963 w 4656944"/>
                <a:gd name="connsiteY62" fmla="*/ 3669231 h 4026189"/>
                <a:gd name="connsiteX63" fmla="*/ 2535738 w 4656944"/>
                <a:gd name="connsiteY63" fmla="*/ 3558218 h 4026189"/>
                <a:gd name="connsiteX64" fmla="*/ 2730812 w 4656944"/>
                <a:gd name="connsiteY64" fmla="*/ 3461503 h 4026189"/>
                <a:gd name="connsiteX65" fmla="*/ 2920080 w 4656944"/>
                <a:gd name="connsiteY65" fmla="*/ 3343298 h 4026189"/>
                <a:gd name="connsiteX66" fmla="*/ 3105101 w 4656944"/>
                <a:gd name="connsiteY66" fmla="*/ 3208887 h 4026189"/>
                <a:gd name="connsiteX67" fmla="*/ 3196443 w 4656944"/>
                <a:gd name="connsiteY67" fmla="*/ 3137650 h 4026189"/>
                <a:gd name="connsiteX68" fmla="*/ 3289603 w 4656944"/>
                <a:gd name="connsiteY68" fmla="*/ 3063123 h 4026189"/>
                <a:gd name="connsiteX69" fmla="*/ 3446634 w 4656944"/>
                <a:gd name="connsiteY69" fmla="*/ 2940150 h 4026189"/>
                <a:gd name="connsiteX70" fmla="*/ 3662420 w 4656944"/>
                <a:gd name="connsiteY70" fmla="*/ 2769601 h 4026189"/>
                <a:gd name="connsiteX71" fmla="*/ 3998319 w 4656944"/>
                <a:gd name="connsiteY71" fmla="*/ 2463860 h 4026189"/>
                <a:gd name="connsiteX72" fmla="*/ 4137238 w 4656944"/>
                <a:gd name="connsiteY72" fmla="*/ 2295217 h 4026189"/>
                <a:gd name="connsiteX73" fmla="*/ 4247124 w 4656944"/>
                <a:gd name="connsiteY73" fmla="*/ 2111582 h 4026189"/>
                <a:gd name="connsiteX74" fmla="*/ 4361949 w 4656944"/>
                <a:gd name="connsiteY74" fmla="*/ 1700374 h 4026189"/>
                <a:gd name="connsiteX75" fmla="*/ 4368449 w 4656944"/>
                <a:gd name="connsiteY75" fmla="*/ 1590747 h 4026189"/>
                <a:gd name="connsiteX76" fmla="*/ 4368536 w 4656944"/>
                <a:gd name="connsiteY76" fmla="*/ 1586502 h 4026189"/>
                <a:gd name="connsiteX77" fmla="*/ 4368796 w 4656944"/>
                <a:gd name="connsiteY77" fmla="*/ 1534158 h 4026189"/>
                <a:gd name="connsiteX78" fmla="*/ 4368710 w 4656944"/>
                <a:gd name="connsiteY78" fmla="*/ 1517606 h 4026189"/>
                <a:gd name="connsiteX79" fmla="*/ 4368189 w 4656944"/>
                <a:gd name="connsiteY79" fmla="*/ 1476095 h 4026189"/>
                <a:gd name="connsiteX80" fmla="*/ 4356749 w 4656944"/>
                <a:gd name="connsiteY80" fmla="*/ 1244884 h 4026189"/>
                <a:gd name="connsiteX81" fmla="*/ 4287074 w 4656944"/>
                <a:gd name="connsiteY81" fmla="*/ 787052 h 4026189"/>
                <a:gd name="connsiteX82" fmla="*/ 4147029 w 4656944"/>
                <a:gd name="connsiteY82" fmla="*/ 346032 h 4026189"/>
                <a:gd name="connsiteX83" fmla="*/ 4100319 w 4656944"/>
                <a:gd name="connsiteY83" fmla="*/ 240307 h 4026189"/>
                <a:gd name="connsiteX84" fmla="*/ 4048323 w 4656944"/>
                <a:gd name="connsiteY84" fmla="*/ 136833 h 4026189"/>
                <a:gd name="connsiteX85" fmla="*/ 0 w 4656944"/>
                <a:gd name="connsiteY85" fmla="*/ 0 h 4026189"/>
                <a:gd name="connsiteX86" fmla="*/ 278246 w 4656944"/>
                <a:gd name="connsiteY86" fmla="*/ 0 h 4026189"/>
                <a:gd name="connsiteX87" fmla="*/ 193425 w 4656944"/>
                <a:gd name="connsiteY87" fmla="*/ 86981 h 4026189"/>
                <a:gd name="connsiteX88" fmla="*/ 48300 w 4656944"/>
                <a:gd name="connsiteY88" fmla="*/ 263444 h 4026189"/>
                <a:gd name="connsiteX89" fmla="*/ 0 w 4656944"/>
                <a:gd name="connsiteY89" fmla="*/ 333888 h 402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656944" h="4026189">
                  <a:moveTo>
                    <a:pt x="1945140" y="3991264"/>
                  </a:moveTo>
                  <a:cubicBezTo>
                    <a:pt x="1949907" y="3991351"/>
                    <a:pt x="1954673" y="3991438"/>
                    <a:pt x="1959526" y="3991438"/>
                  </a:cubicBezTo>
                  <a:cubicBezTo>
                    <a:pt x="1963686" y="3991438"/>
                    <a:pt x="1967847" y="3991438"/>
                    <a:pt x="1972179" y="3991351"/>
                  </a:cubicBezTo>
                  <a:cubicBezTo>
                    <a:pt x="1962994" y="3991523"/>
                    <a:pt x="1954067" y="3991351"/>
                    <a:pt x="1945140" y="3991264"/>
                  </a:cubicBezTo>
                  <a:close/>
                  <a:moveTo>
                    <a:pt x="3966403" y="0"/>
                  </a:moveTo>
                  <a:lnTo>
                    <a:pt x="4231031" y="0"/>
                  </a:lnTo>
                  <a:lnTo>
                    <a:pt x="4309866" y="126953"/>
                  </a:lnTo>
                  <a:cubicBezTo>
                    <a:pt x="4536919" y="519962"/>
                    <a:pt x="4656944" y="969040"/>
                    <a:pt x="4656944" y="1425485"/>
                  </a:cubicBezTo>
                  <a:cubicBezTo>
                    <a:pt x="4656944" y="1776462"/>
                    <a:pt x="4588222" y="2116955"/>
                    <a:pt x="4452596" y="2437688"/>
                  </a:cubicBezTo>
                  <a:cubicBezTo>
                    <a:pt x="4321651" y="2747329"/>
                    <a:pt x="4134204" y="3025338"/>
                    <a:pt x="3895452" y="3264090"/>
                  </a:cubicBezTo>
                  <a:cubicBezTo>
                    <a:pt x="3656701" y="3502841"/>
                    <a:pt x="3378605" y="3690290"/>
                    <a:pt x="3069051" y="3821235"/>
                  </a:cubicBezTo>
                  <a:cubicBezTo>
                    <a:pt x="2748577" y="3956859"/>
                    <a:pt x="2408086" y="4025583"/>
                    <a:pt x="2057107" y="4025583"/>
                  </a:cubicBezTo>
                  <a:cubicBezTo>
                    <a:pt x="2050348" y="4025583"/>
                    <a:pt x="2043675" y="4025409"/>
                    <a:pt x="2036916" y="4025322"/>
                  </a:cubicBezTo>
                  <a:cubicBezTo>
                    <a:pt x="2033621" y="4025236"/>
                    <a:pt x="2030329" y="4025149"/>
                    <a:pt x="2027036" y="4025149"/>
                  </a:cubicBezTo>
                  <a:lnTo>
                    <a:pt x="2005458" y="4025928"/>
                  </a:lnTo>
                  <a:lnTo>
                    <a:pt x="2004937" y="4025928"/>
                  </a:lnTo>
                  <a:lnTo>
                    <a:pt x="2004418" y="4025928"/>
                  </a:lnTo>
                  <a:lnTo>
                    <a:pt x="1972700" y="4026102"/>
                  </a:lnTo>
                  <a:cubicBezTo>
                    <a:pt x="1968279" y="4026189"/>
                    <a:pt x="1963860" y="4026189"/>
                    <a:pt x="1959526" y="4026189"/>
                  </a:cubicBezTo>
                  <a:cubicBezTo>
                    <a:pt x="1946008" y="4026189"/>
                    <a:pt x="1932749" y="4025928"/>
                    <a:pt x="1919922" y="4025583"/>
                  </a:cubicBezTo>
                  <a:lnTo>
                    <a:pt x="1908656" y="4025322"/>
                  </a:lnTo>
                  <a:cubicBezTo>
                    <a:pt x="1871913" y="4024889"/>
                    <a:pt x="1834908" y="4022809"/>
                    <a:pt x="1799030" y="4020902"/>
                  </a:cubicBezTo>
                  <a:lnTo>
                    <a:pt x="1782305" y="4020036"/>
                  </a:lnTo>
                  <a:lnTo>
                    <a:pt x="1781784" y="4020036"/>
                  </a:lnTo>
                  <a:lnTo>
                    <a:pt x="1781265" y="4019949"/>
                  </a:lnTo>
                  <a:lnTo>
                    <a:pt x="1765839" y="4018649"/>
                  </a:lnTo>
                  <a:cubicBezTo>
                    <a:pt x="1729528" y="4015616"/>
                    <a:pt x="1692003" y="4012496"/>
                    <a:pt x="1655000" y="4007816"/>
                  </a:cubicBezTo>
                  <a:cubicBezTo>
                    <a:pt x="1564178" y="3996984"/>
                    <a:pt x="1481504" y="3982858"/>
                    <a:pt x="1402382" y="3964573"/>
                  </a:cubicBezTo>
                  <a:cubicBezTo>
                    <a:pt x="1317886" y="3945074"/>
                    <a:pt x="1234519" y="3919856"/>
                    <a:pt x="1154617" y="3889696"/>
                  </a:cubicBezTo>
                  <a:cubicBezTo>
                    <a:pt x="1075495" y="3859799"/>
                    <a:pt x="996114" y="3823228"/>
                    <a:pt x="918639" y="3780850"/>
                  </a:cubicBezTo>
                  <a:cubicBezTo>
                    <a:pt x="857543" y="3746706"/>
                    <a:pt x="797920" y="3708834"/>
                    <a:pt x="741589" y="3668278"/>
                  </a:cubicBezTo>
                  <a:cubicBezTo>
                    <a:pt x="501863" y="3527345"/>
                    <a:pt x="286341" y="3348667"/>
                    <a:pt x="103549" y="3140728"/>
                  </a:cubicBezTo>
                  <a:lnTo>
                    <a:pt x="0" y="3015106"/>
                  </a:lnTo>
                  <a:lnTo>
                    <a:pt x="0" y="2484097"/>
                  </a:lnTo>
                  <a:lnTo>
                    <a:pt x="17188" y="2506324"/>
                  </a:lnTo>
                  <a:cubicBezTo>
                    <a:pt x="36254" y="2530676"/>
                    <a:pt x="56012" y="2555807"/>
                    <a:pt x="75252" y="2580765"/>
                  </a:cubicBezTo>
                  <a:cubicBezTo>
                    <a:pt x="95443" y="2606851"/>
                    <a:pt x="122048" y="2641256"/>
                    <a:pt x="148653" y="2676699"/>
                  </a:cubicBezTo>
                  <a:cubicBezTo>
                    <a:pt x="161306" y="2693426"/>
                    <a:pt x="173958" y="2710844"/>
                    <a:pt x="186177" y="2727656"/>
                  </a:cubicBezTo>
                  <a:cubicBezTo>
                    <a:pt x="197791" y="2743602"/>
                    <a:pt x="208797" y="2758768"/>
                    <a:pt x="219802" y="2773414"/>
                  </a:cubicBezTo>
                  <a:lnTo>
                    <a:pt x="219975" y="2773586"/>
                  </a:lnTo>
                  <a:lnTo>
                    <a:pt x="220149" y="2773760"/>
                  </a:lnTo>
                  <a:cubicBezTo>
                    <a:pt x="239128" y="2799846"/>
                    <a:pt x="259407" y="2826017"/>
                    <a:pt x="278992" y="2851322"/>
                  </a:cubicBezTo>
                  <a:lnTo>
                    <a:pt x="290344" y="2865967"/>
                  </a:lnTo>
                  <a:lnTo>
                    <a:pt x="296065" y="2873075"/>
                  </a:lnTo>
                  <a:cubicBezTo>
                    <a:pt x="318075" y="2900286"/>
                    <a:pt x="340695" y="2928451"/>
                    <a:pt x="363834" y="2955229"/>
                  </a:cubicBezTo>
                  <a:cubicBezTo>
                    <a:pt x="414704" y="3014852"/>
                    <a:pt x="467047" y="3071355"/>
                    <a:pt x="519304" y="3123178"/>
                  </a:cubicBezTo>
                  <a:cubicBezTo>
                    <a:pt x="630577" y="3232979"/>
                    <a:pt x="747655" y="3327005"/>
                    <a:pt x="867075" y="3402488"/>
                  </a:cubicBezTo>
                  <a:cubicBezTo>
                    <a:pt x="934671" y="3444865"/>
                    <a:pt x="997241" y="3479096"/>
                    <a:pt x="1058596" y="3507088"/>
                  </a:cubicBezTo>
                  <a:lnTo>
                    <a:pt x="1058770" y="3507175"/>
                  </a:lnTo>
                  <a:lnTo>
                    <a:pt x="1058943" y="3507262"/>
                  </a:lnTo>
                  <a:cubicBezTo>
                    <a:pt x="1121339" y="3536639"/>
                    <a:pt x="1189368" y="3563245"/>
                    <a:pt x="1261123" y="3586297"/>
                  </a:cubicBezTo>
                  <a:cubicBezTo>
                    <a:pt x="1327160" y="3607528"/>
                    <a:pt x="1398222" y="3625987"/>
                    <a:pt x="1472230" y="3640980"/>
                  </a:cubicBezTo>
                  <a:cubicBezTo>
                    <a:pt x="1506288" y="3647739"/>
                    <a:pt x="1542426" y="3653805"/>
                    <a:pt x="1579344" y="3659005"/>
                  </a:cubicBezTo>
                  <a:cubicBezTo>
                    <a:pt x="1614008" y="3663857"/>
                    <a:pt x="1650232" y="3667931"/>
                    <a:pt x="1686890" y="3671225"/>
                  </a:cubicBezTo>
                  <a:cubicBezTo>
                    <a:pt x="1756999" y="3677637"/>
                    <a:pt x="1829794" y="3680757"/>
                    <a:pt x="1909524" y="3680931"/>
                  </a:cubicBezTo>
                  <a:lnTo>
                    <a:pt x="1920703" y="3680931"/>
                  </a:lnTo>
                  <a:cubicBezTo>
                    <a:pt x="1925642" y="3681018"/>
                    <a:pt x="1930496" y="3681018"/>
                    <a:pt x="1935434" y="3681018"/>
                  </a:cubicBezTo>
                  <a:cubicBezTo>
                    <a:pt x="1947307" y="3681018"/>
                    <a:pt x="1956146" y="3680931"/>
                    <a:pt x="1964120" y="3680584"/>
                  </a:cubicBezTo>
                  <a:lnTo>
                    <a:pt x="1964379" y="3680584"/>
                  </a:lnTo>
                  <a:lnTo>
                    <a:pt x="1964639" y="3680584"/>
                  </a:lnTo>
                  <a:lnTo>
                    <a:pt x="1991591" y="3679891"/>
                  </a:lnTo>
                  <a:lnTo>
                    <a:pt x="2018717" y="3678503"/>
                  </a:lnTo>
                  <a:cubicBezTo>
                    <a:pt x="2049567" y="3677118"/>
                    <a:pt x="2082412" y="3674257"/>
                    <a:pt x="2124963" y="3669231"/>
                  </a:cubicBezTo>
                  <a:cubicBezTo>
                    <a:pt x="2263187" y="3652332"/>
                    <a:pt x="2401412" y="3614981"/>
                    <a:pt x="2535738" y="3558218"/>
                  </a:cubicBezTo>
                  <a:cubicBezTo>
                    <a:pt x="2597354" y="3532480"/>
                    <a:pt x="2661136" y="3500848"/>
                    <a:pt x="2730812" y="3461503"/>
                  </a:cubicBezTo>
                  <a:cubicBezTo>
                    <a:pt x="2790781" y="3427879"/>
                    <a:pt x="2852657" y="3389229"/>
                    <a:pt x="2920080" y="3343298"/>
                  </a:cubicBezTo>
                  <a:cubicBezTo>
                    <a:pt x="2975543" y="3305514"/>
                    <a:pt x="3034385" y="3262790"/>
                    <a:pt x="3105101" y="3208887"/>
                  </a:cubicBezTo>
                  <a:cubicBezTo>
                    <a:pt x="3136127" y="3185315"/>
                    <a:pt x="3167411" y="3160616"/>
                    <a:pt x="3196443" y="3137650"/>
                  </a:cubicBezTo>
                  <a:lnTo>
                    <a:pt x="3289603" y="3063123"/>
                  </a:lnTo>
                  <a:cubicBezTo>
                    <a:pt x="3342033" y="3021525"/>
                    <a:pt x="3395243" y="2980187"/>
                    <a:pt x="3446634" y="2940150"/>
                  </a:cubicBezTo>
                  <a:cubicBezTo>
                    <a:pt x="3518216" y="2884427"/>
                    <a:pt x="3592311" y="2826798"/>
                    <a:pt x="3662420" y="2769601"/>
                  </a:cubicBezTo>
                  <a:cubicBezTo>
                    <a:pt x="3806018" y="2653389"/>
                    <a:pt x="3909664" y="2559013"/>
                    <a:pt x="3998319" y="2463860"/>
                  </a:cubicBezTo>
                  <a:cubicBezTo>
                    <a:pt x="4052308" y="2405537"/>
                    <a:pt x="4097806" y="2350333"/>
                    <a:pt x="4137238" y="2295217"/>
                  </a:cubicBezTo>
                  <a:cubicBezTo>
                    <a:pt x="4181694" y="2232560"/>
                    <a:pt x="4217572" y="2172592"/>
                    <a:pt x="4247124" y="2111582"/>
                  </a:cubicBezTo>
                  <a:cubicBezTo>
                    <a:pt x="4308913" y="1985577"/>
                    <a:pt x="4347564" y="1847178"/>
                    <a:pt x="4361949" y="1700374"/>
                  </a:cubicBezTo>
                  <a:cubicBezTo>
                    <a:pt x="4365329" y="1665537"/>
                    <a:pt x="4367496" y="1628532"/>
                    <a:pt x="4368449" y="1590747"/>
                  </a:cubicBezTo>
                  <a:lnTo>
                    <a:pt x="4368536" y="1586502"/>
                  </a:lnTo>
                  <a:cubicBezTo>
                    <a:pt x="4368796" y="1569516"/>
                    <a:pt x="4369057" y="1552097"/>
                    <a:pt x="4368796" y="1534158"/>
                  </a:cubicBezTo>
                  <a:cubicBezTo>
                    <a:pt x="4368796" y="1528612"/>
                    <a:pt x="4368710" y="1523152"/>
                    <a:pt x="4368710" y="1517606"/>
                  </a:cubicBezTo>
                  <a:cubicBezTo>
                    <a:pt x="4368710" y="1504000"/>
                    <a:pt x="4368623" y="1490047"/>
                    <a:pt x="4368189" y="1476095"/>
                  </a:cubicBezTo>
                  <a:cubicBezTo>
                    <a:pt x="4366715" y="1397060"/>
                    <a:pt x="4362817" y="1319238"/>
                    <a:pt x="4356749" y="1244884"/>
                  </a:cubicBezTo>
                  <a:cubicBezTo>
                    <a:pt x="4343144" y="1083520"/>
                    <a:pt x="4319745" y="929522"/>
                    <a:pt x="4287074" y="787052"/>
                  </a:cubicBezTo>
                  <a:cubicBezTo>
                    <a:pt x="4251284" y="631321"/>
                    <a:pt x="4204139" y="482958"/>
                    <a:pt x="4147029" y="346032"/>
                  </a:cubicBezTo>
                  <a:cubicBezTo>
                    <a:pt x="4132211" y="310328"/>
                    <a:pt x="4116439" y="274710"/>
                    <a:pt x="4100319" y="240307"/>
                  </a:cubicBezTo>
                  <a:cubicBezTo>
                    <a:pt x="4084547" y="207028"/>
                    <a:pt x="4067041" y="172277"/>
                    <a:pt x="4048323" y="136833"/>
                  </a:cubicBezTo>
                  <a:close/>
                  <a:moveTo>
                    <a:pt x="0" y="0"/>
                  </a:moveTo>
                  <a:lnTo>
                    <a:pt x="278246" y="0"/>
                  </a:lnTo>
                  <a:lnTo>
                    <a:pt x="193425" y="86981"/>
                  </a:lnTo>
                  <a:cubicBezTo>
                    <a:pt x="142241" y="144090"/>
                    <a:pt x="93754" y="203041"/>
                    <a:pt x="48300" y="263444"/>
                  </a:cubicBezTo>
                  <a:lnTo>
                    <a:pt x="0" y="3338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Immagine 4" descr="girasole.png"/>
          <p:cNvPicPr>
            <a:picLocks noChangeAspect="1"/>
          </p:cNvPicPr>
          <p:nvPr/>
        </p:nvPicPr>
        <p:blipFill rotWithShape="1">
          <a:blip r:embed="rId4" cstate="print">
            <a:alphaModFix/>
          </a:blip>
          <a:srcRect l="13206" r="16190" b="3"/>
          <a:stretch/>
        </p:blipFill>
        <p:spPr>
          <a:xfrm>
            <a:off x="2344476" y="2564970"/>
            <a:ext cx="2487291" cy="327863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grpSp>
        <p:nvGrpSpPr>
          <p:cNvPr id="33" name="Graphic 4">
            <a:extLst>
              <a:ext uri="{FF2B5EF4-FFF2-40B4-BE49-F238E27FC236}">
                <a16:creationId xmlns:a16="http://schemas.microsoft.com/office/drawing/2014/main" id="{DE51D1B5-E12D-46A1-B0B3-7BAB36C342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44453" y="2543765"/>
            <a:ext cx="2531355" cy="3326212"/>
            <a:chOff x="3414665" y="738154"/>
            <a:chExt cx="5366579" cy="5378461"/>
          </a:xfrm>
          <a:solidFill>
            <a:schemeClr val="bg1">
              <a:alpha val="30000"/>
            </a:schemeClr>
          </a:solidFill>
        </p:grpSpPr>
        <p:sp>
          <p:nvSpPr>
            <p:cNvPr id="21" name="Freeform: Shape 20">
              <a:extLst>
                <a:ext uri="{FF2B5EF4-FFF2-40B4-BE49-F238E27FC236}">
                  <a16:creationId xmlns:a16="http://schemas.microsoft.com/office/drawing/2014/main" id="{DCD62F51-9CF9-43CF-BD8B-D030D671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46" cy="5278088"/>
            </a:xfrm>
            <a:custGeom>
              <a:avLst/>
              <a:gdLst>
                <a:gd name="connsiteX0" fmla="*/ 2413047 w 5098846"/>
                <a:gd name="connsiteY0" fmla="*/ 571500 h 5278088"/>
                <a:gd name="connsiteX1" fmla="*/ 2488866 w 5098846"/>
                <a:gd name="connsiteY1" fmla="*/ 572738 h 5278088"/>
                <a:gd name="connsiteX2" fmla="*/ 2498486 w 5098846"/>
                <a:gd name="connsiteY2" fmla="*/ 573024 h 5278088"/>
                <a:gd name="connsiteX3" fmla="*/ 2508107 w 5098846"/>
                <a:gd name="connsiteY3" fmla="*/ 573024 h 5278088"/>
                <a:gd name="connsiteX4" fmla="*/ 2513345 w 5098846"/>
                <a:gd name="connsiteY4" fmla="*/ 573024 h 5278088"/>
                <a:gd name="connsiteX5" fmla="*/ 3401742 w 5098846"/>
                <a:gd name="connsiteY5" fmla="*/ 751904 h 5278088"/>
                <a:gd name="connsiteX6" fmla="*/ 4014200 w 5098846"/>
                <a:gd name="connsiteY6" fmla="*/ 1210532 h 5278088"/>
                <a:gd name="connsiteX7" fmla="*/ 4395390 w 5098846"/>
                <a:gd name="connsiteY7" fmla="*/ 1879473 h 5278088"/>
                <a:gd name="connsiteX8" fmla="*/ 4527311 w 5098846"/>
                <a:gd name="connsiteY8" fmla="*/ 2668334 h 5278088"/>
                <a:gd name="connsiteX9" fmla="*/ 4399010 w 5098846"/>
                <a:gd name="connsiteY9" fmla="*/ 3439001 h 5278088"/>
                <a:gd name="connsiteX10" fmla="*/ 4025820 w 5098846"/>
                <a:gd name="connsiteY10" fmla="*/ 4084796 h 5278088"/>
                <a:gd name="connsiteX11" fmla="*/ 3412982 w 5098846"/>
                <a:gd name="connsiteY11" fmla="*/ 4529328 h 5278088"/>
                <a:gd name="connsiteX12" fmla="*/ 2496676 w 5098846"/>
                <a:gd name="connsiteY12" fmla="*/ 4705065 h 5278088"/>
                <a:gd name="connsiteX13" fmla="*/ 2489438 w 5098846"/>
                <a:gd name="connsiteY13" fmla="*/ 4705065 h 5278088"/>
                <a:gd name="connsiteX14" fmla="*/ 2479532 w 5098846"/>
                <a:gd name="connsiteY14" fmla="*/ 4705065 h 5278088"/>
                <a:gd name="connsiteX15" fmla="*/ 2469626 w 5098846"/>
                <a:gd name="connsiteY15" fmla="*/ 4705350 h 5278088"/>
                <a:gd name="connsiteX16" fmla="*/ 2389520 w 5098846"/>
                <a:gd name="connsiteY16" fmla="*/ 4706684 h 5278088"/>
                <a:gd name="connsiteX17" fmla="*/ 1585039 w 5098846"/>
                <a:gd name="connsiteY17" fmla="*/ 4538853 h 5278088"/>
                <a:gd name="connsiteX18" fmla="*/ 1036970 w 5098846"/>
                <a:gd name="connsiteY18" fmla="*/ 4105656 h 5278088"/>
                <a:gd name="connsiteX19" fmla="*/ 691880 w 5098846"/>
                <a:gd name="connsiteY19" fmla="*/ 3456718 h 5278088"/>
                <a:gd name="connsiteX20" fmla="*/ 571674 w 5098846"/>
                <a:gd name="connsiteY20" fmla="*/ 2673953 h 5278088"/>
                <a:gd name="connsiteX21" fmla="*/ 696166 w 5098846"/>
                <a:gd name="connsiteY21" fmla="*/ 1870710 h 5278088"/>
                <a:gd name="connsiteX22" fmla="*/ 1052782 w 5098846"/>
                <a:gd name="connsiteY22" fmla="*/ 1195959 h 5278088"/>
                <a:gd name="connsiteX23" fmla="*/ 1612090 w 5098846"/>
                <a:gd name="connsiteY23" fmla="*/ 744569 h 5278088"/>
                <a:gd name="connsiteX24" fmla="*/ 2413047 w 5098846"/>
                <a:gd name="connsiteY24" fmla="*/ 571500 h 5278088"/>
                <a:gd name="connsiteX25" fmla="*/ 2413047 w 5098846"/>
                <a:gd name="connsiteY25" fmla="*/ 0 h 5278088"/>
                <a:gd name="connsiteX26" fmla="*/ 2389425 w 5098846"/>
                <a:gd name="connsiteY26" fmla="*/ 5278089 h 5278088"/>
                <a:gd name="connsiteX27" fmla="*/ 2488104 w 5098846"/>
                <a:gd name="connsiteY27" fmla="*/ 5276469 h 5278088"/>
                <a:gd name="connsiteX28" fmla="*/ 2496676 w 5098846"/>
                <a:gd name="connsiteY28" fmla="*/ 5276469 h 5278088"/>
                <a:gd name="connsiteX29" fmla="*/ 2513441 w 5098846"/>
                <a:gd name="connsiteY29" fmla="*/ 1524 h 5278088"/>
                <a:gd name="connsiteX30" fmla="*/ 2507535 w 5098846"/>
                <a:gd name="connsiteY30" fmla="*/ 1524 h 5278088"/>
                <a:gd name="connsiteX31" fmla="*/ 2413047 w 5098846"/>
                <a:gd name="connsiteY31" fmla="*/ 0 h 5278088"/>
                <a:gd name="connsiteX32" fmla="*/ 2413047 w 5098846"/>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46" h="5278088">
                  <a:moveTo>
                    <a:pt x="2413047" y="571500"/>
                  </a:moveTo>
                  <a:cubicBezTo>
                    <a:pt x="2438384" y="571500"/>
                    <a:pt x="2463244" y="571881"/>
                    <a:pt x="2488866" y="572738"/>
                  </a:cubicBezTo>
                  <a:lnTo>
                    <a:pt x="2498486" y="573024"/>
                  </a:lnTo>
                  <a:lnTo>
                    <a:pt x="2508107" y="573024"/>
                  </a:lnTo>
                  <a:lnTo>
                    <a:pt x="2513345" y="573024"/>
                  </a:lnTo>
                  <a:cubicBezTo>
                    <a:pt x="2841101" y="573024"/>
                    <a:pt x="3139995" y="633222"/>
                    <a:pt x="3401742" y="751904"/>
                  </a:cubicBezTo>
                  <a:cubicBezTo>
                    <a:pt x="3637295" y="858774"/>
                    <a:pt x="3843416" y="1013079"/>
                    <a:pt x="4014200" y="1210532"/>
                  </a:cubicBezTo>
                  <a:cubicBezTo>
                    <a:pt x="4178601" y="1400651"/>
                    <a:pt x="4306903" y="1625727"/>
                    <a:pt x="4395390" y="1879473"/>
                  </a:cubicBezTo>
                  <a:cubicBezTo>
                    <a:pt x="4482925" y="2130362"/>
                    <a:pt x="4527311" y="2395728"/>
                    <a:pt x="4527311" y="2668334"/>
                  </a:cubicBezTo>
                  <a:cubicBezTo>
                    <a:pt x="4527311" y="2936843"/>
                    <a:pt x="4484163" y="3196114"/>
                    <a:pt x="4399010" y="3439001"/>
                  </a:cubicBezTo>
                  <a:cubicBezTo>
                    <a:pt x="4312808" y="3684937"/>
                    <a:pt x="4187269" y="3902202"/>
                    <a:pt x="4025820" y="4084796"/>
                  </a:cubicBezTo>
                  <a:cubicBezTo>
                    <a:pt x="3856751" y="4276058"/>
                    <a:pt x="3650535" y="4425601"/>
                    <a:pt x="3412982" y="4529328"/>
                  </a:cubicBezTo>
                  <a:cubicBezTo>
                    <a:pt x="3145710" y="4645914"/>
                    <a:pt x="2837481" y="4705065"/>
                    <a:pt x="2496676" y="4705065"/>
                  </a:cubicBezTo>
                  <a:lnTo>
                    <a:pt x="2489438" y="4705065"/>
                  </a:lnTo>
                  <a:lnTo>
                    <a:pt x="2479532" y="4705065"/>
                  </a:lnTo>
                  <a:lnTo>
                    <a:pt x="2469626" y="4705350"/>
                  </a:lnTo>
                  <a:cubicBezTo>
                    <a:pt x="2442765" y="4706207"/>
                    <a:pt x="2415809" y="4706684"/>
                    <a:pt x="2389520" y="4706684"/>
                  </a:cubicBezTo>
                  <a:cubicBezTo>
                    <a:pt x="2090245" y="4706684"/>
                    <a:pt x="1819640" y="4650200"/>
                    <a:pt x="1585039" y="4538853"/>
                  </a:cubicBezTo>
                  <a:cubicBezTo>
                    <a:pt x="1373774" y="4438555"/>
                    <a:pt x="1189370" y="4292823"/>
                    <a:pt x="1036970" y="4105656"/>
                  </a:cubicBezTo>
                  <a:cubicBezTo>
                    <a:pt x="888095" y="3922871"/>
                    <a:pt x="771985" y="3704463"/>
                    <a:pt x="691880" y="3456718"/>
                  </a:cubicBezTo>
                  <a:cubicBezTo>
                    <a:pt x="612060" y="3210020"/>
                    <a:pt x="571674" y="2946749"/>
                    <a:pt x="571674" y="2673953"/>
                  </a:cubicBezTo>
                  <a:cubicBezTo>
                    <a:pt x="571674" y="2396109"/>
                    <a:pt x="613584" y="2125790"/>
                    <a:pt x="696166" y="1870710"/>
                  </a:cubicBezTo>
                  <a:cubicBezTo>
                    <a:pt x="779224" y="1614011"/>
                    <a:pt x="899239" y="1387031"/>
                    <a:pt x="1052782" y="1195959"/>
                  </a:cubicBezTo>
                  <a:cubicBezTo>
                    <a:pt x="1209563" y="1000887"/>
                    <a:pt x="1397777" y="848963"/>
                    <a:pt x="1612090" y="744569"/>
                  </a:cubicBezTo>
                  <a:cubicBezTo>
                    <a:pt x="1847548" y="629698"/>
                    <a:pt x="2117105" y="571500"/>
                    <a:pt x="2413047" y="57150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674"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245C1E2-FDA8-4E4F-92F2-DE5D880E6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dirty="0"/>
            </a:p>
          </p:txBody>
        </p:sp>
        <p:sp useBgFill="1">
          <p:nvSpPr>
            <p:cNvPr id="23" name="Freeform: Shape 22">
              <a:extLst>
                <a:ext uri="{FF2B5EF4-FFF2-40B4-BE49-F238E27FC236}">
                  <a16:creationId xmlns:a16="http://schemas.microsoft.com/office/drawing/2014/main" id="{F00387E4-31F7-4BBB-A9C7-508D6221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a:p>
          </p:txBody>
        </p:sp>
      </p:grpSp>
      <p:grpSp>
        <p:nvGrpSpPr>
          <p:cNvPr id="25" name="Group 24">
            <a:extLst>
              <a:ext uri="{FF2B5EF4-FFF2-40B4-BE49-F238E27FC236}">
                <a16:creationId xmlns:a16="http://schemas.microsoft.com/office/drawing/2014/main" id="{51AC3D20-E4ED-49E6-AADF-E32D5427E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9" y="3757558"/>
            <a:ext cx="2705034" cy="3109922"/>
            <a:chOff x="6642" y="3804226"/>
            <a:chExt cx="3664532" cy="3063253"/>
          </a:xfrm>
        </p:grpSpPr>
        <p:sp>
          <p:nvSpPr>
            <p:cNvPr id="26" name="Freeform: Shape 25">
              <a:extLst>
                <a:ext uri="{FF2B5EF4-FFF2-40B4-BE49-F238E27FC236}">
                  <a16:creationId xmlns:a16="http://schemas.microsoft.com/office/drawing/2014/main" id="{21CA964C-EED3-4447-826F-685E33AEC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638819 h 2928886"/>
                <a:gd name="connsiteX1" fmla="*/ 31090 w 3481139"/>
                <a:gd name="connsiteY1" fmla="*/ 2704150 h 2928886"/>
                <a:gd name="connsiteX2" fmla="*/ 120149 w 3481139"/>
                <a:gd name="connsiteY2" fmla="*/ 2845955 h 2928886"/>
                <a:gd name="connsiteX3" fmla="*/ 185501 w 3481139"/>
                <a:gd name="connsiteY3" fmla="*/ 2928886 h 2928886"/>
                <a:gd name="connsiteX4" fmla="*/ 0 w 3481139"/>
                <a:gd name="connsiteY4" fmla="*/ 2928886 h 2928886"/>
                <a:gd name="connsiteX5" fmla="*/ 1421035 w 3481139"/>
                <a:gd name="connsiteY5" fmla="*/ 1378 h 2928886"/>
                <a:gd name="connsiteX6" fmla="*/ 2605678 w 3481139"/>
                <a:gd name="connsiteY6" fmla="*/ 348168 h 2928886"/>
                <a:gd name="connsiteX7" fmla="*/ 3411215 w 3481139"/>
                <a:gd name="connsiteY7" fmla="*/ 1492067 h 2928886"/>
                <a:gd name="connsiteX8" fmla="*/ 3306857 w 3481139"/>
                <a:gd name="connsiteY8" fmla="*/ 2839295 h 2928886"/>
                <a:gd name="connsiteX9" fmla="*/ 3261670 w 3481139"/>
                <a:gd name="connsiteY9" fmla="*/ 2928886 h 2928886"/>
                <a:gd name="connsiteX10" fmla="*/ 2857174 w 3481139"/>
                <a:gd name="connsiteY10" fmla="*/ 2928886 h 2928886"/>
                <a:gd name="connsiteX11" fmla="*/ 2915377 w 3481139"/>
                <a:gd name="connsiteY11" fmla="*/ 2836712 h 2928886"/>
                <a:gd name="connsiteX12" fmla="*/ 3115608 w 3481139"/>
                <a:gd name="connsiteY12" fmla="*/ 2239047 h 2928886"/>
                <a:gd name="connsiteX13" fmla="*/ 3072115 w 3481139"/>
                <a:gd name="connsiteY13" fmla="*/ 1582856 h 2928886"/>
                <a:gd name="connsiteX14" fmla="*/ 2816844 w 3481139"/>
                <a:gd name="connsiteY14" fmla="*/ 1040240 h 2928886"/>
                <a:gd name="connsiteX15" fmla="*/ 2406710 w 3481139"/>
                <a:gd name="connsiteY15" fmla="*/ 637298 h 2928886"/>
                <a:gd name="connsiteX16" fmla="*/ 1778438 w 3481139"/>
                <a:gd name="connsiteY16" fmla="*/ 376813 h 2928886"/>
                <a:gd name="connsiteX17" fmla="*/ 1082136 w 3481139"/>
                <a:gd name="connsiteY17" fmla="*/ 405400 h 2928886"/>
                <a:gd name="connsiteX18" fmla="*/ 770453 w 3481139"/>
                <a:gd name="connsiteY18" fmla="*/ 610712 h 2928886"/>
                <a:gd name="connsiteX19" fmla="*/ 504311 w 3481139"/>
                <a:gd name="connsiteY19" fmla="*/ 1053517 h 2928886"/>
                <a:gd name="connsiteX20" fmla="*/ 370837 w 3481139"/>
                <a:gd name="connsiteY20" fmla="*/ 1303660 h 2928886"/>
                <a:gd name="connsiteX21" fmla="*/ 18332 w 3481139"/>
                <a:gd name="connsiteY21" fmla="*/ 1735234 h 2928886"/>
                <a:gd name="connsiteX22" fmla="*/ 0 w 3481139"/>
                <a:gd name="connsiteY22" fmla="*/ 1752611 h 2928886"/>
                <a:gd name="connsiteX23" fmla="*/ 0 w 3481139"/>
                <a:gd name="connsiteY23" fmla="*/ 1233485 h 2928886"/>
                <a:gd name="connsiteX24" fmla="*/ 18046 w 3481139"/>
                <a:gd name="connsiteY24" fmla="*/ 1208183 h 2928886"/>
                <a:gd name="connsiteX25" fmla="*/ 65393 w 3481139"/>
                <a:gd name="connsiteY25" fmla="*/ 1130865 h 2928886"/>
                <a:gd name="connsiteX26" fmla="*/ 991384 w 3481139"/>
                <a:gd name="connsiteY26" fmla="*/ 66436 h 2928886"/>
                <a:gd name="connsiteX27" fmla="*/ 1421035 w 3481139"/>
                <a:gd name="connsiteY27"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1139" h="2928886">
                  <a:moveTo>
                    <a:pt x="0" y="2638819"/>
                  </a:moveTo>
                  <a:lnTo>
                    <a:pt x="31090" y="2704150"/>
                  </a:lnTo>
                  <a:cubicBezTo>
                    <a:pt x="57644" y="2752264"/>
                    <a:pt x="87419" y="2799634"/>
                    <a:pt x="120149" y="2845955"/>
                  </a:cubicBezTo>
                  <a:lnTo>
                    <a:pt x="185501"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857174" y="2928886"/>
                  </a:lnTo>
                  <a:lnTo>
                    <a:pt x="2915377" y="2836712"/>
                  </a:lnTo>
                  <a:cubicBezTo>
                    <a:pt x="3020179" y="2651516"/>
                    <a:pt x="3087510" y="2450417"/>
                    <a:pt x="3115608" y="2239047"/>
                  </a:cubicBezTo>
                  <a:cubicBezTo>
                    <a:pt x="3144700" y="2019998"/>
                    <a:pt x="3130088" y="1799215"/>
                    <a:pt x="3072115" y="1582856"/>
                  </a:cubicBezTo>
                  <a:cubicBezTo>
                    <a:pt x="3019429" y="1386229"/>
                    <a:pt x="2933521" y="1203663"/>
                    <a:pt x="2816844" y="1040240"/>
                  </a:cubicBezTo>
                  <a:cubicBezTo>
                    <a:pt x="2704247" y="882558"/>
                    <a:pt x="2566242" y="746942"/>
                    <a:pt x="2406710" y="637298"/>
                  </a:cubicBezTo>
                  <a:cubicBezTo>
                    <a:pt x="2218030" y="507559"/>
                    <a:pt x="2000748" y="417531"/>
                    <a:pt x="1778438" y="376813"/>
                  </a:cubicBezTo>
                  <a:cubicBezTo>
                    <a:pt x="1545966" y="334240"/>
                    <a:pt x="1311716" y="343884"/>
                    <a:pt x="1082136" y="405400"/>
                  </a:cubicBezTo>
                  <a:cubicBezTo>
                    <a:pt x="957109" y="438901"/>
                    <a:pt x="861000" y="502225"/>
                    <a:pt x="770453" y="610712"/>
                  </a:cubicBezTo>
                  <a:cubicBezTo>
                    <a:pt x="672863" y="727627"/>
                    <a:pt x="591021" y="885960"/>
                    <a:pt x="504311" y="1053517"/>
                  </a:cubicBezTo>
                  <a:cubicBezTo>
                    <a:pt x="462225" y="1134849"/>
                    <a:pt x="418774" y="1218945"/>
                    <a:pt x="370837" y="1303660"/>
                  </a:cubicBezTo>
                  <a:cubicBezTo>
                    <a:pt x="249038" y="1518990"/>
                    <a:pt x="115673" y="1643965"/>
                    <a:pt x="18332" y="1735234"/>
                  </a:cubicBezTo>
                  <a:lnTo>
                    <a:pt x="0" y="1752611"/>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54482870-6C00-4014-90C6-638B19BB5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454676 h 2928886"/>
                <a:gd name="connsiteX1" fmla="*/ 23037 w 3481139"/>
                <a:gd name="connsiteY1" fmla="*/ 2524361 h 2928886"/>
                <a:gd name="connsiteX2" fmla="*/ 92498 w 3481139"/>
                <a:gd name="connsiteY2" fmla="*/ 2670254 h 2928886"/>
                <a:gd name="connsiteX3" fmla="*/ 177819 w 3481139"/>
                <a:gd name="connsiteY3" fmla="*/ 2806016 h 2928886"/>
                <a:gd name="connsiteX4" fmla="*/ 274733 w 3481139"/>
                <a:gd name="connsiteY4" fmla="*/ 2928886 h 2928886"/>
                <a:gd name="connsiteX5" fmla="*/ 0 w 3481139"/>
                <a:gd name="connsiteY5" fmla="*/ 2928886 h 2928886"/>
                <a:gd name="connsiteX6" fmla="*/ 1421035 w 3481139"/>
                <a:gd name="connsiteY6" fmla="*/ 1378 h 2928886"/>
                <a:gd name="connsiteX7" fmla="*/ 2605678 w 3481139"/>
                <a:gd name="connsiteY7" fmla="*/ 348168 h 2928886"/>
                <a:gd name="connsiteX8" fmla="*/ 3411215 w 3481139"/>
                <a:gd name="connsiteY8" fmla="*/ 1492067 h 2928886"/>
                <a:gd name="connsiteX9" fmla="*/ 3306857 w 3481139"/>
                <a:gd name="connsiteY9" fmla="*/ 2839295 h 2928886"/>
                <a:gd name="connsiteX10" fmla="*/ 3261670 w 3481139"/>
                <a:gd name="connsiteY10" fmla="*/ 2928886 h 2928886"/>
                <a:gd name="connsiteX11" fmla="*/ 2774329 w 3481139"/>
                <a:gd name="connsiteY11" fmla="*/ 2928886 h 2928886"/>
                <a:gd name="connsiteX12" fmla="*/ 2854316 w 3481139"/>
                <a:gd name="connsiteY12" fmla="*/ 2802203 h 2928886"/>
                <a:gd name="connsiteX13" fmla="*/ 3046067 w 3481139"/>
                <a:gd name="connsiteY13" fmla="*/ 2229848 h 2928886"/>
                <a:gd name="connsiteX14" fmla="*/ 3004330 w 3481139"/>
                <a:gd name="connsiteY14" fmla="*/ 1601092 h 2928886"/>
                <a:gd name="connsiteX15" fmla="*/ 2759775 w 3481139"/>
                <a:gd name="connsiteY15" fmla="*/ 1081112 h 2928886"/>
                <a:gd name="connsiteX16" fmla="*/ 2367007 w 3481139"/>
                <a:gd name="connsiteY16" fmla="*/ 695245 h 2928886"/>
                <a:gd name="connsiteX17" fmla="*/ 1765861 w 3481139"/>
                <a:gd name="connsiteY17" fmla="*/ 445951 h 2928886"/>
                <a:gd name="connsiteX18" fmla="*/ 1100322 w 3481139"/>
                <a:gd name="connsiteY18" fmla="*/ 473271 h 2928886"/>
                <a:gd name="connsiteX19" fmla="*/ 566662 w 3481139"/>
                <a:gd name="connsiteY19" fmla="*/ 1085790 h 2928886"/>
                <a:gd name="connsiteX20" fmla="*/ 431916 w 3481139"/>
                <a:gd name="connsiteY20" fmla="*/ 1338236 h 2928886"/>
                <a:gd name="connsiteX21" fmla="*/ 66359 w 3481139"/>
                <a:gd name="connsiteY21" fmla="*/ 1786460 h 2928886"/>
                <a:gd name="connsiteX22" fmla="*/ 1807 w 3481139"/>
                <a:gd name="connsiteY22" fmla="*/ 1848695 h 2928886"/>
                <a:gd name="connsiteX23" fmla="*/ 0 w 3481139"/>
                <a:gd name="connsiteY23" fmla="*/ 1850695 h 2928886"/>
                <a:gd name="connsiteX24" fmla="*/ 0 w 3481139"/>
                <a:gd name="connsiteY24" fmla="*/ 1233485 h 2928886"/>
                <a:gd name="connsiteX25" fmla="*/ 18046 w 3481139"/>
                <a:gd name="connsiteY25" fmla="*/ 1208183 h 2928886"/>
                <a:gd name="connsiteX26" fmla="*/ 65393 w 3481139"/>
                <a:gd name="connsiteY26" fmla="*/ 1130865 h 2928886"/>
                <a:gd name="connsiteX27" fmla="*/ 991384 w 3481139"/>
                <a:gd name="connsiteY27" fmla="*/ 66436 h 2928886"/>
                <a:gd name="connsiteX28" fmla="*/ 1421035 w 3481139"/>
                <a:gd name="connsiteY28"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1139" h="2928886">
                  <a:moveTo>
                    <a:pt x="0" y="2454676"/>
                  </a:moveTo>
                  <a:lnTo>
                    <a:pt x="23037" y="2524361"/>
                  </a:lnTo>
                  <a:cubicBezTo>
                    <a:pt x="42843" y="2573572"/>
                    <a:pt x="66005" y="2622232"/>
                    <a:pt x="92498" y="2670254"/>
                  </a:cubicBezTo>
                  <a:cubicBezTo>
                    <a:pt x="117915" y="2716294"/>
                    <a:pt x="146441" y="2761645"/>
                    <a:pt x="177819" y="2806016"/>
                  </a:cubicBezTo>
                  <a:lnTo>
                    <a:pt x="274733"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774329" y="2928886"/>
                  </a:lnTo>
                  <a:lnTo>
                    <a:pt x="2854316" y="2802203"/>
                  </a:lnTo>
                  <a:cubicBezTo>
                    <a:pt x="2954670" y="2624813"/>
                    <a:pt x="3019198" y="2432241"/>
                    <a:pt x="3046067" y="2229848"/>
                  </a:cubicBezTo>
                  <a:cubicBezTo>
                    <a:pt x="3073918" y="2019997"/>
                    <a:pt x="3059887" y="1808433"/>
                    <a:pt x="3004330" y="1601092"/>
                  </a:cubicBezTo>
                  <a:cubicBezTo>
                    <a:pt x="2953824" y="1412601"/>
                    <a:pt x="2871570" y="1237702"/>
                    <a:pt x="2759775" y="1081112"/>
                  </a:cubicBezTo>
                  <a:cubicBezTo>
                    <a:pt x="2651938" y="930074"/>
                    <a:pt x="2519787" y="800304"/>
                    <a:pt x="2367007" y="695245"/>
                  </a:cubicBezTo>
                  <a:cubicBezTo>
                    <a:pt x="2186422" y="571040"/>
                    <a:pt x="1978537" y="484889"/>
                    <a:pt x="1765861" y="445951"/>
                  </a:cubicBezTo>
                  <a:cubicBezTo>
                    <a:pt x="1543705" y="405264"/>
                    <a:pt x="1319800" y="414462"/>
                    <a:pt x="1100322" y="473271"/>
                  </a:cubicBezTo>
                  <a:cubicBezTo>
                    <a:pt x="859826" y="537712"/>
                    <a:pt x="751918" y="727591"/>
                    <a:pt x="566662" y="1085790"/>
                  </a:cubicBezTo>
                  <a:cubicBezTo>
                    <a:pt x="524297" y="1167705"/>
                    <a:pt x="480498" y="1252403"/>
                    <a:pt x="431916" y="1338236"/>
                  </a:cubicBezTo>
                  <a:cubicBezTo>
                    <a:pt x="304892" y="1562816"/>
                    <a:pt x="167019" y="1692123"/>
                    <a:pt x="66359" y="1786460"/>
                  </a:cubicBezTo>
                  <a:cubicBezTo>
                    <a:pt x="41685" y="1809641"/>
                    <a:pt x="19588" y="1830368"/>
                    <a:pt x="1807" y="1848695"/>
                  </a:cubicBezTo>
                  <a:lnTo>
                    <a:pt x="0" y="1850695"/>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8" name="Freeform: Shape 27">
              <a:extLst>
                <a:ext uri="{FF2B5EF4-FFF2-40B4-BE49-F238E27FC236}">
                  <a16:creationId xmlns:a16="http://schemas.microsoft.com/office/drawing/2014/main" id="{A97410C4-9F35-480D-AF41-9881677BA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3804226"/>
              <a:ext cx="3664532" cy="3063253"/>
            </a:xfrm>
            <a:custGeom>
              <a:avLst/>
              <a:gdLst>
                <a:gd name="connsiteX0" fmla="*/ 1589544 w 3664532"/>
                <a:gd name="connsiteY0" fmla="*/ 1348 h 3063253"/>
                <a:gd name="connsiteX1" fmla="*/ 3592316 w 3664532"/>
                <a:gd name="connsiteY1" fmla="*/ 1577908 h 3063253"/>
                <a:gd name="connsiteX2" fmla="*/ 3464985 w 3664532"/>
                <a:gd name="connsiteY2" fmla="*/ 3019497 h 3063253"/>
                <a:gd name="connsiteX3" fmla="*/ 3441980 w 3664532"/>
                <a:gd name="connsiteY3" fmla="*/ 3063253 h 3063253"/>
                <a:gd name="connsiteX4" fmla="*/ 3180670 w 3664532"/>
                <a:gd name="connsiteY4" fmla="*/ 3063253 h 3063253"/>
                <a:gd name="connsiteX5" fmla="*/ 3224136 w 3664532"/>
                <a:gd name="connsiteY5" fmla="*/ 2966554 h 3063253"/>
                <a:gd name="connsiteX6" fmla="*/ 3355620 w 3664532"/>
                <a:gd name="connsiteY6" fmla="*/ 2437076 h 3063253"/>
                <a:gd name="connsiteX7" fmla="*/ 3363467 w 3664532"/>
                <a:gd name="connsiteY7" fmla="*/ 2076633 h 3063253"/>
                <a:gd name="connsiteX8" fmla="*/ 3304293 w 3664532"/>
                <a:gd name="connsiteY8" fmla="*/ 1722087 h 3063253"/>
                <a:gd name="connsiteX9" fmla="*/ 3182877 w 3664532"/>
                <a:gd name="connsiteY9" fmla="*/ 1384217 h 3063253"/>
                <a:gd name="connsiteX10" fmla="*/ 3001025 w 3664532"/>
                <a:gd name="connsiteY10" fmla="*/ 1074386 h 3063253"/>
                <a:gd name="connsiteX11" fmla="*/ 2477205 w 3664532"/>
                <a:gd name="connsiteY11" fmla="*/ 580474 h 3063253"/>
                <a:gd name="connsiteX12" fmla="*/ 1798691 w 3664532"/>
                <a:gd name="connsiteY12" fmla="*/ 315283 h 3063253"/>
                <a:gd name="connsiteX13" fmla="*/ 1753281 w 3664532"/>
                <a:gd name="connsiteY13" fmla="*/ 307175 h 3063253"/>
                <a:gd name="connsiteX14" fmla="*/ 1730532 w 3664532"/>
                <a:gd name="connsiteY14" fmla="*/ 303097 h 3063253"/>
                <a:gd name="connsiteX15" fmla="*/ 1707599 w 3664532"/>
                <a:gd name="connsiteY15" fmla="*/ 300231 h 3063253"/>
                <a:gd name="connsiteX16" fmla="*/ 1661716 w 3664532"/>
                <a:gd name="connsiteY16" fmla="*/ 294430 h 3063253"/>
                <a:gd name="connsiteX17" fmla="*/ 1615761 w 3664532"/>
                <a:gd name="connsiteY17" fmla="*/ 289448 h 3063253"/>
                <a:gd name="connsiteX18" fmla="*/ 1523276 w 3664532"/>
                <a:gd name="connsiteY18" fmla="*/ 282763 h 3063253"/>
                <a:gd name="connsiteX19" fmla="*/ 1430359 w 3664532"/>
                <a:gd name="connsiteY19" fmla="*/ 280699 h 3063253"/>
                <a:gd name="connsiteX20" fmla="*/ 1059060 w 3664532"/>
                <a:gd name="connsiteY20" fmla="*/ 318854 h 3063253"/>
                <a:gd name="connsiteX21" fmla="*/ 1012987 w 3664532"/>
                <a:gd name="connsiteY21" fmla="*/ 328075 h 3063253"/>
                <a:gd name="connsiteX22" fmla="*/ 968530 w 3664532"/>
                <a:gd name="connsiteY22" fmla="*/ 339260 h 3063253"/>
                <a:gd name="connsiteX23" fmla="*/ 924773 w 3664532"/>
                <a:gd name="connsiteY23" fmla="*/ 352511 h 3063253"/>
                <a:gd name="connsiteX24" fmla="*/ 881731 w 3664532"/>
                <a:gd name="connsiteY24" fmla="*/ 367896 h 3063253"/>
                <a:gd name="connsiteX25" fmla="*/ 839561 w 3664532"/>
                <a:gd name="connsiteY25" fmla="*/ 385444 h 3063253"/>
                <a:gd name="connsiteX26" fmla="*/ 798365 w 3664532"/>
                <a:gd name="connsiteY26" fmla="*/ 405276 h 3063253"/>
                <a:gd name="connsiteX27" fmla="*/ 758403 w 3664532"/>
                <a:gd name="connsiteY27" fmla="*/ 427539 h 3063253"/>
                <a:gd name="connsiteX28" fmla="*/ 719600 w 3664532"/>
                <a:gd name="connsiteY28" fmla="*/ 451961 h 3063253"/>
                <a:gd name="connsiteX29" fmla="*/ 577562 w 3664532"/>
                <a:gd name="connsiteY29" fmla="*/ 569522 h 3063253"/>
                <a:gd name="connsiteX30" fmla="*/ 456753 w 3664532"/>
                <a:gd name="connsiteY30" fmla="*/ 712062 h 3063253"/>
                <a:gd name="connsiteX31" fmla="*/ 353265 w 3664532"/>
                <a:gd name="connsiteY31" fmla="*/ 870162 h 3063253"/>
                <a:gd name="connsiteX32" fmla="*/ 305715 w 3664532"/>
                <a:gd name="connsiteY32" fmla="*/ 952522 h 3063253"/>
                <a:gd name="connsiteX33" fmla="*/ 260078 w 3664532"/>
                <a:gd name="connsiteY33" fmla="*/ 1036331 h 3063253"/>
                <a:gd name="connsiteX34" fmla="*/ 170320 w 3664532"/>
                <a:gd name="connsiteY34" fmla="*/ 1205796 h 3063253"/>
                <a:gd name="connsiteX35" fmla="*/ 124857 w 3664532"/>
                <a:gd name="connsiteY35" fmla="*/ 1290794 h 3063253"/>
                <a:gd name="connsiteX36" fmla="*/ 77228 w 3664532"/>
                <a:gd name="connsiteY36" fmla="*/ 1375573 h 3063253"/>
                <a:gd name="connsiteX37" fmla="*/ 23967 w 3664532"/>
                <a:gd name="connsiteY37" fmla="*/ 1458613 h 3063253"/>
                <a:gd name="connsiteX38" fmla="*/ 0 w 3664532"/>
                <a:gd name="connsiteY38" fmla="*/ 1490102 h 3063253"/>
                <a:gd name="connsiteX39" fmla="*/ 0 w 3664532"/>
                <a:gd name="connsiteY39" fmla="*/ 600302 h 3063253"/>
                <a:gd name="connsiteX40" fmla="*/ 7155 w 3664532"/>
                <a:gd name="connsiteY40" fmla="*/ 592928 h 3063253"/>
                <a:gd name="connsiteX41" fmla="*/ 940651 w 3664532"/>
                <a:gd name="connsiteY41" fmla="*/ 75740 h 3063253"/>
                <a:gd name="connsiteX42" fmla="*/ 1589544 w 3664532"/>
                <a:gd name="connsiteY42" fmla="*/ 1348 h 30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64532" h="3063253">
                  <a:moveTo>
                    <a:pt x="1589544" y="1348"/>
                  </a:moveTo>
                  <a:cubicBezTo>
                    <a:pt x="2513808" y="33842"/>
                    <a:pt x="3344091" y="651520"/>
                    <a:pt x="3592316" y="1577908"/>
                  </a:cubicBezTo>
                  <a:cubicBezTo>
                    <a:pt x="3725976" y="2076733"/>
                    <a:pt x="3668729" y="2582423"/>
                    <a:pt x="3464985" y="3019497"/>
                  </a:cubicBezTo>
                  <a:lnTo>
                    <a:pt x="3441980" y="3063253"/>
                  </a:lnTo>
                  <a:lnTo>
                    <a:pt x="3180670" y="3063253"/>
                  </a:lnTo>
                  <a:lnTo>
                    <a:pt x="3224136" y="2966554"/>
                  </a:lnTo>
                  <a:cubicBezTo>
                    <a:pt x="3291771" y="2795537"/>
                    <a:pt x="3335430" y="2617005"/>
                    <a:pt x="3355620" y="2437076"/>
                  </a:cubicBezTo>
                  <a:cubicBezTo>
                    <a:pt x="3368996" y="2317218"/>
                    <a:pt x="3372310" y="2196423"/>
                    <a:pt x="3363467" y="2076633"/>
                  </a:cubicBezTo>
                  <a:cubicBezTo>
                    <a:pt x="3354557" y="1956861"/>
                    <a:pt x="3334732" y="1838125"/>
                    <a:pt x="3304293" y="1722087"/>
                  </a:cubicBezTo>
                  <a:cubicBezTo>
                    <a:pt x="3274126" y="1605975"/>
                    <a:pt x="3233351" y="1492852"/>
                    <a:pt x="3182877" y="1384217"/>
                  </a:cubicBezTo>
                  <a:cubicBezTo>
                    <a:pt x="3132588" y="1275460"/>
                    <a:pt x="3071047" y="1171897"/>
                    <a:pt x="3001025" y="1074386"/>
                  </a:cubicBezTo>
                  <a:cubicBezTo>
                    <a:pt x="2860378" y="879817"/>
                    <a:pt x="2682723" y="710135"/>
                    <a:pt x="2477205" y="580474"/>
                  </a:cubicBezTo>
                  <a:cubicBezTo>
                    <a:pt x="2271686" y="450814"/>
                    <a:pt x="2040125" y="361195"/>
                    <a:pt x="1798691" y="315283"/>
                  </a:cubicBezTo>
                  <a:lnTo>
                    <a:pt x="1753281" y="307175"/>
                  </a:lnTo>
                  <a:lnTo>
                    <a:pt x="1730532" y="303097"/>
                  </a:lnTo>
                  <a:lnTo>
                    <a:pt x="1707599" y="300231"/>
                  </a:lnTo>
                  <a:lnTo>
                    <a:pt x="1661716" y="294430"/>
                  </a:lnTo>
                  <a:cubicBezTo>
                    <a:pt x="1646462" y="292559"/>
                    <a:pt x="1631149" y="290194"/>
                    <a:pt x="1615761" y="289448"/>
                  </a:cubicBezTo>
                  <a:cubicBezTo>
                    <a:pt x="1584975" y="287377"/>
                    <a:pt x="1554157" y="284371"/>
                    <a:pt x="1523276" y="282763"/>
                  </a:cubicBezTo>
                  <a:lnTo>
                    <a:pt x="1430359" y="280699"/>
                  </a:lnTo>
                  <a:cubicBezTo>
                    <a:pt x="1306331" y="281594"/>
                    <a:pt x="1181785" y="294109"/>
                    <a:pt x="1059060" y="318854"/>
                  </a:cubicBezTo>
                  <a:lnTo>
                    <a:pt x="1012987" y="328075"/>
                  </a:lnTo>
                  <a:cubicBezTo>
                    <a:pt x="998030" y="331646"/>
                    <a:pt x="983384" y="335571"/>
                    <a:pt x="968530" y="339260"/>
                  </a:cubicBezTo>
                  <a:cubicBezTo>
                    <a:pt x="953853" y="343338"/>
                    <a:pt x="939377" y="348162"/>
                    <a:pt x="924773" y="352511"/>
                  </a:cubicBezTo>
                  <a:cubicBezTo>
                    <a:pt x="910278" y="357266"/>
                    <a:pt x="896136" y="362800"/>
                    <a:pt x="881731" y="367896"/>
                  </a:cubicBezTo>
                  <a:cubicBezTo>
                    <a:pt x="867590" y="373428"/>
                    <a:pt x="853698" y="379622"/>
                    <a:pt x="839561" y="385444"/>
                  </a:cubicBezTo>
                  <a:cubicBezTo>
                    <a:pt x="825810" y="391891"/>
                    <a:pt x="812130" y="398609"/>
                    <a:pt x="798365" y="405276"/>
                  </a:cubicBezTo>
                  <a:cubicBezTo>
                    <a:pt x="785090" y="412685"/>
                    <a:pt x="771605" y="419858"/>
                    <a:pt x="758403" y="427539"/>
                  </a:cubicBezTo>
                  <a:cubicBezTo>
                    <a:pt x="745548" y="435706"/>
                    <a:pt x="732259" y="443337"/>
                    <a:pt x="719600" y="451961"/>
                  </a:cubicBezTo>
                  <a:cubicBezTo>
                    <a:pt x="668664" y="485885"/>
                    <a:pt x="621352" y="525741"/>
                    <a:pt x="577562" y="569522"/>
                  </a:cubicBezTo>
                  <a:cubicBezTo>
                    <a:pt x="534000" y="613606"/>
                    <a:pt x="493580" y="661281"/>
                    <a:pt x="456753" y="712062"/>
                  </a:cubicBezTo>
                  <a:cubicBezTo>
                    <a:pt x="419754" y="762744"/>
                    <a:pt x="385485" y="815747"/>
                    <a:pt x="353265" y="870162"/>
                  </a:cubicBezTo>
                  <a:cubicBezTo>
                    <a:pt x="337069" y="897321"/>
                    <a:pt x="321168" y="924763"/>
                    <a:pt x="305715" y="952522"/>
                  </a:cubicBezTo>
                  <a:cubicBezTo>
                    <a:pt x="290262" y="980281"/>
                    <a:pt x="275152" y="1008238"/>
                    <a:pt x="260078" y="1036331"/>
                  </a:cubicBezTo>
                  <a:cubicBezTo>
                    <a:pt x="229846" y="1092467"/>
                    <a:pt x="200339" y="1149135"/>
                    <a:pt x="170320" y="1205796"/>
                  </a:cubicBezTo>
                  <a:lnTo>
                    <a:pt x="124857" y="1290794"/>
                  </a:lnTo>
                  <a:cubicBezTo>
                    <a:pt x="109549" y="1319095"/>
                    <a:pt x="94118" y="1347211"/>
                    <a:pt x="77228" y="1375573"/>
                  </a:cubicBezTo>
                  <a:cubicBezTo>
                    <a:pt x="60776" y="1403944"/>
                    <a:pt x="42932" y="1431630"/>
                    <a:pt x="23967" y="1458613"/>
                  </a:cubicBezTo>
                  <a:lnTo>
                    <a:pt x="0" y="1490102"/>
                  </a:lnTo>
                  <a:lnTo>
                    <a:pt x="0" y="600302"/>
                  </a:lnTo>
                  <a:lnTo>
                    <a:pt x="7155" y="592928"/>
                  </a:lnTo>
                  <a:cubicBezTo>
                    <a:pt x="261918" y="354349"/>
                    <a:pt x="578478" y="172784"/>
                    <a:pt x="940651" y="75740"/>
                  </a:cubicBezTo>
                  <a:cubicBezTo>
                    <a:pt x="1157955" y="17514"/>
                    <a:pt x="1376252" y="-6151"/>
                    <a:pt x="1589544" y="13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Segnaposto contenuto 2"/>
          <p:cNvSpPr>
            <a:spLocks noGrp="1"/>
          </p:cNvSpPr>
          <p:nvPr>
            <p:ph idx="1"/>
          </p:nvPr>
        </p:nvSpPr>
        <p:spPr>
          <a:xfrm>
            <a:off x="5051013" y="1165385"/>
            <a:ext cx="4086554" cy="5575983"/>
          </a:xfrm>
        </p:spPr>
        <p:txBody>
          <a:bodyPr anchor="ctr">
            <a:normAutofit/>
          </a:bodyPr>
          <a:lstStyle/>
          <a:p>
            <a:pPr marL="0" indent="0">
              <a:lnSpc>
                <a:spcPct val="90000"/>
              </a:lnSpc>
              <a:buNone/>
            </a:pPr>
            <a:r>
              <a:rPr lang="it-IT" sz="2000" dirty="0">
                <a:solidFill>
                  <a:schemeClr val="tx2">
                    <a:lumMod val="60000"/>
                    <a:lumOff val="40000"/>
                  </a:schemeClr>
                </a:solidFill>
                <a:latin typeface="Arial" panose="020B0604020202020204" pitchFamily="34" charset="0"/>
                <a:cs typeface="Arial" panose="020B0604020202020204" pitchFamily="34" charset="0"/>
              </a:rPr>
              <a:t>Attenta </a:t>
            </a:r>
            <a:r>
              <a:rPr lang="it-IT" sz="2000" b="1" dirty="0">
                <a:solidFill>
                  <a:schemeClr val="tx2">
                    <a:lumMod val="60000"/>
                    <a:lumOff val="40000"/>
                  </a:schemeClr>
                </a:solidFill>
                <a:latin typeface="Arial" panose="020B0604020202020204" pitchFamily="34" charset="0"/>
                <a:cs typeface="Arial" panose="020B0604020202020204" pitchFamily="34" charset="0"/>
              </a:rPr>
              <a:t>analisi del luogo </a:t>
            </a:r>
            <a:r>
              <a:rPr lang="it-IT" sz="2000" dirty="0">
                <a:latin typeface="Arial" panose="020B0604020202020204" pitchFamily="34" charset="0"/>
                <a:cs typeface="Arial" panose="020B0604020202020204" pitchFamily="34" charset="0"/>
              </a:rPr>
              <a:t>dove si intende posizionare l’apiario</a:t>
            </a:r>
          </a:p>
          <a:p>
            <a:pPr marL="0" indent="0">
              <a:lnSpc>
                <a:spcPct val="90000"/>
              </a:lnSpc>
              <a:buNone/>
            </a:pPr>
            <a:r>
              <a:rPr lang="it-IT" sz="2000" dirty="0">
                <a:solidFill>
                  <a:srgbClr val="00B050"/>
                </a:solidFill>
                <a:latin typeface="Arial" panose="020B0604020202020204" pitchFamily="34" charset="0"/>
                <a:cs typeface="Arial" panose="020B0604020202020204" pitchFamily="34" charset="0"/>
              </a:rPr>
              <a:t>Analizzare </a:t>
            </a:r>
            <a:r>
              <a:rPr lang="it-IT" sz="2000" dirty="0">
                <a:latin typeface="Arial" panose="020B0604020202020204" pitchFamily="34" charset="0"/>
                <a:cs typeface="Arial" panose="020B0604020202020204" pitchFamily="34" charset="0"/>
              </a:rPr>
              <a:t>il </a:t>
            </a:r>
            <a:r>
              <a:rPr lang="it-IT" sz="2000" b="1" dirty="0">
                <a:solidFill>
                  <a:srgbClr val="00B050"/>
                </a:solidFill>
                <a:latin typeface="Arial" panose="020B0604020202020204" pitchFamily="34" charset="0"/>
                <a:cs typeface="Arial" panose="020B0604020202020204" pitchFamily="34" charset="0"/>
              </a:rPr>
              <a:t>potenziale nettarifero (</a:t>
            </a:r>
            <a:r>
              <a:rPr lang="it-IT" sz="2000" dirty="0">
                <a:solidFill>
                  <a:srgbClr val="00B050"/>
                </a:solidFill>
                <a:latin typeface="Arial" panose="020B0604020202020204" pitchFamily="34" charset="0"/>
                <a:cs typeface="Arial" panose="020B0604020202020204" pitchFamily="34" charset="0"/>
              </a:rPr>
              <a:t>quantità di nettare prodotto da</a:t>
            </a:r>
            <a:r>
              <a:rPr lang="it-IT" sz="2000" b="1" dirty="0">
                <a:solidFill>
                  <a:srgbClr val="00B050"/>
                </a:solidFill>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della zona</a:t>
            </a:r>
          </a:p>
          <a:p>
            <a:pPr marL="0" indent="0">
              <a:lnSpc>
                <a:spcPct val="90000"/>
              </a:lnSpc>
              <a:buNone/>
            </a:pPr>
            <a:r>
              <a:rPr lang="it-IT" sz="2000" i="1" u="sng" dirty="0">
                <a:solidFill>
                  <a:schemeClr val="accent6">
                    <a:lumMod val="75000"/>
                  </a:schemeClr>
                </a:solidFill>
                <a:latin typeface="Arial" panose="020B0604020202020204" pitchFamily="34" charset="0"/>
                <a:cs typeface="Arial" panose="020B0604020202020204" pitchFamily="34" charset="0"/>
              </a:rPr>
              <a:t>Meglio cominciare </a:t>
            </a:r>
            <a:r>
              <a:rPr lang="it-IT" sz="2000" dirty="0">
                <a:latin typeface="Arial" panose="020B0604020202020204" pitchFamily="34" charset="0"/>
                <a:cs typeface="Arial" panose="020B0604020202020204" pitchFamily="34" charset="0"/>
              </a:rPr>
              <a:t>l’attività in </a:t>
            </a:r>
            <a:r>
              <a:rPr lang="it-IT" sz="2000" b="1" dirty="0">
                <a:solidFill>
                  <a:schemeClr val="accent6">
                    <a:lumMod val="75000"/>
                  </a:schemeClr>
                </a:solidFill>
                <a:latin typeface="Arial" panose="020B0604020202020204" pitchFamily="34" charset="0"/>
                <a:cs typeface="Arial" panose="020B0604020202020204" pitchFamily="34" charset="0"/>
              </a:rPr>
              <a:t>primavera</a:t>
            </a:r>
          </a:p>
          <a:p>
            <a:pPr marL="0" indent="0">
              <a:lnSpc>
                <a:spcPct val="90000"/>
              </a:lnSpc>
              <a:buNone/>
            </a:pPr>
            <a:r>
              <a:rPr lang="it-IT" sz="2000" dirty="0">
                <a:latin typeface="Arial" panose="020B0604020202020204" pitchFamily="34" charset="0"/>
                <a:cs typeface="Arial" panose="020B0604020202020204" pitchFamily="34" charset="0"/>
              </a:rPr>
              <a:t>Dove reperire le api</a:t>
            </a:r>
          </a:p>
          <a:p>
            <a:pPr marL="0" indent="0">
              <a:lnSpc>
                <a:spcPct val="90000"/>
              </a:lnSpc>
              <a:buNone/>
            </a:pPr>
            <a:r>
              <a:rPr lang="it-IT" sz="2000" dirty="0">
                <a:solidFill>
                  <a:srgbClr val="CC706E"/>
                </a:solidFill>
                <a:latin typeface="Arial" panose="020B0604020202020204" pitchFamily="34" charset="0"/>
                <a:cs typeface="Arial" panose="020B0604020202020204" pitchFamily="34" charset="0"/>
              </a:rPr>
              <a:t>Verificare </a:t>
            </a:r>
            <a:r>
              <a:rPr lang="it-IT" sz="2000" b="1" i="1" u="sng" dirty="0">
                <a:solidFill>
                  <a:srgbClr val="CC706E"/>
                </a:solidFill>
                <a:latin typeface="Arial" panose="020B0604020202020204" pitchFamily="34" charset="0"/>
                <a:cs typeface="Arial" panose="020B0604020202020204" pitchFamily="34" charset="0"/>
              </a:rPr>
              <a:t>salute e forza </a:t>
            </a:r>
            <a:r>
              <a:rPr lang="it-IT" sz="2000" dirty="0">
                <a:latin typeface="Arial" panose="020B0604020202020204" pitchFamily="34" charset="0"/>
                <a:cs typeface="Arial" panose="020B0604020202020204" pitchFamily="34" charset="0"/>
              </a:rPr>
              <a:t>della famiglia che ci viene venduta</a:t>
            </a:r>
          </a:p>
          <a:p>
            <a:pPr marL="0" indent="0">
              <a:lnSpc>
                <a:spcPct val="90000"/>
              </a:lnSpc>
              <a:buNone/>
            </a:pPr>
            <a:r>
              <a:rPr lang="it-IT" sz="2000" dirty="0">
                <a:latin typeface="Arial" panose="020B0604020202020204" pitchFamily="34" charset="0"/>
                <a:cs typeface="Arial" panose="020B0604020202020204" pitchFamily="34" charset="0"/>
              </a:rPr>
              <a:t>Meglio se possibile iniziare con </a:t>
            </a:r>
            <a:r>
              <a:rPr lang="it-IT" sz="2000" b="1" i="1" u="sng" dirty="0">
                <a:solidFill>
                  <a:schemeClr val="accent4"/>
                </a:solidFill>
                <a:latin typeface="Arial" panose="020B0604020202020204" pitchFamily="34" charset="0"/>
                <a:cs typeface="Arial" panose="020B0604020202020204" pitchFamily="34" charset="0"/>
              </a:rPr>
              <a:t>due alveari</a:t>
            </a:r>
          </a:p>
          <a:p>
            <a:pPr marL="0" indent="0">
              <a:lnSpc>
                <a:spcPct val="90000"/>
              </a:lnSpc>
              <a:buNone/>
            </a:pPr>
            <a:r>
              <a:rPr lang="it-IT" sz="2000" u="sng" dirty="0">
                <a:latin typeface="Arial" panose="020B0604020202020204" pitchFamily="34" charset="0"/>
                <a:cs typeface="Arial" panose="020B0604020202020204" pitchFamily="34" charset="0"/>
              </a:rPr>
              <a:t>Posizionare le arnie in modo tale da </a:t>
            </a:r>
            <a:r>
              <a:rPr lang="it-IT" sz="2000" b="1" u="sng" dirty="0">
                <a:highlight>
                  <a:srgbClr val="FFFF00"/>
                </a:highlight>
                <a:latin typeface="Arial" panose="020B0604020202020204" pitchFamily="34" charset="0"/>
                <a:cs typeface="Arial" panose="020B0604020202020204" pitchFamily="34" charset="0"/>
              </a:rPr>
              <a:t>non arrecar danno alle api e ai vicini</a:t>
            </a:r>
          </a:p>
          <a:p>
            <a:pPr marL="0" indent="0">
              <a:lnSpc>
                <a:spcPct val="90000"/>
              </a:lnSpc>
              <a:buNone/>
            </a:pPr>
            <a:r>
              <a:rPr lang="it-IT" sz="2000" dirty="0">
                <a:latin typeface="Arial" panose="020B0604020202020204" pitchFamily="34" charset="0"/>
                <a:cs typeface="Arial" panose="020B0604020202020204" pitchFamily="34" charset="0"/>
              </a:rPr>
              <a:t>Alveari rivolti verso </a:t>
            </a:r>
            <a:r>
              <a:rPr lang="it-IT" sz="2000" b="1" dirty="0">
                <a:solidFill>
                  <a:srgbClr val="FF0000"/>
                </a:solidFill>
                <a:latin typeface="Arial" panose="020B0604020202020204" pitchFamily="34" charset="0"/>
                <a:cs typeface="Arial" panose="020B0604020202020204" pitchFamily="34" charset="0"/>
              </a:rPr>
              <a:t>sud/ sud est </a:t>
            </a:r>
            <a:r>
              <a:rPr lang="it-IT" sz="2000" dirty="0">
                <a:latin typeface="Arial" panose="020B0604020202020204" pitchFamily="34" charset="0"/>
                <a:cs typeface="Arial" panose="020B0604020202020204" pitchFamily="34" charset="0"/>
              </a:rPr>
              <a:t>mai esposti ai venti freddi</a:t>
            </a:r>
          </a:p>
          <a:p>
            <a:pPr marL="0" indent="0">
              <a:lnSpc>
                <a:spcPct val="90000"/>
              </a:lnSpc>
              <a:buNone/>
            </a:pPr>
            <a:r>
              <a:rPr lang="it-IT" sz="2000" dirty="0">
                <a:latin typeface="Arial" panose="020B0604020202020204" pitchFamily="34" charset="0"/>
                <a:cs typeface="Arial" panose="020B0604020202020204" pitchFamily="34" charset="0"/>
              </a:rPr>
              <a:t>Sollevati almeno </a:t>
            </a:r>
            <a:r>
              <a:rPr lang="it-IT" sz="2000" b="1" dirty="0">
                <a:solidFill>
                  <a:schemeClr val="accent6">
                    <a:lumMod val="50000"/>
                  </a:schemeClr>
                </a:solidFill>
                <a:latin typeface="Arial" panose="020B0604020202020204" pitchFamily="34" charset="0"/>
                <a:cs typeface="Arial" panose="020B0604020202020204" pitchFamily="34" charset="0"/>
              </a:rPr>
              <a:t>40 cm da terra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descr="Immagine che contiene persona&#10;&#10;Descrizione generata automaticamente">
            <a:extLst>
              <a:ext uri="{FF2B5EF4-FFF2-40B4-BE49-F238E27FC236}">
                <a16:creationId xmlns:a16="http://schemas.microsoft.com/office/drawing/2014/main" id="{09F70BD3-71D9-DB97-1AFC-05CE8772B3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
          <a:stretch/>
        </p:blipFill>
        <p:spPr>
          <a:xfrm>
            <a:off x="144396" y="171716"/>
            <a:ext cx="2844951" cy="6514565"/>
          </a:xfrm>
          <a:prstGeom prst="rect">
            <a:avLst/>
          </a:prstGeom>
        </p:spPr>
      </p:pic>
      <p:pic>
        <p:nvPicPr>
          <p:cNvPr id="5" name="Immagine 4" descr="Immagine che contiene terra, cioccolato&#10;&#10;Descrizione generata automaticamente">
            <a:extLst>
              <a:ext uri="{FF2B5EF4-FFF2-40B4-BE49-F238E27FC236}">
                <a16:creationId xmlns:a16="http://schemas.microsoft.com/office/drawing/2014/main" id="{0CB19CF6-A442-3988-61AD-E417818E66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
          <a:stretch/>
        </p:blipFill>
        <p:spPr>
          <a:xfrm>
            <a:off x="3138403" y="171716"/>
            <a:ext cx="2867193" cy="6514565"/>
          </a:xfrm>
          <a:prstGeom prst="rect">
            <a:avLst/>
          </a:prstGeom>
        </p:spPr>
      </p:pic>
      <p:pic>
        <p:nvPicPr>
          <p:cNvPr id="7" name="Immagine 6" descr="Immagine che contiene terra, esterni, materiale da costruzione, mattone&#10;&#10;Descrizione generata automaticamente">
            <a:extLst>
              <a:ext uri="{FF2B5EF4-FFF2-40B4-BE49-F238E27FC236}">
                <a16:creationId xmlns:a16="http://schemas.microsoft.com/office/drawing/2014/main" id="{9E3E37D9-DF76-94D1-B173-0E2AEC4F90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
          <a:stretch/>
        </p:blipFill>
        <p:spPr>
          <a:xfrm>
            <a:off x="6141024" y="171716"/>
            <a:ext cx="2849255" cy="6514565"/>
          </a:xfrm>
          <a:prstGeom prst="rect">
            <a:avLst/>
          </a:prstGeom>
        </p:spPr>
      </p:pic>
    </p:spTree>
    <p:extLst>
      <p:ext uri="{BB962C8B-B14F-4D97-AF65-F5344CB8AC3E}">
        <p14:creationId xmlns:p14="http://schemas.microsoft.com/office/powerpoint/2010/main" val="111898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2DB09E-3646-6B9E-C2E4-62E9133191C3}"/>
              </a:ext>
            </a:extLst>
          </p:cNvPr>
          <p:cNvSpPr>
            <a:spLocks noGrp="1"/>
          </p:cNvSpPr>
          <p:nvPr>
            <p:ph type="title"/>
          </p:nvPr>
        </p:nvSpPr>
        <p:spPr>
          <a:xfrm>
            <a:off x="5598460" y="1783959"/>
            <a:ext cx="3065480" cy="2889114"/>
          </a:xfrm>
        </p:spPr>
        <p:txBody>
          <a:bodyPr vert="horz" lIns="91440" tIns="45720" rIns="91440" bIns="45720" rtlCol="0" anchor="b">
            <a:normAutofit fontScale="90000"/>
          </a:bodyPr>
          <a:lstStyle/>
          <a:p>
            <a:pPr algn="l">
              <a:lnSpc>
                <a:spcPct val="90000"/>
              </a:lnSpc>
            </a:pPr>
            <a:r>
              <a:rPr lang="en-US" sz="4700" dirty="0">
                <a:latin typeface="Algerian" panose="04020705040A02060702" pitchFamily="82" charset="0"/>
              </a:rPr>
              <a:t>RECUPERO SCIAME CON ARNIA ESCA</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magine 3" descr="Immagine che contiene testo, lavagnabianca&#10;&#10;Descrizione generata automaticamente">
            <a:extLst>
              <a:ext uri="{FF2B5EF4-FFF2-40B4-BE49-F238E27FC236}">
                <a16:creationId xmlns:a16="http://schemas.microsoft.com/office/drawing/2014/main" id="{E9B24EB3-DA25-3F5E-E111-541C4E45BC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998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3" name="CasellaDiTesto 2">
            <a:extLst>
              <a:ext uri="{FF2B5EF4-FFF2-40B4-BE49-F238E27FC236}">
                <a16:creationId xmlns:a16="http://schemas.microsoft.com/office/drawing/2014/main" id="{981EB13D-2BC3-BFB2-1DC2-FEA7C3A7CD48}"/>
              </a:ext>
            </a:extLst>
          </p:cNvPr>
          <p:cNvSpPr txBox="1"/>
          <p:nvPr/>
        </p:nvSpPr>
        <p:spPr>
          <a:xfrm>
            <a:off x="4572000" y="1484784"/>
            <a:ext cx="809470" cy="523220"/>
          </a:xfrm>
          <a:prstGeom prst="rect">
            <a:avLst/>
          </a:prstGeom>
          <a:noFill/>
        </p:spPr>
        <p:txBody>
          <a:bodyPr wrap="square" rtlCol="0">
            <a:spAutoFit/>
          </a:bodyPr>
          <a:lstStyle/>
          <a:p>
            <a:r>
              <a:rPr lang="it-IT" sz="2800" dirty="0">
                <a:solidFill>
                  <a:srgbClr val="002060"/>
                </a:solidFill>
              </a:rPr>
              <a:t>40</a:t>
            </a:r>
          </a:p>
        </p:txBody>
      </p:sp>
      <p:sp>
        <p:nvSpPr>
          <p:cNvPr id="5" name="CasellaDiTesto 4">
            <a:extLst>
              <a:ext uri="{FF2B5EF4-FFF2-40B4-BE49-F238E27FC236}">
                <a16:creationId xmlns:a16="http://schemas.microsoft.com/office/drawing/2014/main" id="{F2A93D7B-1F60-63AE-E047-5659232B6252}"/>
              </a:ext>
            </a:extLst>
          </p:cNvPr>
          <p:cNvSpPr txBox="1"/>
          <p:nvPr/>
        </p:nvSpPr>
        <p:spPr>
          <a:xfrm>
            <a:off x="683568" y="2564904"/>
            <a:ext cx="1224136" cy="400110"/>
          </a:xfrm>
          <a:prstGeom prst="rect">
            <a:avLst/>
          </a:prstGeom>
          <a:noFill/>
        </p:spPr>
        <p:txBody>
          <a:bodyPr wrap="square" rtlCol="0">
            <a:spAutoFit/>
          </a:bodyPr>
          <a:lstStyle/>
          <a:p>
            <a:r>
              <a:rPr lang="it-IT" sz="2000" dirty="0">
                <a:solidFill>
                  <a:srgbClr val="002060"/>
                </a:solidFill>
              </a:rPr>
              <a:t>diametro</a:t>
            </a:r>
          </a:p>
        </p:txBody>
      </p:sp>
      <p:sp>
        <p:nvSpPr>
          <p:cNvPr id="6" name="CasellaDiTesto 5">
            <a:extLst>
              <a:ext uri="{FF2B5EF4-FFF2-40B4-BE49-F238E27FC236}">
                <a16:creationId xmlns:a16="http://schemas.microsoft.com/office/drawing/2014/main" id="{C58D92D8-8DD2-D583-BC94-178BB48A96CB}"/>
              </a:ext>
            </a:extLst>
          </p:cNvPr>
          <p:cNvSpPr txBox="1"/>
          <p:nvPr/>
        </p:nvSpPr>
        <p:spPr>
          <a:xfrm>
            <a:off x="2581064" y="2864815"/>
            <a:ext cx="1366284" cy="369332"/>
          </a:xfrm>
          <a:prstGeom prst="rect">
            <a:avLst/>
          </a:prstGeom>
          <a:noFill/>
        </p:spPr>
        <p:txBody>
          <a:bodyPr wrap="square" rtlCol="0">
            <a:spAutoFit/>
          </a:bodyPr>
          <a:lstStyle/>
          <a:p>
            <a:r>
              <a:rPr lang="it-IT" dirty="0">
                <a:solidFill>
                  <a:srgbClr val="002060"/>
                </a:solidFill>
              </a:rPr>
              <a:t>dal bordo</a:t>
            </a:r>
          </a:p>
        </p:txBody>
      </p:sp>
      <p:sp>
        <p:nvSpPr>
          <p:cNvPr id="7" name="CasellaDiTesto 6">
            <a:extLst>
              <a:ext uri="{FF2B5EF4-FFF2-40B4-BE49-F238E27FC236}">
                <a16:creationId xmlns:a16="http://schemas.microsoft.com/office/drawing/2014/main" id="{1C4A2168-D83F-3EDB-4ED1-F4BD0B912DAD}"/>
              </a:ext>
            </a:extLst>
          </p:cNvPr>
          <p:cNvSpPr txBox="1"/>
          <p:nvPr/>
        </p:nvSpPr>
        <p:spPr>
          <a:xfrm>
            <a:off x="2012377" y="3514485"/>
            <a:ext cx="1224136" cy="369332"/>
          </a:xfrm>
          <a:prstGeom prst="rect">
            <a:avLst/>
          </a:prstGeom>
          <a:noFill/>
        </p:spPr>
        <p:txBody>
          <a:bodyPr wrap="square" rtlCol="0">
            <a:spAutoFit/>
          </a:bodyPr>
          <a:lstStyle/>
          <a:p>
            <a:r>
              <a:rPr lang="it-IT" dirty="0">
                <a:solidFill>
                  <a:srgbClr val="002060"/>
                </a:solidFill>
              </a:rPr>
              <a:t>dalla base</a:t>
            </a:r>
          </a:p>
        </p:txBody>
      </p:sp>
      <p:sp>
        <p:nvSpPr>
          <p:cNvPr id="8" name="CasellaDiTesto 7">
            <a:extLst>
              <a:ext uri="{FF2B5EF4-FFF2-40B4-BE49-F238E27FC236}">
                <a16:creationId xmlns:a16="http://schemas.microsoft.com/office/drawing/2014/main" id="{78F98E76-7478-DBC4-83A7-DE5ADF03FF37}"/>
              </a:ext>
            </a:extLst>
          </p:cNvPr>
          <p:cNvSpPr txBox="1"/>
          <p:nvPr/>
        </p:nvSpPr>
        <p:spPr>
          <a:xfrm flipH="1">
            <a:off x="683567" y="4164155"/>
            <a:ext cx="2209387" cy="369332"/>
          </a:xfrm>
          <a:prstGeom prst="rect">
            <a:avLst/>
          </a:prstGeom>
          <a:noFill/>
        </p:spPr>
        <p:txBody>
          <a:bodyPr wrap="square" rtlCol="0">
            <a:spAutoFit/>
          </a:bodyPr>
          <a:lstStyle/>
          <a:p>
            <a:pPr algn="ctr"/>
            <a:r>
              <a:rPr lang="it-IT" dirty="0">
                <a:solidFill>
                  <a:srgbClr val="002060"/>
                </a:solidFill>
              </a:rPr>
              <a:t>larghezza</a:t>
            </a:r>
          </a:p>
        </p:txBody>
      </p:sp>
      <p:sp>
        <p:nvSpPr>
          <p:cNvPr id="11" name="CasellaDiTesto 10">
            <a:extLst>
              <a:ext uri="{FF2B5EF4-FFF2-40B4-BE49-F238E27FC236}">
                <a16:creationId xmlns:a16="http://schemas.microsoft.com/office/drawing/2014/main" id="{C026AE26-F913-1CE4-53BF-D66FB9091E1B}"/>
              </a:ext>
            </a:extLst>
          </p:cNvPr>
          <p:cNvSpPr txBox="1"/>
          <p:nvPr/>
        </p:nvSpPr>
        <p:spPr>
          <a:xfrm rot="19649139">
            <a:off x="2979223" y="3793763"/>
            <a:ext cx="1485879" cy="369332"/>
          </a:xfrm>
          <a:prstGeom prst="rect">
            <a:avLst/>
          </a:prstGeom>
          <a:noFill/>
        </p:spPr>
        <p:txBody>
          <a:bodyPr wrap="square" rtlCol="0">
            <a:spAutoFit/>
          </a:bodyPr>
          <a:lstStyle/>
          <a:p>
            <a:pPr algn="ctr"/>
            <a:r>
              <a:rPr lang="it-IT" dirty="0">
                <a:solidFill>
                  <a:srgbClr val="002060"/>
                </a:solidFill>
              </a:rPr>
              <a:t>profondità</a:t>
            </a:r>
          </a:p>
        </p:txBody>
      </p:sp>
      <p:sp>
        <p:nvSpPr>
          <p:cNvPr id="12" name="CasellaDiTesto 11">
            <a:extLst>
              <a:ext uri="{FF2B5EF4-FFF2-40B4-BE49-F238E27FC236}">
                <a16:creationId xmlns:a16="http://schemas.microsoft.com/office/drawing/2014/main" id="{DE183CCC-45B1-F955-3BB4-9B038C3109C5}"/>
              </a:ext>
            </a:extLst>
          </p:cNvPr>
          <p:cNvSpPr txBox="1"/>
          <p:nvPr/>
        </p:nvSpPr>
        <p:spPr>
          <a:xfrm rot="16011436">
            <a:off x="3522734" y="2160600"/>
            <a:ext cx="1039573" cy="369332"/>
          </a:xfrm>
          <a:prstGeom prst="rect">
            <a:avLst/>
          </a:prstGeom>
          <a:noFill/>
        </p:spPr>
        <p:txBody>
          <a:bodyPr wrap="square" rtlCol="0">
            <a:spAutoFit/>
          </a:bodyPr>
          <a:lstStyle/>
          <a:p>
            <a:pPr algn="ctr"/>
            <a:r>
              <a:rPr lang="it-IT" dirty="0">
                <a:solidFill>
                  <a:srgbClr val="002060"/>
                </a:solidFill>
              </a:rPr>
              <a:t>altezza</a:t>
            </a:r>
          </a:p>
        </p:txBody>
      </p:sp>
      <p:sp>
        <p:nvSpPr>
          <p:cNvPr id="13" name="CasellaDiTesto 12">
            <a:extLst>
              <a:ext uri="{FF2B5EF4-FFF2-40B4-BE49-F238E27FC236}">
                <a16:creationId xmlns:a16="http://schemas.microsoft.com/office/drawing/2014/main" id="{52048BB9-A10A-08D1-4836-7F58FBA3701F}"/>
              </a:ext>
            </a:extLst>
          </p:cNvPr>
          <p:cNvSpPr txBox="1"/>
          <p:nvPr/>
        </p:nvSpPr>
        <p:spPr>
          <a:xfrm>
            <a:off x="434341" y="6237312"/>
            <a:ext cx="2458613" cy="369332"/>
          </a:xfrm>
          <a:prstGeom prst="rect">
            <a:avLst/>
          </a:prstGeom>
          <a:noFill/>
        </p:spPr>
        <p:txBody>
          <a:bodyPr wrap="square" rtlCol="0">
            <a:spAutoFit/>
          </a:bodyPr>
          <a:lstStyle/>
          <a:p>
            <a:pPr algn="ctr"/>
            <a:r>
              <a:rPr lang="it-IT" dirty="0">
                <a:solidFill>
                  <a:srgbClr val="002060"/>
                </a:solidFill>
              </a:rPr>
              <a:t>misure in cm</a:t>
            </a:r>
          </a:p>
        </p:txBody>
      </p:sp>
      <p:sp>
        <p:nvSpPr>
          <p:cNvPr id="10" name="CasellaDiTesto 9">
            <a:extLst>
              <a:ext uri="{FF2B5EF4-FFF2-40B4-BE49-F238E27FC236}">
                <a16:creationId xmlns:a16="http://schemas.microsoft.com/office/drawing/2014/main" id="{1A0FC125-D22F-7292-AB55-63FA273B73AA}"/>
              </a:ext>
            </a:extLst>
          </p:cNvPr>
          <p:cNvSpPr txBox="1"/>
          <p:nvPr/>
        </p:nvSpPr>
        <p:spPr>
          <a:xfrm rot="15683571">
            <a:off x="3753807" y="1542482"/>
            <a:ext cx="510546" cy="400110"/>
          </a:xfrm>
          <a:prstGeom prst="rect">
            <a:avLst/>
          </a:prstGeom>
          <a:noFill/>
        </p:spPr>
        <p:txBody>
          <a:bodyPr wrap="square" rtlCol="0">
            <a:spAutoFit/>
          </a:bodyPr>
          <a:lstStyle/>
          <a:p>
            <a:r>
              <a:rPr lang="it-IT" b="1" dirty="0">
                <a:solidFill>
                  <a:srgbClr val="002060"/>
                </a:solidFill>
              </a:rPr>
              <a:t>3</a:t>
            </a:r>
            <a:r>
              <a:rPr lang="it-IT" sz="2000" b="1" dirty="0">
                <a:solidFill>
                  <a:srgbClr val="002060"/>
                </a:solidFill>
              </a:rPr>
              <a:t>7</a:t>
            </a:r>
          </a:p>
        </p:txBody>
      </p:sp>
      <p:sp>
        <p:nvSpPr>
          <p:cNvPr id="14" name="CasellaDiTesto 13">
            <a:extLst>
              <a:ext uri="{FF2B5EF4-FFF2-40B4-BE49-F238E27FC236}">
                <a16:creationId xmlns:a16="http://schemas.microsoft.com/office/drawing/2014/main" id="{5E7CDD33-9F1D-75D9-9D87-A41F67FFC36F}"/>
              </a:ext>
            </a:extLst>
          </p:cNvPr>
          <p:cNvSpPr txBox="1"/>
          <p:nvPr/>
        </p:nvSpPr>
        <p:spPr>
          <a:xfrm>
            <a:off x="4432039" y="1840210"/>
            <a:ext cx="1089392" cy="369332"/>
          </a:xfrm>
          <a:prstGeom prst="rect">
            <a:avLst/>
          </a:prstGeom>
          <a:noFill/>
        </p:spPr>
        <p:txBody>
          <a:bodyPr wrap="square" rtlCol="0">
            <a:spAutoFit/>
          </a:bodyPr>
          <a:lstStyle/>
          <a:p>
            <a:r>
              <a:rPr lang="it-IT" dirty="0">
                <a:solidFill>
                  <a:srgbClr val="002060"/>
                </a:solidFill>
              </a:rPr>
              <a:t>volume</a:t>
            </a:r>
          </a:p>
        </p:txBody>
      </p:sp>
      <p:sp>
        <p:nvSpPr>
          <p:cNvPr id="15" name="CasellaDiTesto 14">
            <a:extLst>
              <a:ext uri="{FF2B5EF4-FFF2-40B4-BE49-F238E27FC236}">
                <a16:creationId xmlns:a16="http://schemas.microsoft.com/office/drawing/2014/main" id="{01DADDBD-A144-8E25-74AE-6688F9F51802}"/>
              </a:ext>
            </a:extLst>
          </p:cNvPr>
          <p:cNvSpPr txBox="1"/>
          <p:nvPr/>
        </p:nvSpPr>
        <p:spPr>
          <a:xfrm>
            <a:off x="4986349" y="1511704"/>
            <a:ext cx="344963" cy="461665"/>
          </a:xfrm>
          <a:prstGeom prst="rect">
            <a:avLst/>
          </a:prstGeom>
          <a:noFill/>
        </p:spPr>
        <p:txBody>
          <a:bodyPr wrap="square" rtlCol="0">
            <a:spAutoFit/>
          </a:bodyPr>
          <a:lstStyle/>
          <a:p>
            <a:r>
              <a:rPr lang="it-IT" sz="2400" dirty="0">
                <a:solidFill>
                  <a:srgbClr val="002060"/>
                </a:solidFill>
              </a:rPr>
              <a:t>L</a:t>
            </a:r>
          </a:p>
        </p:txBody>
      </p:sp>
    </p:spTree>
    <p:extLst>
      <p:ext uri="{BB962C8B-B14F-4D97-AF65-F5344CB8AC3E}">
        <p14:creationId xmlns:p14="http://schemas.microsoft.com/office/powerpoint/2010/main" val="14687652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a:extLst>
              <a:ext uri="{FF2B5EF4-FFF2-40B4-BE49-F238E27FC236}">
                <a16:creationId xmlns:a16="http://schemas.microsoft.com/office/drawing/2014/main" id="{286BE404-5969-8E72-6B00-14325EFB45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 y="10"/>
            <a:ext cx="4571980" cy="6857990"/>
          </a:xfrm>
          <a:prstGeom prst="rect">
            <a:avLst/>
          </a:prstGeom>
        </p:spPr>
      </p:pic>
      <p:pic>
        <p:nvPicPr>
          <p:cNvPr id="7" name="Immagine 6" descr="Immagine che contiene serbatoio&#10;&#10;Descrizione generata automaticamente">
            <a:extLst>
              <a:ext uri="{FF2B5EF4-FFF2-40B4-BE49-F238E27FC236}">
                <a16:creationId xmlns:a16="http://schemas.microsoft.com/office/drawing/2014/main" id="{2E496CB7-05DB-7D80-84CE-88DAD62563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0" y="10"/>
            <a:ext cx="4572000" cy="6857990"/>
          </a:xfrm>
          <a:prstGeom prst="rect">
            <a:avLst/>
          </a:prstGeom>
        </p:spPr>
      </p:pic>
    </p:spTree>
    <p:extLst>
      <p:ext uri="{BB962C8B-B14F-4D97-AF65-F5344CB8AC3E}">
        <p14:creationId xmlns:p14="http://schemas.microsoft.com/office/powerpoint/2010/main" val="460402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a:extLst>
              <a:ext uri="{FF2B5EF4-FFF2-40B4-BE49-F238E27FC236}">
                <a16:creationId xmlns:a16="http://schemas.microsoft.com/office/drawing/2014/main" id="{E1758481-0E0C-FF44-962F-7DDFD09353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 y="10"/>
            <a:ext cx="4571980" cy="6857990"/>
          </a:xfrm>
          <a:prstGeom prst="rect">
            <a:avLst/>
          </a:prstGeom>
        </p:spPr>
      </p:pic>
      <p:pic>
        <p:nvPicPr>
          <p:cNvPr id="5" name="Immagine 4" descr="Immagine che contiene pianta, interni, serbatoio&#10;&#10;Descrizione generata automaticamente">
            <a:extLst>
              <a:ext uri="{FF2B5EF4-FFF2-40B4-BE49-F238E27FC236}">
                <a16:creationId xmlns:a16="http://schemas.microsoft.com/office/drawing/2014/main" id="{BE417B24-A1D6-3763-6276-24F74C87C6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0" y="10"/>
            <a:ext cx="4572000" cy="6857990"/>
          </a:xfrm>
          <a:prstGeom prst="rect">
            <a:avLst/>
          </a:prstGeom>
        </p:spPr>
      </p:pic>
    </p:spTree>
    <p:extLst>
      <p:ext uri="{BB962C8B-B14F-4D97-AF65-F5344CB8AC3E}">
        <p14:creationId xmlns:p14="http://schemas.microsoft.com/office/powerpoint/2010/main" val="3445609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magine 4" descr="Immagine che contiene esterni, erba, verde, giardino&#10;&#10;Descrizione generata automaticamente">
            <a:extLst>
              <a:ext uri="{FF2B5EF4-FFF2-40B4-BE49-F238E27FC236}">
                <a16:creationId xmlns:a16="http://schemas.microsoft.com/office/drawing/2014/main" id="{21310B64-7C2D-68A5-4839-0398FE844C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a:stretch/>
        </p:blipFill>
        <p:spPr>
          <a:xfrm>
            <a:off x="20" y="-1"/>
            <a:ext cx="5998648" cy="6858000"/>
          </a:xfrm>
          <a:prstGeom prst="rect">
            <a:avLst/>
          </a:prstGeom>
        </p:spPr>
      </p:pic>
      <p:pic>
        <p:nvPicPr>
          <p:cNvPr id="3" name="Immagine 2" descr="Immagine che contiene verdura&#10;&#10;Descrizione generata automaticamente">
            <a:extLst>
              <a:ext uri="{FF2B5EF4-FFF2-40B4-BE49-F238E27FC236}">
                <a16:creationId xmlns:a16="http://schemas.microsoft.com/office/drawing/2014/main" id="{DE5FAC74-8CF9-0537-3225-387A4B6C1E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998668" y="-1"/>
            <a:ext cx="3145332" cy="6857999"/>
          </a:xfrm>
          <a:prstGeom prst="rect">
            <a:avLst/>
          </a:prstGeom>
        </p:spPr>
      </p:pic>
    </p:spTree>
    <p:extLst>
      <p:ext uri="{BB962C8B-B14F-4D97-AF65-F5344CB8AC3E}">
        <p14:creationId xmlns:p14="http://schemas.microsoft.com/office/powerpoint/2010/main" val="124321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latin typeface="Algerian" panose="04020705040A02060702" pitchFamily="82" charset="0"/>
              </a:rPr>
              <a:t>FAMIGLIA AGGRESSIVE</a:t>
            </a:r>
          </a:p>
        </p:txBody>
      </p:sp>
      <p:sp>
        <p:nvSpPr>
          <p:cNvPr id="3" name="Segnaposto contenuto 2"/>
          <p:cNvSpPr>
            <a:spLocks noGrp="1"/>
          </p:cNvSpPr>
          <p:nvPr>
            <p:ph sz="half" idx="1"/>
          </p:nvPr>
        </p:nvSpPr>
        <p:spPr/>
        <p:txBody>
          <a:bodyPr>
            <a:normAutofit/>
          </a:bodyPr>
          <a:lstStyle/>
          <a:p>
            <a:pPr>
              <a:buNone/>
            </a:pPr>
            <a:r>
              <a:rPr lang="it-IT" sz="2000" dirty="0"/>
              <a:t>      </a:t>
            </a:r>
            <a:r>
              <a:rPr lang="it-IT" sz="2000" b="1" dirty="0"/>
              <a:t>Fattori contingenti legati al momento della visita:</a:t>
            </a:r>
          </a:p>
          <a:p>
            <a:pPr algn="just"/>
            <a:r>
              <a:rPr lang="it-IT" sz="1600" dirty="0"/>
              <a:t>Temperatura</a:t>
            </a:r>
          </a:p>
          <a:p>
            <a:pPr algn="just"/>
            <a:r>
              <a:rPr lang="it-IT" sz="1600" dirty="0"/>
              <a:t>Ora della visita</a:t>
            </a:r>
          </a:p>
          <a:p>
            <a:pPr algn="just"/>
            <a:r>
              <a:rPr lang="it-IT" sz="1600" dirty="0"/>
              <a:t>Disponibilità di nettare e polline</a:t>
            </a:r>
          </a:p>
          <a:p>
            <a:pPr algn="just"/>
            <a:r>
              <a:rPr lang="it-IT" sz="1600" dirty="0"/>
              <a:t>Vicinanza di sorgenti di rumori</a:t>
            </a:r>
          </a:p>
          <a:p>
            <a:pPr algn="just"/>
            <a:r>
              <a:rPr lang="it-IT" sz="1600" dirty="0"/>
              <a:t>Condizioni meteo</a:t>
            </a:r>
          </a:p>
        </p:txBody>
      </p:sp>
      <p:sp>
        <p:nvSpPr>
          <p:cNvPr id="4" name="Segnaposto contenuto 3"/>
          <p:cNvSpPr>
            <a:spLocks noGrp="1"/>
          </p:cNvSpPr>
          <p:nvPr>
            <p:ph sz="half" idx="2"/>
          </p:nvPr>
        </p:nvSpPr>
        <p:spPr>
          <a:xfrm>
            <a:off x="4648200" y="1600200"/>
            <a:ext cx="4038600" cy="4925144"/>
          </a:xfrm>
        </p:spPr>
        <p:txBody>
          <a:bodyPr>
            <a:normAutofit/>
          </a:bodyPr>
          <a:lstStyle/>
          <a:p>
            <a:pPr>
              <a:buNone/>
            </a:pPr>
            <a:r>
              <a:rPr lang="it-IT" sz="2000" b="1" dirty="0"/>
              <a:t>Fattori genetici</a:t>
            </a:r>
          </a:p>
          <a:p>
            <a:pPr>
              <a:buNone/>
            </a:pPr>
            <a:endParaRPr lang="it-IT" sz="2000" b="1" dirty="0"/>
          </a:p>
          <a:p>
            <a:pPr algn="just"/>
            <a:r>
              <a:rPr lang="it-IT" sz="1600" dirty="0"/>
              <a:t>Sono legati alle caratteristiche ereditarie e sono trasmessi dalla regina. Cosa fare con una famiglia aggressiva?  </a:t>
            </a:r>
          </a:p>
          <a:p>
            <a:pPr algn="just"/>
            <a:endParaRPr lang="it-IT" sz="1600" dirty="0"/>
          </a:p>
          <a:p>
            <a:pPr algn="just"/>
            <a:endParaRPr lang="it-IT" sz="1600" dirty="0"/>
          </a:p>
          <a:p>
            <a:pPr algn="just"/>
            <a:endParaRPr lang="it-IT" sz="1600" dirty="0"/>
          </a:p>
          <a:p>
            <a:pPr algn="just"/>
            <a:endParaRPr lang="it-IT" sz="1600" dirty="0"/>
          </a:p>
          <a:p>
            <a:pPr algn="just"/>
            <a:endParaRPr lang="it-IT" sz="1600" dirty="0"/>
          </a:p>
          <a:p>
            <a:pPr algn="just"/>
            <a:endParaRPr lang="it-IT" sz="1600" dirty="0"/>
          </a:p>
          <a:p>
            <a:pPr algn="just"/>
            <a:endParaRPr lang="it-IT" sz="1600" dirty="0"/>
          </a:p>
          <a:p>
            <a:pPr algn="just"/>
            <a:endParaRPr lang="it-IT" sz="1600" dirty="0"/>
          </a:p>
          <a:p>
            <a:pPr algn="just"/>
            <a:endParaRPr lang="it-IT" sz="1600" dirty="0"/>
          </a:p>
          <a:p>
            <a:pPr algn="just"/>
            <a:endParaRPr lang="it-IT" sz="1600" dirty="0"/>
          </a:p>
          <a:p>
            <a:pPr algn="ctr">
              <a:buNone/>
            </a:pPr>
            <a:r>
              <a:rPr lang="it-IT" sz="1600" b="1" dirty="0"/>
              <a:t>Come aprire l’alveare?</a:t>
            </a:r>
          </a:p>
        </p:txBody>
      </p:sp>
      <p:pic>
        <p:nvPicPr>
          <p:cNvPr id="5" name="Immagine 4" descr="imagesCA7HE61S.jpg"/>
          <p:cNvPicPr>
            <a:picLocks noChangeAspect="1"/>
          </p:cNvPicPr>
          <p:nvPr/>
        </p:nvPicPr>
        <p:blipFill>
          <a:blip r:embed="rId2" cstate="print"/>
          <a:stretch>
            <a:fillRect/>
          </a:stretch>
        </p:blipFill>
        <p:spPr>
          <a:xfrm>
            <a:off x="5220072" y="3140967"/>
            <a:ext cx="2952328" cy="2853917"/>
          </a:xfrm>
          <a:prstGeom prst="rect">
            <a:avLst/>
          </a:prstGeom>
        </p:spPr>
      </p:pic>
      <p:pic>
        <p:nvPicPr>
          <p:cNvPr id="6" name="Immagine 5" descr="imagesCANBWD89.jpg"/>
          <p:cNvPicPr>
            <a:picLocks noChangeAspect="1"/>
          </p:cNvPicPr>
          <p:nvPr/>
        </p:nvPicPr>
        <p:blipFill>
          <a:blip r:embed="rId3" cstate="print"/>
          <a:stretch>
            <a:fillRect/>
          </a:stretch>
        </p:blipFill>
        <p:spPr>
          <a:xfrm>
            <a:off x="755576" y="3789040"/>
            <a:ext cx="2592288" cy="232051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latin typeface="Algerian" panose="04020705040A02060702" pitchFamily="82" charset="0"/>
              </a:rPr>
              <a:t>IL SACCHEGGIO</a:t>
            </a:r>
          </a:p>
        </p:txBody>
      </p:sp>
      <p:sp>
        <p:nvSpPr>
          <p:cNvPr id="3" name="Segnaposto contenuto 2"/>
          <p:cNvSpPr>
            <a:spLocks noGrp="1"/>
          </p:cNvSpPr>
          <p:nvPr>
            <p:ph sz="half" idx="1"/>
          </p:nvPr>
        </p:nvSpPr>
        <p:spPr/>
        <p:txBody>
          <a:bodyPr>
            <a:normAutofit/>
          </a:bodyPr>
          <a:lstStyle/>
          <a:p>
            <a:pPr algn="just"/>
            <a:r>
              <a:rPr lang="it-IT" sz="1600" dirty="0"/>
              <a:t>Le api di una famiglia </a:t>
            </a:r>
            <a:r>
              <a:rPr lang="it-IT" sz="1600" b="1" u="sng" dirty="0"/>
              <a:t>aggrediscono</a:t>
            </a:r>
            <a:r>
              <a:rPr lang="it-IT" sz="1600" dirty="0"/>
              <a:t> un altro alveare allo scopo di impadronirsi di tutto il miele</a:t>
            </a:r>
          </a:p>
          <a:p>
            <a:pPr algn="just"/>
            <a:r>
              <a:rPr lang="it-IT" sz="1600" b="1" u="sng" dirty="0">
                <a:solidFill>
                  <a:srgbClr val="FF0000"/>
                </a:solidFill>
              </a:rPr>
              <a:t>Saccheggio violento</a:t>
            </a:r>
            <a:r>
              <a:rPr lang="it-IT" sz="1600" b="1" dirty="0">
                <a:solidFill>
                  <a:srgbClr val="FF0000"/>
                </a:solidFill>
              </a:rPr>
              <a:t>:</a:t>
            </a:r>
          </a:p>
          <a:p>
            <a:pPr algn="just">
              <a:buFont typeface="+mj-lt"/>
              <a:buAutoNum type="arabicPeriod"/>
            </a:pPr>
            <a:r>
              <a:rPr lang="it-IT" sz="1600" u="sng" dirty="0"/>
              <a:t>L’alveare saccheggiatore attacca in massa </a:t>
            </a:r>
            <a:r>
              <a:rPr lang="it-IT" sz="1600" dirty="0"/>
              <a:t>l’alveare più debole</a:t>
            </a:r>
          </a:p>
          <a:p>
            <a:pPr algn="just">
              <a:buFont typeface="+mj-lt"/>
              <a:buAutoNum type="arabicPeriod"/>
            </a:pPr>
            <a:r>
              <a:rPr lang="it-IT" sz="1600" dirty="0"/>
              <a:t>All’ingresso dell’alveare assalito si assiste </a:t>
            </a:r>
            <a:r>
              <a:rPr lang="it-IT" sz="1600" u="sng" dirty="0"/>
              <a:t>ad innumerevoli duelli</a:t>
            </a:r>
          </a:p>
          <a:p>
            <a:pPr algn="just">
              <a:buFont typeface="+mj-lt"/>
              <a:buAutoNum type="arabicPeriod"/>
            </a:pPr>
            <a:r>
              <a:rPr lang="it-IT" sz="1600" dirty="0"/>
              <a:t>Durante il saccheggio </a:t>
            </a:r>
            <a:r>
              <a:rPr lang="it-IT" sz="1600" u="sng" dirty="0"/>
              <a:t>le api aggrediscono chiunque</a:t>
            </a:r>
            <a:r>
              <a:rPr lang="it-IT" sz="1600" dirty="0"/>
              <a:t> uomo o animale passi anche a </a:t>
            </a:r>
            <a:r>
              <a:rPr lang="it-IT" sz="1600" b="1" u="sng" dirty="0"/>
              <a:t>200 mt dall’alveare</a:t>
            </a:r>
          </a:p>
          <a:p>
            <a:pPr algn="just">
              <a:buFont typeface="+mj-lt"/>
              <a:buAutoNum type="arabicPeriod"/>
            </a:pPr>
            <a:r>
              <a:rPr lang="it-IT" sz="1600" dirty="0"/>
              <a:t>Le api saccheggiatrici </a:t>
            </a:r>
            <a:r>
              <a:rPr lang="it-IT" sz="1600" u="sng" dirty="0"/>
              <a:t>tentano di ammazzare la regina</a:t>
            </a:r>
            <a:r>
              <a:rPr lang="it-IT" sz="1600" dirty="0"/>
              <a:t> delle saccheggiate</a:t>
            </a:r>
          </a:p>
          <a:p>
            <a:pPr algn="just">
              <a:buFont typeface="+mj-lt"/>
              <a:buAutoNum type="arabicPeriod"/>
            </a:pPr>
            <a:r>
              <a:rPr lang="it-IT" sz="1600" u="sng" dirty="0"/>
              <a:t>Pericolo di diffusione delle malattie</a:t>
            </a:r>
          </a:p>
          <a:p>
            <a:pPr algn="just">
              <a:buFont typeface="+mj-lt"/>
              <a:buAutoNum type="arabicPeriod"/>
            </a:pPr>
            <a:r>
              <a:rPr lang="it-IT" sz="1600" dirty="0"/>
              <a:t>Cercare di arrestare il saccheggio</a:t>
            </a:r>
          </a:p>
        </p:txBody>
      </p:sp>
      <p:sp>
        <p:nvSpPr>
          <p:cNvPr id="4" name="Segnaposto contenuto 3"/>
          <p:cNvSpPr>
            <a:spLocks noGrp="1"/>
          </p:cNvSpPr>
          <p:nvPr>
            <p:ph sz="half" idx="2"/>
          </p:nvPr>
        </p:nvSpPr>
        <p:spPr/>
        <p:txBody>
          <a:bodyPr>
            <a:normAutofit/>
          </a:bodyPr>
          <a:lstStyle/>
          <a:p>
            <a:pPr algn="just"/>
            <a:r>
              <a:rPr lang="it-IT" sz="1600" b="1" u="sng" dirty="0">
                <a:solidFill>
                  <a:srgbClr val="0070C0"/>
                </a:solidFill>
              </a:rPr>
              <a:t>Saccheggio latente:</a:t>
            </a:r>
          </a:p>
          <a:p>
            <a:pPr algn="just">
              <a:buFont typeface="+mj-lt"/>
              <a:buAutoNum type="arabicPeriod"/>
            </a:pPr>
            <a:r>
              <a:rPr lang="it-IT" sz="1600" dirty="0"/>
              <a:t>Avviene </a:t>
            </a:r>
            <a:r>
              <a:rPr lang="it-IT" sz="1600" u="sng" dirty="0"/>
              <a:t>maniera nascosta</a:t>
            </a:r>
          </a:p>
          <a:p>
            <a:pPr algn="just">
              <a:buFont typeface="+mj-lt"/>
              <a:buAutoNum type="arabicPeriod"/>
            </a:pPr>
            <a:r>
              <a:rPr lang="it-IT" sz="1600" u="sng" dirty="0"/>
              <a:t>Senza battaglie</a:t>
            </a:r>
          </a:p>
          <a:p>
            <a:pPr algn="just">
              <a:buFont typeface="+mj-lt"/>
              <a:buAutoNum type="arabicPeriod"/>
            </a:pPr>
            <a:r>
              <a:rPr lang="it-IT" sz="1600" dirty="0"/>
              <a:t>Le saccheggiatrici rubano un poco di miele per volta</a:t>
            </a:r>
          </a:p>
          <a:p>
            <a:pPr algn="just">
              <a:buFont typeface="+mj-lt"/>
              <a:buAutoNum type="arabicPeriod"/>
            </a:pPr>
            <a:r>
              <a:rPr lang="it-IT" sz="1600" dirty="0"/>
              <a:t>La famiglia saccheggiata non reagisce</a:t>
            </a:r>
          </a:p>
          <a:p>
            <a:pPr algn="just">
              <a:buFont typeface="+mj-lt"/>
              <a:buAutoNum type="arabicPeriod"/>
            </a:pPr>
            <a:r>
              <a:rPr lang="it-IT" sz="1600" dirty="0"/>
              <a:t>Con il sospetto per identificarlo bisogna osservare attentamente </a:t>
            </a:r>
            <a:r>
              <a:rPr lang="it-IT" sz="1600" b="1" u="sng" dirty="0">
                <a:solidFill>
                  <a:srgbClr val="0070C0"/>
                </a:solidFill>
              </a:rPr>
              <a:t>le api </a:t>
            </a:r>
            <a:r>
              <a:rPr lang="it-IT" sz="1600" u="sng" dirty="0">
                <a:solidFill>
                  <a:srgbClr val="0070C0"/>
                </a:solidFill>
              </a:rPr>
              <a:t>che escono dall’alveare</a:t>
            </a:r>
            <a:r>
              <a:rPr lang="it-IT" sz="1600" dirty="0"/>
              <a:t> in questo caso </a:t>
            </a:r>
            <a:r>
              <a:rPr lang="it-IT" sz="1600" b="1" u="sng" dirty="0"/>
              <a:t>usciranno cariche</a:t>
            </a:r>
          </a:p>
          <a:p>
            <a:pPr algn="just">
              <a:buFont typeface="+mj-lt"/>
              <a:buAutoNum type="arabicPeriod"/>
            </a:pPr>
            <a:r>
              <a:rPr lang="it-IT" sz="1600" u="sng" dirty="0">
                <a:solidFill>
                  <a:srgbClr val="FF0000"/>
                </a:solidFill>
              </a:rPr>
              <a:t>Cospargendo le api di farina </a:t>
            </a:r>
            <a:r>
              <a:rPr lang="it-IT" sz="1600" dirty="0"/>
              <a:t>si vede da che alveare arrivano le saccheggiatrici</a:t>
            </a:r>
          </a:p>
          <a:p>
            <a:pPr algn="just">
              <a:buFont typeface="+mj-lt"/>
              <a:buAutoNum type="arabicPeriod"/>
            </a:pPr>
            <a:r>
              <a:rPr lang="it-IT" sz="1600" dirty="0"/>
              <a:t>Se il </a:t>
            </a:r>
            <a:r>
              <a:rPr lang="it-IT" sz="1600" b="1" u="sng" dirty="0"/>
              <a:t>saccheggio avviene in autunno </a:t>
            </a:r>
            <a:r>
              <a:rPr lang="it-IT" sz="1600" dirty="0"/>
              <a:t>la famiglia saccheggiata rischierà di morire di fame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latin typeface="Algerian" panose="04020705040A02060702" pitchFamily="82" charset="0"/>
              </a:rPr>
              <a:t>CAUSE DEL SACCHEGGIO </a:t>
            </a:r>
          </a:p>
        </p:txBody>
      </p:sp>
      <p:sp>
        <p:nvSpPr>
          <p:cNvPr id="3" name="Segnaposto contenuto 2"/>
          <p:cNvSpPr>
            <a:spLocks noGrp="1"/>
          </p:cNvSpPr>
          <p:nvPr>
            <p:ph sz="half" idx="1"/>
          </p:nvPr>
        </p:nvSpPr>
        <p:spPr/>
        <p:txBody>
          <a:bodyPr>
            <a:normAutofit/>
          </a:bodyPr>
          <a:lstStyle/>
          <a:p>
            <a:pPr algn="just"/>
            <a:endParaRPr lang="it-IT" sz="1800" dirty="0"/>
          </a:p>
          <a:p>
            <a:pPr algn="just"/>
            <a:r>
              <a:rPr lang="it-IT" sz="2400" u="sng" dirty="0">
                <a:solidFill>
                  <a:srgbClr val="0070C0"/>
                </a:solidFill>
              </a:rPr>
              <a:t>Condizioni ambientali</a:t>
            </a:r>
            <a:r>
              <a:rPr lang="it-IT" sz="1800" dirty="0"/>
              <a:t>: quando c’è </a:t>
            </a:r>
            <a:r>
              <a:rPr lang="it-IT" sz="1800" b="1" u="sng" dirty="0"/>
              <a:t>scarsità di raccolto</a:t>
            </a:r>
          </a:p>
          <a:p>
            <a:pPr algn="just"/>
            <a:r>
              <a:rPr lang="it-IT" sz="1800" dirty="0"/>
              <a:t>Situazioni anormali all’interno dell’ alveare: presenza in apiario di </a:t>
            </a:r>
            <a:r>
              <a:rPr lang="it-IT" sz="1800" b="1" u="sng" dirty="0"/>
              <a:t>famiglie deboli</a:t>
            </a:r>
          </a:p>
          <a:p>
            <a:pPr algn="just"/>
            <a:r>
              <a:rPr lang="it-IT" sz="1800" b="1" u="sng" dirty="0"/>
              <a:t>Errori</a:t>
            </a:r>
            <a:r>
              <a:rPr lang="it-IT" sz="1800" dirty="0"/>
              <a:t> dell’apicoltore (sono le cause più frequenti): </a:t>
            </a:r>
          </a:p>
          <a:p>
            <a:pPr algn="just">
              <a:buFont typeface="+mj-lt"/>
              <a:buAutoNum type="arabicPeriod"/>
            </a:pPr>
            <a:r>
              <a:rPr lang="it-IT" sz="1800" b="1" u="sng" dirty="0">
                <a:solidFill>
                  <a:srgbClr val="00B050"/>
                </a:solidFill>
              </a:rPr>
              <a:t>Visite troppo lunghe</a:t>
            </a:r>
          </a:p>
          <a:p>
            <a:pPr algn="just">
              <a:buFont typeface="+mj-lt"/>
              <a:buAutoNum type="arabicPeriod"/>
            </a:pPr>
            <a:r>
              <a:rPr lang="it-IT" sz="1800" b="1" dirty="0">
                <a:solidFill>
                  <a:srgbClr val="FF0000"/>
                </a:solidFill>
              </a:rPr>
              <a:t>Operazioni in </a:t>
            </a:r>
            <a:r>
              <a:rPr lang="it-IT" sz="1800" b="1" u="sng" dirty="0">
                <a:solidFill>
                  <a:srgbClr val="FF0000"/>
                </a:solidFill>
              </a:rPr>
              <a:t>orari inopportuni</a:t>
            </a:r>
          </a:p>
          <a:p>
            <a:pPr algn="just">
              <a:buFont typeface="+mj-lt"/>
              <a:buAutoNum type="arabicPeriod"/>
            </a:pPr>
            <a:r>
              <a:rPr lang="it-IT" sz="1800" b="1" u="sng" dirty="0">
                <a:solidFill>
                  <a:srgbClr val="7030A0"/>
                </a:solidFill>
              </a:rPr>
              <a:t>Spargimento di miele</a:t>
            </a:r>
          </a:p>
          <a:p>
            <a:pPr algn="just">
              <a:buFont typeface="+mj-lt"/>
              <a:buAutoNum type="arabicPeriod"/>
            </a:pPr>
            <a:r>
              <a:rPr lang="it-IT" sz="1800" b="1" dirty="0">
                <a:solidFill>
                  <a:schemeClr val="accent6">
                    <a:lumMod val="75000"/>
                  </a:schemeClr>
                </a:solidFill>
              </a:rPr>
              <a:t>Abbandono di pezzi di favo con miele</a:t>
            </a:r>
          </a:p>
        </p:txBody>
      </p:sp>
      <p:sp>
        <p:nvSpPr>
          <p:cNvPr id="4" name="Segnaposto contenuto 3"/>
          <p:cNvSpPr>
            <a:spLocks noGrp="1"/>
          </p:cNvSpPr>
          <p:nvPr>
            <p:ph sz="half" idx="2"/>
          </p:nvPr>
        </p:nvSpPr>
        <p:spPr/>
        <p:txBody>
          <a:bodyPr>
            <a:normAutofit/>
          </a:bodyPr>
          <a:lstStyle/>
          <a:p>
            <a:pPr algn="just"/>
            <a:r>
              <a:rPr lang="it-IT" sz="2400" u="sng" dirty="0">
                <a:solidFill>
                  <a:srgbClr val="0070C0"/>
                </a:solidFill>
              </a:rPr>
              <a:t>Il saccheggio si previene</a:t>
            </a:r>
            <a:r>
              <a:rPr lang="it-IT" sz="1800" dirty="0"/>
              <a:t>:</a:t>
            </a:r>
          </a:p>
          <a:p>
            <a:pPr algn="just">
              <a:buFont typeface="+mj-lt"/>
              <a:buAutoNum type="arabicPeriod"/>
            </a:pPr>
            <a:r>
              <a:rPr lang="it-IT" sz="1800" dirty="0"/>
              <a:t>Eliminando gli alveari deboli</a:t>
            </a:r>
          </a:p>
          <a:p>
            <a:pPr algn="just">
              <a:buFont typeface="+mj-lt"/>
              <a:buAutoNum type="arabicPeriod"/>
            </a:pPr>
            <a:r>
              <a:rPr lang="it-IT" sz="1800" dirty="0"/>
              <a:t>Protezione degli alveari deboli</a:t>
            </a:r>
          </a:p>
          <a:p>
            <a:pPr algn="just">
              <a:buFont typeface="+mj-lt"/>
              <a:buAutoNum type="arabicPeriod"/>
            </a:pPr>
            <a:r>
              <a:rPr lang="it-IT" sz="1800" dirty="0"/>
              <a:t>Bilanciamento delle famiglie</a:t>
            </a:r>
          </a:p>
          <a:p>
            <a:pPr algn="just">
              <a:buFont typeface="+mj-lt"/>
              <a:buAutoNum type="arabicPeriod"/>
            </a:pPr>
            <a:r>
              <a:rPr lang="it-IT" sz="1800" dirty="0"/>
              <a:t>Identificare le famiglie aggressive</a:t>
            </a:r>
          </a:p>
          <a:p>
            <a:pPr algn="just">
              <a:buFont typeface="+mj-lt"/>
              <a:buAutoNum type="arabicPeriod"/>
            </a:pPr>
            <a:r>
              <a:rPr lang="it-IT" sz="1800" dirty="0"/>
              <a:t>Non disperdere miele</a:t>
            </a:r>
          </a:p>
          <a:p>
            <a:pPr algn="just">
              <a:buFont typeface="+mj-lt"/>
              <a:buAutoNum type="arabicPeriod"/>
            </a:pPr>
            <a:r>
              <a:rPr lang="it-IT" sz="1800" dirty="0"/>
              <a:t>Compiere visite brevi</a:t>
            </a:r>
          </a:p>
          <a:p>
            <a:pPr algn="just">
              <a:buFont typeface="+mj-lt"/>
              <a:buAutoNum type="arabicPeriod"/>
            </a:pPr>
            <a:r>
              <a:rPr lang="it-IT" sz="1800" dirty="0"/>
              <a:t>Nutrire all’imbrunire</a:t>
            </a:r>
          </a:p>
          <a:p>
            <a:pPr algn="just">
              <a:buFont typeface="+mj-lt"/>
              <a:buAutoNum type="arabicPeriod"/>
            </a:pPr>
            <a:r>
              <a:rPr lang="it-IT" sz="1800" dirty="0"/>
              <a:t>Posare melari all’imbrunire</a:t>
            </a:r>
          </a:p>
          <a:p>
            <a:pPr algn="just"/>
            <a:r>
              <a:rPr lang="it-IT" sz="2400" u="sng" dirty="0">
                <a:solidFill>
                  <a:srgbClr val="0070C0"/>
                </a:solidFill>
              </a:rPr>
              <a:t>Rimedi:</a:t>
            </a:r>
          </a:p>
          <a:p>
            <a:pPr algn="just">
              <a:buFont typeface="+mj-lt"/>
              <a:buAutoNum type="arabicPeriod"/>
            </a:pPr>
            <a:r>
              <a:rPr lang="it-IT" sz="1800" dirty="0"/>
              <a:t>Ridurre le porticine</a:t>
            </a:r>
          </a:p>
          <a:p>
            <a:pPr algn="just">
              <a:buFont typeface="+mj-lt"/>
              <a:buAutoNum type="arabicPeriod"/>
            </a:pPr>
            <a:r>
              <a:rPr lang="it-IT" sz="1800" dirty="0"/>
              <a:t>Spruzzare acqua</a:t>
            </a:r>
          </a:p>
          <a:p>
            <a:pPr algn="just">
              <a:buFont typeface="+mj-lt"/>
              <a:buAutoNum type="arabicPeriod"/>
            </a:pPr>
            <a:r>
              <a:rPr lang="it-IT" sz="1800" dirty="0"/>
              <a:t>Invertire la posizione degli alveari</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FORMAZIONE NUOVI NUCLEI</a:t>
            </a:r>
          </a:p>
        </p:txBody>
      </p:sp>
      <p:pic>
        <p:nvPicPr>
          <p:cNvPr id="3" name="Immagine 2" descr="nuovecolonie4.jpg"/>
          <p:cNvPicPr>
            <a:picLocks noChangeAspect="1"/>
          </p:cNvPicPr>
          <p:nvPr/>
        </p:nvPicPr>
        <p:blipFill>
          <a:blip r:embed="rId2" cstate="print"/>
          <a:stretch>
            <a:fillRect/>
          </a:stretch>
        </p:blipFill>
        <p:spPr>
          <a:xfrm>
            <a:off x="179512" y="1916832"/>
            <a:ext cx="8772282" cy="432048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nuovecolonie3.jpg"/>
          <p:cNvPicPr>
            <a:picLocks noChangeAspect="1"/>
          </p:cNvPicPr>
          <p:nvPr/>
        </p:nvPicPr>
        <p:blipFill>
          <a:blip r:embed="rId2" cstate="print"/>
          <a:stretch>
            <a:fillRect/>
          </a:stretch>
        </p:blipFill>
        <p:spPr>
          <a:xfrm>
            <a:off x="0" y="332656"/>
            <a:ext cx="9149880" cy="630932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600" dirty="0">
                <a:solidFill>
                  <a:srgbClr val="006C29"/>
                </a:solidFill>
                <a:latin typeface="Algerian" panose="04020705040A02060702" pitchFamily="82" charset="0"/>
              </a:rPr>
              <a:t>DOVE INIZIARE</a:t>
            </a:r>
            <a:br>
              <a:rPr lang="it-IT" sz="3600" dirty="0"/>
            </a:br>
            <a:r>
              <a:rPr lang="it-IT" sz="3600" b="1" dirty="0">
                <a:solidFill>
                  <a:schemeClr val="accent2">
                    <a:lumMod val="60000"/>
                    <a:lumOff val="40000"/>
                  </a:schemeClr>
                </a:solidFill>
                <a:latin typeface="Algerian" panose="04020705040A02060702" pitchFamily="82" charset="0"/>
              </a:rPr>
              <a:t>CALCOLO DEL POTENZIALE NETTARIFERO</a:t>
            </a:r>
          </a:p>
        </p:txBody>
      </p:sp>
      <p:sp>
        <p:nvSpPr>
          <p:cNvPr id="4" name="Rettangolo 3"/>
          <p:cNvSpPr/>
          <p:nvPr/>
        </p:nvSpPr>
        <p:spPr>
          <a:xfrm>
            <a:off x="539552" y="2060848"/>
            <a:ext cx="122413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Periodo di fioritura in giorni </a:t>
            </a:r>
          </a:p>
        </p:txBody>
      </p:sp>
      <p:sp>
        <p:nvSpPr>
          <p:cNvPr id="5" name="Rettangolo 4"/>
          <p:cNvSpPr/>
          <p:nvPr/>
        </p:nvSpPr>
        <p:spPr>
          <a:xfrm>
            <a:off x="2411760" y="2060848"/>
            <a:ext cx="136815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Numero di fiori per ettaro</a:t>
            </a:r>
          </a:p>
        </p:txBody>
      </p:sp>
      <p:sp>
        <p:nvSpPr>
          <p:cNvPr id="6" name="Rettangolo 5"/>
          <p:cNvSpPr/>
          <p:nvPr/>
        </p:nvSpPr>
        <p:spPr>
          <a:xfrm>
            <a:off x="4355976" y="2060848"/>
            <a:ext cx="151216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mg di zucchero x fiore al giorno</a:t>
            </a:r>
          </a:p>
        </p:txBody>
      </p:sp>
      <p:sp>
        <p:nvSpPr>
          <p:cNvPr id="7" name="Per 6"/>
          <p:cNvSpPr/>
          <p:nvPr/>
        </p:nvSpPr>
        <p:spPr>
          <a:xfrm>
            <a:off x="1763688" y="2204864"/>
            <a:ext cx="648072" cy="72008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Per 7"/>
          <p:cNvSpPr/>
          <p:nvPr/>
        </p:nvSpPr>
        <p:spPr>
          <a:xfrm>
            <a:off x="3707904" y="2204864"/>
            <a:ext cx="648072" cy="72008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Divisione 8"/>
          <p:cNvSpPr/>
          <p:nvPr/>
        </p:nvSpPr>
        <p:spPr>
          <a:xfrm>
            <a:off x="323528" y="3212976"/>
            <a:ext cx="5976664" cy="504056"/>
          </a:xfrm>
          <a:prstGeom prst="mathDivid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755576" y="3933056"/>
            <a:ext cx="496855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Distanza media delle piante nettarifere dagli alveari in metri</a:t>
            </a:r>
          </a:p>
        </p:txBody>
      </p:sp>
      <p:sp>
        <p:nvSpPr>
          <p:cNvPr id="11" name="Uguale 10"/>
          <p:cNvSpPr/>
          <p:nvPr/>
        </p:nvSpPr>
        <p:spPr>
          <a:xfrm>
            <a:off x="5724128" y="2996952"/>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 name="Rettangolo 11"/>
          <p:cNvSpPr/>
          <p:nvPr/>
        </p:nvSpPr>
        <p:spPr>
          <a:xfrm>
            <a:off x="6732240" y="2996952"/>
            <a:ext cx="187220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Potenziale mellifero</a:t>
            </a:r>
          </a:p>
        </p:txBody>
      </p:sp>
      <p:pic>
        <p:nvPicPr>
          <p:cNvPr id="17410" name="Picture 2" descr="Disegno di Fiori di Primavera a colori"/>
          <p:cNvPicPr>
            <a:picLocks noChangeAspect="1" noChangeArrowheads="1"/>
          </p:cNvPicPr>
          <p:nvPr/>
        </p:nvPicPr>
        <p:blipFill>
          <a:blip r:embed="rId2" cstate="print"/>
          <a:srcRect/>
          <a:stretch>
            <a:fillRect/>
          </a:stretch>
        </p:blipFill>
        <p:spPr bwMode="auto">
          <a:xfrm>
            <a:off x="6876256" y="4581128"/>
            <a:ext cx="2121024" cy="2121024"/>
          </a:xfrm>
          <a:prstGeom prst="rect">
            <a:avLst/>
          </a:prstGeom>
          <a:noFill/>
        </p:spPr>
      </p:pic>
      <p:pic>
        <p:nvPicPr>
          <p:cNvPr id="17412" name="Picture 4" descr="Disegno di Fiori Tulipani a colori"/>
          <p:cNvPicPr>
            <a:picLocks noChangeAspect="1" noChangeArrowheads="1"/>
          </p:cNvPicPr>
          <p:nvPr/>
        </p:nvPicPr>
        <p:blipFill>
          <a:blip r:embed="rId3" cstate="print"/>
          <a:srcRect/>
          <a:stretch>
            <a:fillRect/>
          </a:stretch>
        </p:blipFill>
        <p:spPr bwMode="auto">
          <a:xfrm>
            <a:off x="0" y="5085184"/>
            <a:ext cx="1772816" cy="1772816"/>
          </a:xfrm>
          <a:prstGeom prst="rect">
            <a:avLst/>
          </a:prstGeom>
          <a:noFill/>
        </p:spPr>
      </p:pic>
      <p:pic>
        <p:nvPicPr>
          <p:cNvPr id="17414" name="Picture 6" descr="Disegno di Vaso con Acqua a colori"/>
          <p:cNvPicPr>
            <a:picLocks noChangeAspect="1" noChangeArrowheads="1"/>
          </p:cNvPicPr>
          <p:nvPr/>
        </p:nvPicPr>
        <p:blipFill>
          <a:blip r:embed="rId4" cstate="print"/>
          <a:srcRect/>
          <a:stretch>
            <a:fillRect/>
          </a:stretch>
        </p:blipFill>
        <p:spPr bwMode="auto">
          <a:xfrm>
            <a:off x="7056276" y="1592796"/>
            <a:ext cx="1224136" cy="1224136"/>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panca, dilegno, esterni, parco&#10;&#10;Descrizione generata automaticamente">
            <a:extLst>
              <a:ext uri="{FF2B5EF4-FFF2-40B4-BE49-F238E27FC236}">
                <a16:creationId xmlns:a16="http://schemas.microsoft.com/office/drawing/2014/main" id="{98461184-22B2-4588-33D9-98ADA71CBF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a:stretch/>
        </p:blipFill>
        <p:spPr>
          <a:xfrm>
            <a:off x="20" y="10"/>
            <a:ext cx="5411530"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5" name="Immagine 4">
            <a:extLst>
              <a:ext uri="{FF2B5EF4-FFF2-40B4-BE49-F238E27FC236}">
                <a16:creationId xmlns:a16="http://schemas.microsoft.com/office/drawing/2014/main" id="{D42D1FD1-1F61-DE68-58EC-D2D500C444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a:stretch/>
        </p:blipFill>
        <p:spPr>
          <a:xfrm>
            <a:off x="4216674" y="10"/>
            <a:ext cx="4927327"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9" name="Immagine 8" descr="Immagine che contiene testo&#10;&#10;Descrizione generata automaticamente">
            <a:extLst>
              <a:ext uri="{FF2B5EF4-FFF2-40B4-BE49-F238E27FC236}">
                <a16:creationId xmlns:a16="http://schemas.microsoft.com/office/drawing/2014/main" id="{CBC00F66-7E6A-27DB-30E9-6289C34152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36508"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Immagine 6" descr="Immagine che contiene terra&#10;&#10;Descrizione generata automaticamente">
            <a:extLst>
              <a:ext uri="{FF2B5EF4-FFF2-40B4-BE49-F238E27FC236}">
                <a16:creationId xmlns:a16="http://schemas.microsoft.com/office/drawing/2014/main" id="{EA0FE965-99C5-8A43-1B9D-3C2A8791D8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3106464"/>
            <a:ext cx="4657145"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1800665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0" y="411480"/>
            <a:ext cx="9144000" cy="1106424"/>
          </a:xfrm>
        </p:spPr>
        <p:txBody>
          <a:bodyPr vert="horz" lIns="91440" tIns="45720" rIns="91440" bIns="45720" rtlCol="0" anchor="ctr">
            <a:normAutofit/>
          </a:bodyPr>
          <a:lstStyle/>
          <a:p>
            <a:pPr>
              <a:lnSpc>
                <a:spcPct val="90000"/>
              </a:lnSpc>
            </a:pPr>
            <a:r>
              <a:rPr lang="en-US" sz="3600" b="1" kern="1200" dirty="0">
                <a:solidFill>
                  <a:srgbClr val="002060"/>
                </a:solidFill>
                <a:latin typeface="Algerian" panose="04020705040A02060702" pitchFamily="82" charset="0"/>
              </a:rPr>
              <a:t>NUTRIZIONE: QUANDO – COME - COSA</a:t>
            </a:r>
          </a:p>
        </p:txBody>
      </p:sp>
      <p:sp>
        <p:nvSpPr>
          <p:cNvPr id="14" name="Rectangle 13">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magine 6" descr="Immagine che contiene persona&#10;&#10;Descrizione generata automaticamente">
            <a:extLst>
              <a:ext uri="{FF2B5EF4-FFF2-40B4-BE49-F238E27FC236}">
                <a16:creationId xmlns:a16="http://schemas.microsoft.com/office/drawing/2014/main" id="{E9D11C12-8758-3A16-398C-BC5289BBAD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 b="-4"/>
          <a:stretch/>
        </p:blipFill>
        <p:spPr>
          <a:xfrm>
            <a:off x="322325" y="1721922"/>
            <a:ext cx="2564892" cy="4520560"/>
          </a:xfrm>
          <a:prstGeom prst="rect">
            <a:avLst/>
          </a:prstGeom>
        </p:spPr>
      </p:pic>
      <p:pic>
        <p:nvPicPr>
          <p:cNvPr id="5" name="Segnaposto contenuto 4" descr="IMG_20130903_155233.jpg"/>
          <p:cNvPicPr>
            <a:picLocks noGrp="1" noChangeAspect="1"/>
          </p:cNvPicPr>
          <p:nvPr>
            <p:ph sz="half" idx="1"/>
          </p:nvPr>
        </p:nvPicPr>
        <p:blipFill rotWithShape="1">
          <a:blip r:embed="rId3" cstate="print"/>
          <a:srcRect t="442" r="4" b="4"/>
          <a:stretch/>
        </p:blipFill>
        <p:spPr>
          <a:xfrm>
            <a:off x="3170127" y="1721922"/>
            <a:ext cx="2565447" cy="4520560"/>
          </a:xfrm>
          <a:prstGeom prst="rect">
            <a:avLst/>
          </a:prstGeom>
        </p:spPr>
      </p:pic>
      <p:sp useBgFill="1">
        <p:nvSpPr>
          <p:cNvPr id="16" name="Rectangle 15">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8486" y="1721922"/>
            <a:ext cx="2706857"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egnaposto contenuto 3"/>
          <p:cNvSpPr>
            <a:spLocks noGrp="1"/>
          </p:cNvSpPr>
          <p:nvPr>
            <p:ph sz="half" idx="2"/>
          </p:nvPr>
        </p:nvSpPr>
        <p:spPr>
          <a:xfrm>
            <a:off x="6232011" y="2020824"/>
            <a:ext cx="2217045" cy="3959352"/>
          </a:xfrm>
        </p:spPr>
        <p:txBody>
          <a:bodyPr vert="horz" lIns="91440" tIns="45720" rIns="91440" bIns="45720" rtlCol="0" anchor="ctr">
            <a:normAutofit/>
          </a:bodyPr>
          <a:lstStyle/>
          <a:p>
            <a:pPr marL="0" indent="-228600">
              <a:lnSpc>
                <a:spcPct val="90000"/>
              </a:lnSpc>
            </a:pPr>
            <a:endParaRPr lang="en-US" sz="1600"/>
          </a:p>
          <a:p>
            <a:pPr indent="-228600">
              <a:lnSpc>
                <a:spcPct val="90000"/>
              </a:lnSpc>
            </a:pPr>
            <a:endParaRPr lang="en-US" sz="1600"/>
          </a:p>
        </p:txBody>
      </p:sp>
      <p:sp>
        <p:nvSpPr>
          <p:cNvPr id="6" name="Segnaposto contenuto 3"/>
          <p:cNvSpPr txBox="1">
            <a:spLocks/>
          </p:cNvSpPr>
          <p:nvPr/>
        </p:nvSpPr>
        <p:spPr>
          <a:xfrm>
            <a:off x="4644008" y="1556792"/>
            <a:ext cx="4038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it-IT"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CasellaDiTesto 7">
            <a:extLst>
              <a:ext uri="{FF2B5EF4-FFF2-40B4-BE49-F238E27FC236}">
                <a16:creationId xmlns:a16="http://schemas.microsoft.com/office/drawing/2014/main" id="{BF4102AE-1F73-1617-11CF-25899625DC91}"/>
              </a:ext>
            </a:extLst>
          </p:cNvPr>
          <p:cNvSpPr txBox="1"/>
          <p:nvPr/>
        </p:nvSpPr>
        <p:spPr>
          <a:xfrm>
            <a:off x="6018486" y="2020824"/>
            <a:ext cx="2803189" cy="3724096"/>
          </a:xfrm>
          <a:prstGeom prst="rect">
            <a:avLst/>
          </a:prstGeom>
          <a:noFill/>
        </p:spPr>
        <p:txBody>
          <a:bodyPr wrap="square" rtlCol="0">
            <a:spAutoFit/>
          </a:bodyPr>
          <a:lstStyle/>
          <a:p>
            <a:r>
              <a:rPr lang="it-IT" sz="2400" b="1" dirty="0">
                <a:solidFill>
                  <a:srgbClr val="002060"/>
                </a:solidFill>
                <a:latin typeface="Arial" panose="020B0604020202020204" pitchFamily="34" charset="0"/>
                <a:cs typeface="Arial" panose="020B0604020202020204" pitchFamily="34" charset="0"/>
              </a:rPr>
              <a:t>Sciroppo stimolante: </a:t>
            </a:r>
            <a:r>
              <a:rPr lang="it-IT" sz="2000" dirty="0">
                <a:latin typeface="Arial" panose="020B0604020202020204" pitchFamily="34" charset="0"/>
                <a:cs typeface="Arial" panose="020B0604020202020204" pitchFamily="34" charset="0"/>
              </a:rPr>
              <a:t>1L H2O + 1 kg zucchero + InvertoFix</a:t>
            </a:r>
          </a:p>
          <a:p>
            <a:r>
              <a:rPr lang="it-IT" sz="2400" b="1" dirty="0">
                <a:solidFill>
                  <a:srgbClr val="006C29"/>
                </a:solidFill>
                <a:latin typeface="Arial" panose="020B0604020202020204" pitchFamily="34" charset="0"/>
                <a:cs typeface="Arial" panose="020B0604020202020204" pitchFamily="34" charset="0"/>
              </a:rPr>
              <a:t>Nutrizione di supporto</a:t>
            </a:r>
            <a:r>
              <a:rPr lang="it-IT" sz="2000" b="1" dirty="0">
                <a:solidFill>
                  <a:srgbClr val="006C29"/>
                </a:solidFill>
                <a:latin typeface="Arial" panose="020B0604020202020204" pitchFamily="34" charset="0"/>
                <a:cs typeface="Arial" panose="020B0604020202020204" pitchFamily="34" charset="0"/>
              </a:rPr>
              <a:t>:</a:t>
            </a:r>
            <a:r>
              <a:rPr lang="it-IT" sz="2000" dirty="0">
                <a:latin typeface="Arial" panose="020B0604020202020204" pitchFamily="34" charset="0"/>
                <a:cs typeface="Arial" panose="020B0604020202020204" pitchFamily="34" charset="0"/>
              </a:rPr>
              <a:t> 1L H2O + 2kg zucchero + InvertoFix</a:t>
            </a:r>
          </a:p>
          <a:p>
            <a:r>
              <a:rPr lang="it-IT" sz="2400" b="1" dirty="0">
                <a:solidFill>
                  <a:srgbClr val="7030A0"/>
                </a:solidFill>
                <a:latin typeface="Arial" panose="020B0604020202020204" pitchFamily="34" charset="0"/>
                <a:cs typeface="Arial" panose="020B0604020202020204" pitchFamily="34" charset="0"/>
              </a:rPr>
              <a:t>Candito</a:t>
            </a:r>
          </a:p>
          <a:p>
            <a:pPr marL="342900" indent="-342900">
              <a:buFont typeface="+mj-lt"/>
              <a:buAutoNum type="alphaUcPeriod"/>
            </a:pPr>
            <a:endParaRPr lang="it-IT" dirty="0">
              <a:latin typeface="Arial" panose="020B0604020202020204" pitchFamily="34" charset="0"/>
              <a:cs typeface="Arial" panose="020B0604020202020204" pitchFamily="34" charset="0"/>
            </a:endParaRPr>
          </a:p>
          <a:p>
            <a:pPr marL="342900" indent="-342900">
              <a:buFont typeface="+mj-lt"/>
              <a:buAutoNum type="alphaUcPeriod"/>
            </a:pPr>
            <a:endParaRPr lang="it-IT" dirty="0">
              <a:latin typeface="Arial" panose="020B060402020202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Freeform: Shape 9">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magine 2" descr="Immagine che contiene persona&#10;&#10;Descrizione generata automaticamente">
            <a:extLst>
              <a:ext uri="{FF2B5EF4-FFF2-40B4-BE49-F238E27FC236}">
                <a16:creationId xmlns:a16="http://schemas.microsoft.com/office/drawing/2014/main" id="{3D987140-DFD3-A733-37C9-903A19E4C3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35819" y="10"/>
            <a:ext cx="7472362"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631687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descr="Immagine che contiene albero, aria aperta&#10;&#10;Il contenuto generato dall'IA potrebbe non essere corretto.">
            <a:extLst>
              <a:ext uri="{FF2B5EF4-FFF2-40B4-BE49-F238E27FC236}">
                <a16:creationId xmlns:a16="http://schemas.microsoft.com/office/drawing/2014/main" id="{8D970306-03E1-1440-8BD3-55613CB4878D}"/>
              </a:ext>
            </a:extLst>
          </p:cNvPr>
          <p:cNvPicPr>
            <a:picLocks noChangeAspect="1"/>
          </p:cNvPicPr>
          <p:nvPr/>
        </p:nvPicPr>
        <p:blipFill>
          <a:blip r:embed="rId2">
            <a:extLst>
              <a:ext uri="{28A0092B-C50C-407E-A947-70E740481C1C}">
                <a14:useLocalDpi xmlns:a14="http://schemas.microsoft.com/office/drawing/2010/main" val="0"/>
              </a:ext>
            </a:extLst>
          </a:blip>
          <a:srcRect t="18073" r="1" b="25799"/>
          <a:stretch/>
        </p:blipFill>
        <p:spPr>
          <a:xfrm>
            <a:off x="-3" y="-4"/>
            <a:ext cx="565098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olo 1">
            <a:extLst>
              <a:ext uri="{FF2B5EF4-FFF2-40B4-BE49-F238E27FC236}">
                <a16:creationId xmlns:a16="http://schemas.microsoft.com/office/drawing/2014/main" id="{D7E07157-A993-0448-5590-BA9A26F28F7D}"/>
              </a:ext>
            </a:extLst>
          </p:cNvPr>
          <p:cNvSpPr>
            <a:spLocks noGrp="1"/>
          </p:cNvSpPr>
          <p:nvPr>
            <p:ph type="title"/>
          </p:nvPr>
        </p:nvSpPr>
        <p:spPr>
          <a:xfrm>
            <a:off x="4757737" y="3962400"/>
            <a:ext cx="4129361" cy="1690409"/>
          </a:xfrm>
        </p:spPr>
        <p:txBody>
          <a:bodyPr vert="horz" lIns="91440" tIns="45720" rIns="91440" bIns="45720" rtlCol="0" anchor="b">
            <a:normAutofit/>
          </a:bodyPr>
          <a:lstStyle/>
          <a:p>
            <a:pPr algn="l">
              <a:lnSpc>
                <a:spcPct val="90000"/>
              </a:lnSpc>
            </a:pPr>
            <a:r>
              <a:rPr lang="en-US" sz="3800" kern="1200" dirty="0">
                <a:solidFill>
                  <a:schemeClr val="tx1"/>
                </a:solidFill>
                <a:latin typeface="Algerian" panose="04020705040A02060702" pitchFamily="82" charset="0"/>
              </a:rPr>
              <a:t>NUTRIZIONE A DEPRESSIONE</a:t>
            </a:r>
          </a:p>
        </p:txBody>
      </p:sp>
      <p:pic>
        <p:nvPicPr>
          <p:cNvPr id="4" name="Immagine 3" descr="Immagine che contiene alveare, ape, insetto, apiario&#10;&#10;Il contenuto generato dall'IA potrebbe non essere corretto.">
            <a:extLst>
              <a:ext uri="{FF2B5EF4-FFF2-40B4-BE49-F238E27FC236}">
                <a16:creationId xmlns:a16="http://schemas.microsoft.com/office/drawing/2014/main" id="{CE4ECAD6-3C7D-8760-C73D-9094E80408FA}"/>
              </a:ext>
            </a:extLst>
          </p:cNvPr>
          <p:cNvPicPr>
            <a:picLocks noChangeAspect="1"/>
          </p:cNvPicPr>
          <p:nvPr/>
        </p:nvPicPr>
        <p:blipFill>
          <a:blip r:embed="rId3">
            <a:extLst>
              <a:ext uri="{28A0092B-C50C-407E-A947-70E740481C1C}">
                <a14:useLocalDpi xmlns:a14="http://schemas.microsoft.com/office/drawing/2010/main" val="0"/>
              </a:ext>
            </a:extLst>
          </a:blip>
          <a:srcRect t="15018" r="-1" b="32299"/>
          <a:stretch/>
        </p:blipFill>
        <p:spPr>
          <a:xfrm>
            <a:off x="5740155" y="6"/>
            <a:ext cx="3403848"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3706978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60648"/>
            <a:ext cx="8229600" cy="1143000"/>
          </a:xfrm>
        </p:spPr>
        <p:txBody>
          <a:bodyPr>
            <a:normAutofit/>
          </a:bodyPr>
          <a:lstStyle/>
          <a:p>
            <a:r>
              <a:rPr lang="it-IT" b="1" dirty="0">
                <a:solidFill>
                  <a:srgbClr val="006C29"/>
                </a:solidFill>
                <a:latin typeface="Algerian" panose="04020705040A02060702" pitchFamily="82" charset="0"/>
              </a:rPr>
              <a:t>PREPARAZIONE CANDITO</a:t>
            </a:r>
          </a:p>
        </p:txBody>
      </p:sp>
      <p:sp>
        <p:nvSpPr>
          <p:cNvPr id="3" name="Segnaposto contenuto 2"/>
          <p:cNvSpPr>
            <a:spLocks noGrp="1"/>
          </p:cNvSpPr>
          <p:nvPr>
            <p:ph sz="half" idx="1"/>
          </p:nvPr>
        </p:nvSpPr>
        <p:spPr/>
        <p:txBody>
          <a:bodyPr>
            <a:normAutofit/>
          </a:bodyPr>
          <a:lstStyle/>
          <a:p>
            <a:pPr algn="ctr">
              <a:buNone/>
            </a:pPr>
            <a:r>
              <a:rPr lang="it-IT" sz="2400" b="1" dirty="0"/>
              <a:t>CANDITO</a:t>
            </a:r>
          </a:p>
          <a:p>
            <a:pPr algn="ctr">
              <a:buNone/>
            </a:pPr>
            <a:endParaRPr lang="it-IT" sz="2400" dirty="0"/>
          </a:p>
          <a:p>
            <a:pPr algn="just"/>
            <a:r>
              <a:rPr lang="it-IT" sz="1800" b="1" dirty="0">
                <a:solidFill>
                  <a:srgbClr val="0070C0"/>
                </a:solidFill>
              </a:rPr>
              <a:t>750 gr di zucchero</a:t>
            </a:r>
          </a:p>
          <a:p>
            <a:pPr algn="just"/>
            <a:r>
              <a:rPr lang="it-IT" sz="1800" b="1" dirty="0">
                <a:solidFill>
                  <a:srgbClr val="0070C0"/>
                </a:solidFill>
              </a:rPr>
              <a:t>250 gr di miele</a:t>
            </a:r>
          </a:p>
          <a:p>
            <a:pPr algn="just"/>
            <a:r>
              <a:rPr lang="it-IT" sz="1800" b="1" dirty="0">
                <a:solidFill>
                  <a:srgbClr val="0070C0"/>
                </a:solidFill>
              </a:rPr>
              <a:t>Mezzo bicchierino da liquore di limone e/o Invertofix</a:t>
            </a:r>
          </a:p>
          <a:p>
            <a:pPr algn="just">
              <a:buNone/>
            </a:pPr>
            <a:r>
              <a:rPr lang="it-IT" sz="1800" dirty="0"/>
              <a:t>Impastare il tutto nella impastatrice fino ad ottenere un impasto compatto e non appiccicoso. Il limone e/o Invertofix servono per l’inversione dello zucchero: trasformazione del saccarosio in glucosio e fruttosio. Un volta pronto può esser conservato in contenitori o sacchetti per freezer </a:t>
            </a:r>
          </a:p>
        </p:txBody>
      </p:sp>
      <p:sp>
        <p:nvSpPr>
          <p:cNvPr id="4" name="Segnaposto contenuto 3"/>
          <p:cNvSpPr>
            <a:spLocks noGrp="1"/>
          </p:cNvSpPr>
          <p:nvPr>
            <p:ph sz="half" idx="2"/>
          </p:nvPr>
        </p:nvSpPr>
        <p:spPr/>
        <p:txBody>
          <a:bodyPr>
            <a:normAutofit/>
          </a:bodyPr>
          <a:lstStyle/>
          <a:p>
            <a:pPr algn="ctr">
              <a:buNone/>
            </a:pPr>
            <a:r>
              <a:rPr lang="it-IT" sz="2000" b="1" dirty="0"/>
              <a:t>COME POSIZIONARE IL CANDITO</a:t>
            </a:r>
          </a:p>
          <a:p>
            <a:pPr algn="just"/>
            <a:endParaRPr lang="it-IT" sz="1800" dirty="0"/>
          </a:p>
        </p:txBody>
      </p:sp>
      <p:pic>
        <p:nvPicPr>
          <p:cNvPr id="6" name="Immagine 5" descr="Immagine che contiene cibo&#10;&#10;Descrizione generata automaticamente">
            <a:extLst>
              <a:ext uri="{FF2B5EF4-FFF2-40B4-BE49-F238E27FC236}">
                <a16:creationId xmlns:a16="http://schemas.microsoft.com/office/drawing/2014/main" id="{358041B6-861E-9EAE-B779-2EBF5009E0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5601" y="2317651"/>
            <a:ext cx="3003798" cy="400506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Immagine 7">
            <a:extLst>
              <a:ext uri="{FF2B5EF4-FFF2-40B4-BE49-F238E27FC236}">
                <a16:creationId xmlns:a16="http://schemas.microsoft.com/office/drawing/2014/main" id="{811369F6-E357-CF90-EBE4-F04A051AB8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5400000">
            <a:off x="-1905151" y="1905152"/>
            <a:ext cx="6858000" cy="3047695"/>
          </a:xfrm>
          <a:prstGeom prst="rect">
            <a:avLst/>
          </a:prstGeom>
        </p:spPr>
      </p:pic>
      <p:pic>
        <p:nvPicPr>
          <p:cNvPr id="6" name="Immagine 5" descr="Immagine che contiene cibo&#10;&#10;Descrizione generata automaticamente">
            <a:extLst>
              <a:ext uri="{FF2B5EF4-FFF2-40B4-BE49-F238E27FC236}">
                <a16:creationId xmlns:a16="http://schemas.microsoft.com/office/drawing/2014/main" id="{CDF6398D-6B14-8E8E-526B-6C39E886BE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1143000" y="1905153"/>
            <a:ext cx="6858000" cy="3047694"/>
          </a:xfrm>
          <a:prstGeom prst="rect">
            <a:avLst/>
          </a:prstGeom>
        </p:spPr>
      </p:pic>
      <p:pic>
        <p:nvPicPr>
          <p:cNvPr id="4" name="Immagine 3" descr="Immagine che contiene cibo&#10;&#10;Descrizione generata automaticamente">
            <a:extLst>
              <a:ext uri="{FF2B5EF4-FFF2-40B4-BE49-F238E27FC236}">
                <a16:creationId xmlns:a16="http://schemas.microsoft.com/office/drawing/2014/main" id="{D8E9D4F3-01CA-0B27-79EF-5A00BDDB24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96305" y="10"/>
            <a:ext cx="3047695" cy="685799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67">
            <a:extLst>
              <a:ext uri="{FF2B5EF4-FFF2-40B4-BE49-F238E27FC236}">
                <a16:creationId xmlns:a16="http://schemas.microsoft.com/office/drawing/2014/main" id="{B63E10B8-7A5C-4E1D-BE92-AAA068608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485804"/>
            <a:ext cx="2014746" cy="3510776"/>
          </a:xfrm>
          <a:prstGeom prst="rect">
            <a:avLst/>
          </a:prstGeom>
          <a:solidFill>
            <a:srgbClr val="FFFFFF"/>
          </a:solidFill>
          <a:ln w="63500">
            <a:solidFill>
              <a:srgbClr val="5A9B6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magine 9" descr="Immagine che contiene testo, caso&#10;&#10;Descrizione generata automaticamente">
            <a:extLst>
              <a:ext uri="{FF2B5EF4-FFF2-40B4-BE49-F238E27FC236}">
                <a16:creationId xmlns:a16="http://schemas.microsoft.com/office/drawing/2014/main" id="{AA6F2927-D386-237A-0980-1730696A7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850" y="1325219"/>
            <a:ext cx="1800282" cy="1800282"/>
          </a:xfrm>
          <a:prstGeom prst="rect">
            <a:avLst/>
          </a:prstGeom>
        </p:spPr>
      </p:pic>
      <p:sp>
        <p:nvSpPr>
          <p:cNvPr id="81" name="Rectangle 69">
            <a:extLst>
              <a:ext uri="{FF2B5EF4-FFF2-40B4-BE49-F238E27FC236}">
                <a16:creationId xmlns:a16="http://schemas.microsoft.com/office/drawing/2014/main" id="{25C29AA3-A1AC-448F-A505-87CEAA1D9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10961" y="485804"/>
            <a:ext cx="2014746" cy="3510776"/>
          </a:xfrm>
          <a:prstGeom prst="rect">
            <a:avLst/>
          </a:prstGeom>
          <a:solidFill>
            <a:srgbClr val="FFFFFF"/>
          </a:solidFill>
          <a:ln w="63500">
            <a:solidFill>
              <a:srgbClr val="5A9B6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descr="Immagine che contiene interni, porcellana&#10;&#10;Descrizione generata automaticamente">
            <a:extLst>
              <a:ext uri="{FF2B5EF4-FFF2-40B4-BE49-F238E27FC236}">
                <a16:creationId xmlns:a16="http://schemas.microsoft.com/office/drawing/2014/main" id="{F7F715C3-E0E1-6DC2-8E5F-2BAB56B5F9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2631126" y="1139581"/>
            <a:ext cx="1750233" cy="2174202"/>
          </a:xfrm>
          <a:prstGeom prst="rect">
            <a:avLst/>
          </a:prstGeom>
        </p:spPr>
      </p:pic>
      <p:sp>
        <p:nvSpPr>
          <p:cNvPr id="82" name="Rectangle 71">
            <a:extLst>
              <a:ext uri="{FF2B5EF4-FFF2-40B4-BE49-F238E27FC236}">
                <a16:creationId xmlns:a16="http://schemas.microsoft.com/office/drawing/2014/main" id="{E1C32068-6A8E-44A5-BE2D-65E7EC2DB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4157449"/>
            <a:ext cx="2014746"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magine 7" descr="Immagine che contiene interni&#10;&#10;Descrizione generata automaticamente">
            <a:extLst>
              <a:ext uri="{FF2B5EF4-FFF2-40B4-BE49-F238E27FC236}">
                <a16:creationId xmlns:a16="http://schemas.microsoft.com/office/drawing/2014/main" id="{010FC872-A51F-9795-50D1-7AF52D73CB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
          <a:stretch/>
        </p:blipFill>
        <p:spPr>
          <a:xfrm>
            <a:off x="500899" y="4425783"/>
            <a:ext cx="1750232" cy="1680172"/>
          </a:xfrm>
          <a:prstGeom prst="rect">
            <a:avLst/>
          </a:prstGeom>
        </p:spPr>
      </p:pic>
      <p:sp>
        <p:nvSpPr>
          <p:cNvPr id="83" name="Rectangle 73">
            <a:extLst>
              <a:ext uri="{FF2B5EF4-FFF2-40B4-BE49-F238E27FC236}">
                <a16:creationId xmlns:a16="http://schemas.microsoft.com/office/drawing/2014/main" id="{83940A33-AE5F-4FC1-AFFF-1BC5DD32E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98870" y="4157449"/>
            <a:ext cx="2014746"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utensile da cucina, padella&#10;&#10;Descrizione generata automaticamente">
            <a:extLst>
              <a:ext uri="{FF2B5EF4-FFF2-40B4-BE49-F238E27FC236}">
                <a16:creationId xmlns:a16="http://schemas.microsoft.com/office/drawing/2014/main" id="{BE433FD7-FD0A-46CB-8F1B-096692D41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tretch/>
        </p:blipFill>
        <p:spPr>
          <a:xfrm>
            <a:off x="2631126" y="4448087"/>
            <a:ext cx="1750233" cy="1678163"/>
          </a:xfrm>
          <a:prstGeom prst="rect">
            <a:avLst/>
          </a:prstGeom>
        </p:spPr>
      </p:pic>
      <p:sp>
        <p:nvSpPr>
          <p:cNvPr id="84" name="Rectangle 75">
            <a:extLst>
              <a:ext uri="{FF2B5EF4-FFF2-40B4-BE49-F238E27FC236}">
                <a16:creationId xmlns:a16="http://schemas.microsoft.com/office/drawing/2014/main" id="{9310DD53-17D0-4A12-A0E2-72F33348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7141" y="485805"/>
            <a:ext cx="4133384" cy="5888484"/>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bibita analcolica, bevanda, invertebrato, succo&#10;&#10;Il contenuto generato dall'IA potrebbe non essere corretto.">
            <a:extLst>
              <a:ext uri="{FF2B5EF4-FFF2-40B4-BE49-F238E27FC236}">
                <a16:creationId xmlns:a16="http://schemas.microsoft.com/office/drawing/2014/main" id="{82050A18-6C36-6C28-576F-424245B10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9882" y="1542301"/>
            <a:ext cx="3867901" cy="377549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albero, esterni, persona&#10;&#10;Descrizione generata automaticamente">
            <a:extLst>
              <a:ext uri="{FF2B5EF4-FFF2-40B4-BE49-F238E27FC236}">
                <a16:creationId xmlns:a16="http://schemas.microsoft.com/office/drawing/2014/main" id="{3E44E025-0966-B277-FDC8-B9B53303A8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891767" y="10"/>
            <a:ext cx="7252231"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p:cNvSpPr>
            <a:spLocks noGrp="1"/>
          </p:cNvSpPr>
          <p:nvPr>
            <p:ph type="title"/>
          </p:nvPr>
        </p:nvSpPr>
        <p:spPr>
          <a:xfrm>
            <a:off x="0" y="0"/>
            <a:ext cx="2866641" cy="1080122"/>
          </a:xfrm>
        </p:spPr>
        <p:txBody>
          <a:bodyPr>
            <a:normAutofit fontScale="90000"/>
          </a:bodyPr>
          <a:lstStyle/>
          <a:p>
            <a:r>
              <a:rPr lang="it-IT" sz="3500" dirty="0">
                <a:latin typeface="Algerian" panose="04020705040A02060702" pitchFamily="82" charset="0"/>
              </a:rPr>
              <a:t>CALENDARIO APISTICO</a:t>
            </a:r>
          </a:p>
        </p:txBody>
      </p:sp>
      <p:sp>
        <p:nvSpPr>
          <p:cNvPr id="3" name="Segnaposto contenuto 2"/>
          <p:cNvSpPr>
            <a:spLocks noGrp="1"/>
          </p:cNvSpPr>
          <p:nvPr>
            <p:ph idx="1"/>
          </p:nvPr>
        </p:nvSpPr>
        <p:spPr>
          <a:xfrm>
            <a:off x="0" y="1196752"/>
            <a:ext cx="3495291" cy="5400600"/>
          </a:xfrm>
        </p:spPr>
        <p:txBody>
          <a:bodyPr>
            <a:noAutofit/>
          </a:bodyPr>
          <a:lstStyle/>
          <a:p>
            <a:pPr marL="0" indent="0">
              <a:lnSpc>
                <a:spcPct val="90000"/>
              </a:lnSpc>
              <a:buNone/>
            </a:pPr>
            <a:r>
              <a:rPr lang="it-IT" sz="2000" dirty="0">
                <a:latin typeface="Arial" panose="020B0604020202020204" pitchFamily="34" charset="0"/>
                <a:cs typeface="Arial" panose="020B0604020202020204" pitchFamily="34" charset="0"/>
              </a:rPr>
              <a:t>Personalizzare ogni annata apicola in base a:</a:t>
            </a:r>
          </a:p>
          <a:p>
            <a:pPr>
              <a:lnSpc>
                <a:spcPct val="90000"/>
              </a:lnSpc>
              <a:buFont typeface="+mj-lt"/>
              <a:buAutoNum type="alphaUcPeriod"/>
            </a:pPr>
            <a:r>
              <a:rPr lang="it-IT" sz="2000" b="1" dirty="0">
                <a:solidFill>
                  <a:srgbClr val="7030A0"/>
                </a:solidFill>
                <a:latin typeface="Arial" panose="020B0604020202020204" pitchFamily="34" charset="0"/>
                <a:cs typeface="Arial" panose="020B0604020202020204" pitchFamily="34" charset="0"/>
              </a:rPr>
              <a:t>Osservazione degli alveari</a:t>
            </a:r>
          </a:p>
          <a:p>
            <a:pPr>
              <a:lnSpc>
                <a:spcPct val="90000"/>
              </a:lnSpc>
              <a:buFont typeface="+mj-lt"/>
              <a:buAutoNum type="alphaUcPeriod"/>
            </a:pPr>
            <a:r>
              <a:rPr lang="it-IT" sz="2000" b="1" dirty="0">
                <a:solidFill>
                  <a:srgbClr val="006C29"/>
                </a:solidFill>
                <a:latin typeface="Arial" panose="020B0604020202020204" pitchFamily="34" charset="0"/>
                <a:cs typeface="Arial" panose="020B0604020202020204" pitchFamily="34" charset="0"/>
              </a:rPr>
              <a:t>Controllo del loro sviluppo</a:t>
            </a:r>
          </a:p>
          <a:p>
            <a:pPr>
              <a:lnSpc>
                <a:spcPct val="90000"/>
              </a:lnSpc>
              <a:buFont typeface="+mj-lt"/>
              <a:buAutoNum type="alphaUcPeriod"/>
            </a:pPr>
            <a:r>
              <a:rPr lang="it-IT" sz="2000" b="1" dirty="0">
                <a:solidFill>
                  <a:srgbClr val="F18309"/>
                </a:solidFill>
                <a:latin typeface="Arial" panose="020B0604020202020204" pitchFamily="34" charset="0"/>
                <a:cs typeface="Arial" panose="020B0604020202020204" pitchFamily="34" charset="0"/>
              </a:rPr>
              <a:t>Buona interpretazione delle condizioni meteo</a:t>
            </a:r>
          </a:p>
          <a:p>
            <a:pPr>
              <a:lnSpc>
                <a:spcPct val="90000"/>
              </a:lnSpc>
              <a:buFont typeface="+mj-lt"/>
              <a:buAutoNum type="alphaUcPeriod"/>
            </a:pPr>
            <a:r>
              <a:rPr lang="it-IT" sz="2000" b="1" dirty="0">
                <a:solidFill>
                  <a:schemeClr val="accent2">
                    <a:lumMod val="75000"/>
                  </a:schemeClr>
                </a:solidFill>
                <a:latin typeface="Arial" panose="020B0604020202020204" pitchFamily="34" charset="0"/>
                <a:cs typeface="Arial" panose="020B0604020202020204" pitchFamily="34" charset="0"/>
              </a:rPr>
              <a:t>Attenta previsione dell’inizio delle fioriture</a:t>
            </a:r>
          </a:p>
          <a:p>
            <a:pPr marL="0" indent="0">
              <a:lnSpc>
                <a:spcPct val="90000"/>
              </a:lnSpc>
              <a:buNone/>
            </a:pPr>
            <a:r>
              <a:rPr lang="it-IT" sz="2000" b="1" dirty="0">
                <a:latin typeface="Arial" panose="020B0604020202020204" pitchFamily="34" charset="0"/>
                <a:cs typeface="Arial" panose="020B0604020202020204" pitchFamily="34" charset="0"/>
              </a:rPr>
              <a:t>L’apicoltore </a:t>
            </a:r>
            <a:r>
              <a:rPr lang="it-IT" sz="2000" dirty="0">
                <a:latin typeface="Arial" panose="020B0604020202020204" pitchFamily="34" charset="0"/>
                <a:cs typeface="Arial" panose="020B0604020202020204" pitchFamily="34" charset="0"/>
              </a:rPr>
              <a:t>che riuscirà a produrre un </a:t>
            </a:r>
            <a:r>
              <a:rPr lang="it-IT" sz="2000" b="1" dirty="0">
                <a:solidFill>
                  <a:srgbClr val="0070C0"/>
                </a:solidFill>
                <a:latin typeface="Arial" panose="020B0604020202020204" pitchFamily="34" charset="0"/>
                <a:cs typeface="Arial" panose="020B0604020202020204" pitchFamily="34" charset="0"/>
              </a:rPr>
              <a:t>perfetto cocktail  </a:t>
            </a:r>
            <a:r>
              <a:rPr lang="it-IT" sz="2000" dirty="0">
                <a:latin typeface="Arial" panose="020B0604020202020204" pitchFamily="34" charset="0"/>
                <a:cs typeface="Arial" panose="020B0604020202020204" pitchFamily="34" charset="0"/>
              </a:rPr>
              <a:t>miscelando sapientemente i fattori sopra elencati, sarà colui che a fine stagione potrà vantarsi di aver ottenuto un ottimo e abbondante raccolto</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FD30FA1-18CC-962F-5899-42B4E8E76896}"/>
              </a:ext>
            </a:extLst>
          </p:cNvPr>
          <p:cNvSpPr txBox="1"/>
          <p:nvPr/>
        </p:nvSpPr>
        <p:spPr>
          <a:xfrm>
            <a:off x="107505" y="286937"/>
            <a:ext cx="8640960" cy="707886"/>
          </a:xfrm>
          <a:prstGeom prst="rect">
            <a:avLst/>
          </a:prstGeom>
          <a:noFill/>
        </p:spPr>
        <p:txBody>
          <a:bodyPr wrap="square" rtlCol="0">
            <a:spAutoFit/>
          </a:bodyPr>
          <a:lstStyle/>
          <a:p>
            <a:pPr algn="ctr"/>
            <a:r>
              <a:rPr lang="it-IT" sz="4000">
                <a:latin typeface="Algerian" panose="04020705040A02060702" pitchFamily="82" charset="0"/>
              </a:rPr>
              <a:t>GENNAIO </a:t>
            </a:r>
            <a:endParaRPr lang="it-IT" sz="4000" dirty="0">
              <a:latin typeface="Algerian" panose="04020705040A02060702" pitchFamily="82" charset="0"/>
            </a:endParaRPr>
          </a:p>
        </p:txBody>
      </p:sp>
      <p:sp>
        <p:nvSpPr>
          <p:cNvPr id="7" name="CasellaDiTesto 6">
            <a:extLst>
              <a:ext uri="{FF2B5EF4-FFF2-40B4-BE49-F238E27FC236}">
                <a16:creationId xmlns:a16="http://schemas.microsoft.com/office/drawing/2014/main" id="{54DDAEAB-B4A5-C730-AAE0-9ADAEEFCA191}"/>
              </a:ext>
            </a:extLst>
          </p:cNvPr>
          <p:cNvSpPr txBox="1"/>
          <p:nvPr/>
        </p:nvSpPr>
        <p:spPr>
          <a:xfrm>
            <a:off x="0" y="936010"/>
            <a:ext cx="4104456" cy="5570756"/>
          </a:xfrm>
          <a:prstGeom prst="rect">
            <a:avLst/>
          </a:prstGeom>
          <a:noFill/>
        </p:spPr>
        <p:txBody>
          <a:bodyPr wrap="square" rtlCol="0">
            <a:spAutoFit/>
          </a:bodyPr>
          <a:lstStyle/>
          <a:p>
            <a:r>
              <a:rPr lang="it-IT" dirty="0"/>
              <a:t>A gennaio </a:t>
            </a:r>
            <a:r>
              <a:rPr lang="it-IT" sz="2000" b="1" dirty="0">
                <a:solidFill>
                  <a:srgbClr val="7030A0"/>
                </a:solidFill>
              </a:rPr>
              <a:t>mantenere la sorveglianza </a:t>
            </a:r>
            <a:r>
              <a:rPr lang="it-IT" dirty="0"/>
              <a:t>dell’apiario, soppesare gli alveari(si noterà una </a:t>
            </a:r>
            <a:r>
              <a:rPr lang="it-IT" sz="2000" b="1" dirty="0">
                <a:solidFill>
                  <a:srgbClr val="7030A0"/>
                </a:solidFill>
              </a:rPr>
              <a:t>diminuzione del peso </a:t>
            </a:r>
            <a:r>
              <a:rPr lang="it-IT" dirty="0"/>
              <a:t>anche di 500/1000 gr. - controllare le scorte di candito e nel caso aggiungerlo.</a:t>
            </a:r>
          </a:p>
          <a:p>
            <a:r>
              <a:rPr lang="it-IT" sz="2000" b="1" dirty="0">
                <a:solidFill>
                  <a:schemeClr val="accent6">
                    <a:lumMod val="75000"/>
                  </a:schemeClr>
                </a:solidFill>
              </a:rPr>
              <a:t>Controllo neve</a:t>
            </a:r>
          </a:p>
          <a:p>
            <a:r>
              <a:rPr lang="it-IT" sz="2000" b="1" u="sng" dirty="0">
                <a:solidFill>
                  <a:srgbClr val="FF0000"/>
                </a:solidFill>
              </a:rPr>
              <a:t>Non aprire mai gli alveari</a:t>
            </a:r>
            <a:r>
              <a:rPr lang="it-IT" dirty="0"/>
              <a:t>, </a:t>
            </a:r>
            <a:r>
              <a:rPr lang="it-IT"/>
              <a:t>appoggiare una </a:t>
            </a:r>
            <a:r>
              <a:rPr lang="it-IT" dirty="0"/>
              <a:t>mano sul coprifavo presenza di tepore tutto ok</a:t>
            </a:r>
          </a:p>
          <a:p>
            <a:r>
              <a:rPr lang="it-IT" sz="2000" b="1" dirty="0">
                <a:solidFill>
                  <a:srgbClr val="006C29"/>
                </a:solidFill>
              </a:rPr>
              <a:t>Api morte </a:t>
            </a:r>
            <a:r>
              <a:rPr lang="it-IT" dirty="0"/>
              <a:t>sul predellino – in inverno ne muoiono circa 3000</a:t>
            </a:r>
          </a:p>
          <a:p>
            <a:r>
              <a:rPr lang="it-IT" sz="2000" b="1" dirty="0">
                <a:solidFill>
                  <a:schemeClr val="accent1">
                    <a:lumMod val="75000"/>
                  </a:schemeClr>
                </a:solidFill>
              </a:rPr>
              <a:t>Pulizia</a:t>
            </a:r>
            <a:r>
              <a:rPr lang="it-IT" dirty="0"/>
              <a:t> degli spazi perimetrali dell’apiario</a:t>
            </a:r>
          </a:p>
          <a:p>
            <a:r>
              <a:rPr lang="it-IT" dirty="0"/>
              <a:t>Controllare l’integrità delle pareti degli alveari (picchio verde)</a:t>
            </a:r>
          </a:p>
          <a:p>
            <a:r>
              <a:rPr lang="it-IT" sz="2000" b="1" dirty="0">
                <a:solidFill>
                  <a:srgbClr val="006C29"/>
                </a:solidFill>
              </a:rPr>
              <a:t>Lavori in magazzino</a:t>
            </a:r>
            <a:r>
              <a:rPr lang="it-IT" dirty="0"/>
              <a:t>: preparazione telai, ripristino arnie, disinfezione strumenti di lavoro</a:t>
            </a:r>
          </a:p>
          <a:p>
            <a:r>
              <a:rPr lang="it-IT" sz="2000" b="1" dirty="0">
                <a:solidFill>
                  <a:srgbClr val="FFC000"/>
                </a:solidFill>
              </a:rPr>
              <a:t>Fioriture:</a:t>
            </a:r>
            <a:r>
              <a:rPr lang="it-IT" dirty="0"/>
              <a:t> nocciolo, elleboro, calicanto, bucaneve, crocus</a:t>
            </a:r>
          </a:p>
        </p:txBody>
      </p:sp>
      <p:pic>
        <p:nvPicPr>
          <p:cNvPr id="9" name="Immagine 8">
            <a:extLst>
              <a:ext uri="{FF2B5EF4-FFF2-40B4-BE49-F238E27FC236}">
                <a16:creationId xmlns:a16="http://schemas.microsoft.com/office/drawing/2014/main" id="{085DF997-732C-9921-7929-32170D506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1805" y="1207998"/>
            <a:ext cx="3790950" cy="5057775"/>
          </a:xfrm>
          <a:prstGeom prst="rect">
            <a:avLst/>
          </a:prstGeom>
        </p:spPr>
      </p:pic>
    </p:spTree>
    <p:extLst>
      <p:ext uri="{BB962C8B-B14F-4D97-AF65-F5344CB8AC3E}">
        <p14:creationId xmlns:p14="http://schemas.microsoft.com/office/powerpoint/2010/main" val="3563112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frumento, pianta, rastrelliera&#10;&#10;Descrizione generata automaticamente">
            <a:extLst>
              <a:ext uri="{FF2B5EF4-FFF2-40B4-BE49-F238E27FC236}">
                <a16:creationId xmlns:a16="http://schemas.microsoft.com/office/drawing/2014/main" id="{2450676C-30F1-DB19-F160-96AF3D1D0E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0"/>
            <a:ext cx="7252212" cy="6857990"/>
          </a:xfrm>
          <a:prstGeom prst="rect">
            <a:avLst/>
          </a:prstGeom>
        </p:spPr>
      </p:pic>
      <p:sp>
        <p:nvSpPr>
          <p:cNvPr id="25" name="Rectangle 2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44CD7581-AAE2-28B3-2F09-C53259457DF0}"/>
              </a:ext>
            </a:extLst>
          </p:cNvPr>
          <p:cNvSpPr>
            <a:spLocks noGrp="1"/>
          </p:cNvSpPr>
          <p:nvPr>
            <p:ph type="title"/>
          </p:nvPr>
        </p:nvSpPr>
        <p:spPr>
          <a:xfrm>
            <a:off x="4330134" y="332656"/>
            <a:ext cx="4418330" cy="646434"/>
          </a:xfrm>
          <a:noFill/>
        </p:spPr>
        <p:txBody>
          <a:bodyPr vert="horz" lIns="91440" tIns="45720" rIns="91440" bIns="45720" rtlCol="0" anchor="b">
            <a:noAutofit/>
          </a:bodyPr>
          <a:lstStyle/>
          <a:p>
            <a:pPr>
              <a:lnSpc>
                <a:spcPct val="90000"/>
              </a:lnSpc>
            </a:pPr>
            <a:r>
              <a:rPr lang="en-US" sz="4800" dirty="0">
                <a:latin typeface="Algerian" panose="04020705040A02060702" pitchFamily="82" charset="0"/>
              </a:rPr>
              <a:t>FEBBRAIO</a:t>
            </a:r>
          </a:p>
        </p:txBody>
      </p:sp>
      <p:sp>
        <p:nvSpPr>
          <p:cNvPr id="5" name="CasellaDiTesto 4">
            <a:extLst>
              <a:ext uri="{FF2B5EF4-FFF2-40B4-BE49-F238E27FC236}">
                <a16:creationId xmlns:a16="http://schemas.microsoft.com/office/drawing/2014/main" id="{B41A9F54-0D2C-20AE-CC84-BDC66703CD37}"/>
              </a:ext>
            </a:extLst>
          </p:cNvPr>
          <p:cNvSpPr txBox="1"/>
          <p:nvPr/>
        </p:nvSpPr>
        <p:spPr>
          <a:xfrm>
            <a:off x="4932040" y="1196752"/>
            <a:ext cx="4032448" cy="5478423"/>
          </a:xfrm>
          <a:prstGeom prst="rect">
            <a:avLst/>
          </a:prstGeom>
          <a:noFill/>
        </p:spPr>
        <p:txBody>
          <a:bodyPr wrap="square" rtlCol="0">
            <a:spAutoFit/>
          </a:bodyPr>
          <a:lstStyle/>
          <a:p>
            <a:r>
              <a:rPr lang="it-IT" sz="2000" b="1" dirty="0">
                <a:solidFill>
                  <a:schemeClr val="accent2">
                    <a:lumMod val="75000"/>
                  </a:schemeClr>
                </a:solidFill>
              </a:rPr>
              <a:t>Controllare gli alveari</a:t>
            </a:r>
          </a:p>
          <a:p>
            <a:r>
              <a:rPr lang="it-IT" dirty="0"/>
              <a:t>La regina riprende a </a:t>
            </a:r>
            <a:r>
              <a:rPr lang="it-IT" sz="2000" b="1" dirty="0">
                <a:solidFill>
                  <a:schemeClr val="accent4">
                    <a:lumMod val="50000"/>
                  </a:schemeClr>
                </a:solidFill>
              </a:rPr>
              <a:t>deporre</a:t>
            </a:r>
            <a:r>
              <a:rPr lang="it-IT" dirty="0"/>
              <a:t> e le operaie a bottinare il </a:t>
            </a:r>
            <a:r>
              <a:rPr lang="it-IT" sz="2000" b="1" dirty="0">
                <a:solidFill>
                  <a:schemeClr val="accent4">
                    <a:lumMod val="50000"/>
                  </a:schemeClr>
                </a:solidFill>
              </a:rPr>
              <a:t>carico di polline </a:t>
            </a:r>
            <a:r>
              <a:rPr lang="it-IT" dirty="0"/>
              <a:t>testimonia la presenza di covata</a:t>
            </a:r>
          </a:p>
          <a:p>
            <a:r>
              <a:rPr lang="it-IT" dirty="0"/>
              <a:t>Eventualmente </a:t>
            </a:r>
            <a:r>
              <a:rPr lang="it-IT" sz="2000" b="1" dirty="0"/>
              <a:t>aggiungere ancora candito</a:t>
            </a:r>
            <a:endParaRPr lang="it-IT" b="1" dirty="0"/>
          </a:p>
          <a:p>
            <a:r>
              <a:rPr lang="it-IT" dirty="0"/>
              <a:t>Presenza di famiglie con </a:t>
            </a:r>
            <a:r>
              <a:rPr lang="it-IT" sz="2000" b="1" dirty="0">
                <a:solidFill>
                  <a:srgbClr val="006C29"/>
                </a:solidFill>
              </a:rPr>
              <a:t>scarso numero di bottinatrici </a:t>
            </a:r>
            <a:r>
              <a:rPr lang="it-IT" dirty="0"/>
              <a:t>= </a:t>
            </a:r>
            <a:r>
              <a:rPr lang="it-IT" b="1" dirty="0"/>
              <a:t>famiglie in difficoltà e/o orfane</a:t>
            </a:r>
          </a:p>
          <a:p>
            <a:r>
              <a:rPr lang="it-IT" sz="2000" b="1" dirty="0">
                <a:solidFill>
                  <a:srgbClr val="FF0000"/>
                </a:solidFill>
              </a:rPr>
              <a:t>Mancanza di segni di vita </a:t>
            </a:r>
            <a:r>
              <a:rPr lang="it-IT" dirty="0"/>
              <a:t>= morte della famiglia</a:t>
            </a:r>
          </a:p>
          <a:p>
            <a:r>
              <a:rPr lang="it-IT" dirty="0"/>
              <a:t>Sul finire del mese se la stagione promette bene si può pensare a una </a:t>
            </a:r>
            <a:r>
              <a:rPr lang="it-IT" sz="2000" b="1" dirty="0">
                <a:solidFill>
                  <a:srgbClr val="00B0F0"/>
                </a:solidFill>
              </a:rPr>
              <a:t>alimentazione stimolante</a:t>
            </a:r>
            <a:endParaRPr lang="it-IT" b="1" dirty="0">
              <a:solidFill>
                <a:srgbClr val="00B0F0"/>
              </a:solidFill>
            </a:endParaRPr>
          </a:p>
          <a:p>
            <a:r>
              <a:rPr lang="it-IT" sz="2000" b="1" dirty="0">
                <a:solidFill>
                  <a:schemeClr val="accent6">
                    <a:lumMod val="50000"/>
                  </a:schemeClr>
                </a:solidFill>
              </a:rPr>
              <a:t>Lavori di magazzino</a:t>
            </a:r>
          </a:p>
          <a:p>
            <a:r>
              <a:rPr lang="it-IT" sz="2400" b="1" dirty="0">
                <a:solidFill>
                  <a:srgbClr val="F18309"/>
                </a:solidFill>
              </a:rPr>
              <a:t>Fioriture</a:t>
            </a:r>
            <a:r>
              <a:rPr lang="it-IT" dirty="0"/>
              <a:t>: nocciolo, mandorlo, lentaggine, mimosa, primula, viola, agrumi, erica herbacea </a:t>
            </a:r>
          </a:p>
        </p:txBody>
      </p:sp>
    </p:spTree>
    <p:extLst>
      <p:ext uri="{BB962C8B-B14F-4D97-AF65-F5344CB8AC3E}">
        <p14:creationId xmlns:p14="http://schemas.microsoft.com/office/powerpoint/2010/main" val="1398254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descr="Immagine che contiene comb, spazzola&#10;&#10;Il contenuto generato dall'IA potrebbe non essere corretto.">
            <a:extLst>
              <a:ext uri="{FF2B5EF4-FFF2-40B4-BE49-F238E27FC236}">
                <a16:creationId xmlns:a16="http://schemas.microsoft.com/office/drawing/2014/main" id="{E39349FB-90A2-77E7-02F6-CCD74F0BB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347" y="321733"/>
            <a:ext cx="2355440" cy="2236177"/>
          </a:xfrm>
          <a:prstGeom prst="rect">
            <a:avLst/>
          </a:prstGeom>
        </p:spPr>
      </p:pic>
      <p:sp>
        <p:nvSpPr>
          <p:cNvPr id="18" name="Rectangle 17">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2928"/>
            <a:ext cx="5674724"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4862" y="0"/>
            <a:ext cx="54864"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vestiti, guanti, Guanto di protezione, guanto&#10;&#10;Il contenuto generato dall'IA potrebbe non essere corretto.">
            <a:extLst>
              <a:ext uri="{FF2B5EF4-FFF2-40B4-BE49-F238E27FC236}">
                <a16:creationId xmlns:a16="http://schemas.microsoft.com/office/drawing/2014/main" id="{DF00C01A-E8F9-C43A-9977-506D3E07D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128" y="313080"/>
            <a:ext cx="1370294" cy="2262279"/>
          </a:xfrm>
          <a:prstGeom prst="rect">
            <a:avLst/>
          </a:prstGeom>
        </p:spPr>
      </p:pic>
      <p:pic>
        <p:nvPicPr>
          <p:cNvPr id="13" name="Immagine 12" descr="Immagine che contiene vestiti, indumento protettivo, persona, abbigliamento da lavoro&#10;&#10;Il contenuto generato dall'IA potrebbe non essere corretto.">
            <a:extLst>
              <a:ext uri="{FF2B5EF4-FFF2-40B4-BE49-F238E27FC236}">
                <a16:creationId xmlns:a16="http://schemas.microsoft.com/office/drawing/2014/main" id="{7339790C-3B2A-57F4-CB7F-30AE8F2B9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929" y="3157451"/>
            <a:ext cx="1810512" cy="3083249"/>
          </a:xfrm>
          <a:prstGeom prst="rect">
            <a:avLst/>
          </a:prstGeom>
        </p:spPr>
      </p:pic>
      <p:sp>
        <p:nvSpPr>
          <p:cNvPr id="22" name="Rectangle 21">
            <a:extLst>
              <a:ext uri="{FF2B5EF4-FFF2-40B4-BE49-F238E27FC236}">
                <a16:creationId xmlns:a16="http://schemas.microsoft.com/office/drawing/2014/main" id="{6F32C1A4-2AC7-48CB-9AB7-B80470C0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0220" y="2779776"/>
            <a:ext cx="54864" cy="40782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elettrodomestico da cucina, Elettrodomestico, argento, stoviglie&#10;&#10;Il contenuto generato dall'IA potrebbe non essere corretto.">
            <a:extLst>
              <a:ext uri="{FF2B5EF4-FFF2-40B4-BE49-F238E27FC236}">
                <a16:creationId xmlns:a16="http://schemas.microsoft.com/office/drawing/2014/main" id="{57805C88-55E9-4345-160A-74B4E931F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2041" y="3312004"/>
            <a:ext cx="2753441" cy="2774142"/>
          </a:xfrm>
          <a:prstGeom prst="rect">
            <a:avLst/>
          </a:prstGeom>
        </p:spPr>
      </p:pic>
      <p:sp>
        <p:nvSpPr>
          <p:cNvPr id="24" name="Rectangle 23">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5109" y="0"/>
            <a:ext cx="5486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10" descr="Immagine che contiene giallo, design&#10;&#10;Il contenuto generato dall'IA potrebbe non essere corretto.">
            <a:extLst>
              <a:ext uri="{FF2B5EF4-FFF2-40B4-BE49-F238E27FC236}">
                <a16:creationId xmlns:a16="http://schemas.microsoft.com/office/drawing/2014/main" id="{400D3855-186E-5CEC-ECF8-E7DC93F31F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0210" y="321735"/>
            <a:ext cx="2295002" cy="3312786"/>
          </a:xfrm>
          <a:prstGeom prst="rect">
            <a:avLst/>
          </a:prstGeom>
        </p:spPr>
      </p:pic>
      <p:sp>
        <p:nvSpPr>
          <p:cNvPr id="26" name="Rectangle 25">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4724" y="3862989"/>
            <a:ext cx="3469276" cy="731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magine 8" descr="Immagine che contiene strumento, scalpello&#10;&#10;Il contenuto generato dall'IA potrebbe non essere corretto.">
            <a:extLst>
              <a:ext uri="{FF2B5EF4-FFF2-40B4-BE49-F238E27FC236}">
                <a16:creationId xmlns:a16="http://schemas.microsoft.com/office/drawing/2014/main" id="{8597C1A9-7C10-1853-CE88-773F077D7E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8920" y="4172622"/>
            <a:ext cx="2277191" cy="2227687"/>
          </a:xfrm>
          <a:prstGeom prst="rect">
            <a:avLst/>
          </a:prstGeom>
        </p:spPr>
      </p:pic>
      <p:sp>
        <p:nvSpPr>
          <p:cNvPr id="14" name="Rettangolo 13">
            <a:extLst>
              <a:ext uri="{FF2B5EF4-FFF2-40B4-BE49-F238E27FC236}">
                <a16:creationId xmlns:a16="http://schemas.microsoft.com/office/drawing/2014/main" id="{A43532F6-DE19-58E5-0658-825608A3D9D2}"/>
              </a:ext>
            </a:extLst>
          </p:cNvPr>
          <p:cNvSpPr/>
          <p:nvPr/>
        </p:nvSpPr>
        <p:spPr>
          <a:xfrm>
            <a:off x="6080210" y="1131167"/>
            <a:ext cx="348652" cy="753025"/>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5CB84AE6-43FA-3825-4CA5-10EFA1D2BDA8}"/>
              </a:ext>
            </a:extLst>
          </p:cNvPr>
          <p:cNvSpPr txBox="1"/>
          <p:nvPr/>
        </p:nvSpPr>
        <p:spPr>
          <a:xfrm>
            <a:off x="179512" y="2294812"/>
            <a:ext cx="2805113" cy="369332"/>
          </a:xfrm>
          <a:prstGeom prst="rect">
            <a:avLst/>
          </a:prstGeom>
          <a:noFill/>
        </p:spPr>
        <p:txBody>
          <a:bodyPr wrap="square" rtlCol="0">
            <a:spAutoFit/>
          </a:bodyPr>
          <a:lstStyle/>
          <a:p>
            <a:r>
              <a:rPr lang="it-IT" dirty="0"/>
              <a:t>Spazzola 4€</a:t>
            </a:r>
          </a:p>
        </p:txBody>
      </p:sp>
      <p:sp>
        <p:nvSpPr>
          <p:cNvPr id="16" name="CasellaDiTesto 15">
            <a:extLst>
              <a:ext uri="{FF2B5EF4-FFF2-40B4-BE49-F238E27FC236}">
                <a16:creationId xmlns:a16="http://schemas.microsoft.com/office/drawing/2014/main" id="{5E7B73ED-7478-4328-F45E-A974795F4D15}"/>
              </a:ext>
            </a:extLst>
          </p:cNvPr>
          <p:cNvSpPr txBox="1"/>
          <p:nvPr/>
        </p:nvSpPr>
        <p:spPr>
          <a:xfrm>
            <a:off x="3362294" y="2447565"/>
            <a:ext cx="1881594" cy="369332"/>
          </a:xfrm>
          <a:prstGeom prst="rect">
            <a:avLst/>
          </a:prstGeom>
          <a:noFill/>
        </p:spPr>
        <p:txBody>
          <a:bodyPr wrap="square" rtlCol="0">
            <a:spAutoFit/>
          </a:bodyPr>
          <a:lstStyle/>
          <a:p>
            <a:r>
              <a:rPr lang="it-IT" dirty="0"/>
              <a:t>Guanti 15€</a:t>
            </a:r>
          </a:p>
        </p:txBody>
      </p:sp>
      <p:sp>
        <p:nvSpPr>
          <p:cNvPr id="17" name="CasellaDiTesto 16">
            <a:extLst>
              <a:ext uri="{FF2B5EF4-FFF2-40B4-BE49-F238E27FC236}">
                <a16:creationId xmlns:a16="http://schemas.microsoft.com/office/drawing/2014/main" id="{0BBB831B-EB4C-E408-B30E-70A229D7B7A5}"/>
              </a:ext>
            </a:extLst>
          </p:cNvPr>
          <p:cNvSpPr txBox="1"/>
          <p:nvPr/>
        </p:nvSpPr>
        <p:spPr>
          <a:xfrm>
            <a:off x="5729973" y="3485568"/>
            <a:ext cx="3359163" cy="369332"/>
          </a:xfrm>
          <a:prstGeom prst="rect">
            <a:avLst/>
          </a:prstGeom>
          <a:noFill/>
        </p:spPr>
        <p:txBody>
          <a:bodyPr wrap="square" rtlCol="0">
            <a:spAutoFit/>
          </a:bodyPr>
          <a:lstStyle/>
          <a:p>
            <a:pPr algn="ctr"/>
            <a:r>
              <a:rPr lang="it-IT" dirty="0"/>
              <a:t>Arnia (telai e melario) 120/150 €</a:t>
            </a:r>
          </a:p>
        </p:txBody>
      </p:sp>
      <p:sp>
        <p:nvSpPr>
          <p:cNvPr id="19" name="CasellaDiTesto 18">
            <a:extLst>
              <a:ext uri="{FF2B5EF4-FFF2-40B4-BE49-F238E27FC236}">
                <a16:creationId xmlns:a16="http://schemas.microsoft.com/office/drawing/2014/main" id="{125D6DB9-2856-E53E-4AD1-14C276CAEC2D}"/>
              </a:ext>
            </a:extLst>
          </p:cNvPr>
          <p:cNvSpPr txBox="1"/>
          <p:nvPr/>
        </p:nvSpPr>
        <p:spPr>
          <a:xfrm>
            <a:off x="0" y="6316039"/>
            <a:ext cx="2305746" cy="369332"/>
          </a:xfrm>
          <a:prstGeom prst="rect">
            <a:avLst/>
          </a:prstGeom>
          <a:noFill/>
        </p:spPr>
        <p:txBody>
          <a:bodyPr wrap="square" rtlCol="0">
            <a:spAutoFit/>
          </a:bodyPr>
          <a:lstStyle/>
          <a:p>
            <a:pPr algn="ctr"/>
            <a:r>
              <a:rPr lang="it-IT" dirty="0"/>
              <a:t>Tuta di protezione 70€</a:t>
            </a:r>
          </a:p>
        </p:txBody>
      </p:sp>
      <p:sp>
        <p:nvSpPr>
          <p:cNvPr id="21" name="CasellaDiTesto 20">
            <a:extLst>
              <a:ext uri="{FF2B5EF4-FFF2-40B4-BE49-F238E27FC236}">
                <a16:creationId xmlns:a16="http://schemas.microsoft.com/office/drawing/2014/main" id="{B1E48A70-28F4-947C-9183-EAC6951E72FA}"/>
              </a:ext>
            </a:extLst>
          </p:cNvPr>
          <p:cNvSpPr txBox="1"/>
          <p:nvPr/>
        </p:nvSpPr>
        <p:spPr>
          <a:xfrm>
            <a:off x="2509558" y="6400309"/>
            <a:ext cx="3036213" cy="369332"/>
          </a:xfrm>
          <a:prstGeom prst="rect">
            <a:avLst/>
          </a:prstGeom>
          <a:noFill/>
        </p:spPr>
        <p:txBody>
          <a:bodyPr wrap="square" rtlCol="0">
            <a:spAutoFit/>
          </a:bodyPr>
          <a:lstStyle/>
          <a:p>
            <a:pPr algn="ctr"/>
            <a:r>
              <a:rPr lang="it-IT" dirty="0"/>
              <a:t>Affumicatore 18/25€</a:t>
            </a:r>
          </a:p>
        </p:txBody>
      </p:sp>
      <p:sp>
        <p:nvSpPr>
          <p:cNvPr id="23" name="CasellaDiTesto 22">
            <a:extLst>
              <a:ext uri="{FF2B5EF4-FFF2-40B4-BE49-F238E27FC236}">
                <a16:creationId xmlns:a16="http://schemas.microsoft.com/office/drawing/2014/main" id="{F219985C-1772-2E7A-9FF1-4C86ED65A708}"/>
              </a:ext>
            </a:extLst>
          </p:cNvPr>
          <p:cNvSpPr txBox="1"/>
          <p:nvPr/>
        </p:nvSpPr>
        <p:spPr>
          <a:xfrm>
            <a:off x="5775398" y="6400309"/>
            <a:ext cx="3368602" cy="369332"/>
          </a:xfrm>
          <a:prstGeom prst="rect">
            <a:avLst/>
          </a:prstGeom>
          <a:noFill/>
        </p:spPr>
        <p:txBody>
          <a:bodyPr wrap="square" rtlCol="0">
            <a:spAutoFit/>
          </a:bodyPr>
          <a:lstStyle/>
          <a:p>
            <a:pPr algn="ctr"/>
            <a:r>
              <a:rPr lang="it-IT" dirty="0"/>
              <a:t>Leva 6/10€</a:t>
            </a:r>
          </a:p>
        </p:txBody>
      </p:sp>
    </p:spTree>
    <p:extLst>
      <p:ext uri="{BB962C8B-B14F-4D97-AF65-F5344CB8AC3E}">
        <p14:creationId xmlns:p14="http://schemas.microsoft.com/office/powerpoint/2010/main" val="612793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4DBED42-89B2-7289-90C6-F75026898AC2}"/>
              </a:ext>
            </a:extLst>
          </p:cNvPr>
          <p:cNvSpPr>
            <a:spLocks noGrp="1"/>
          </p:cNvSpPr>
          <p:nvPr>
            <p:ph type="title"/>
          </p:nvPr>
        </p:nvSpPr>
        <p:spPr>
          <a:xfrm>
            <a:off x="323528" y="20805"/>
            <a:ext cx="4148562" cy="845500"/>
          </a:xfrm>
        </p:spPr>
        <p:txBody>
          <a:bodyPr vert="horz" lIns="91440" tIns="45720" rIns="91440" bIns="45720" rtlCol="0" anchor="b">
            <a:normAutofit/>
          </a:bodyPr>
          <a:lstStyle/>
          <a:p>
            <a:pPr>
              <a:lnSpc>
                <a:spcPct val="90000"/>
              </a:lnSpc>
            </a:pPr>
            <a:r>
              <a:rPr lang="en-US" dirty="0">
                <a:latin typeface="Algerian" panose="04020705040A02060702" pitchFamily="82" charset="0"/>
              </a:rPr>
              <a:t>MARZO</a:t>
            </a:r>
          </a:p>
        </p:txBody>
      </p:sp>
      <p:pic>
        <p:nvPicPr>
          <p:cNvPr id="4" name="Immagine 3" descr="Immagine che contiene carta, imballato, bianco, dessert&#10;&#10;Descrizione generata automaticamente">
            <a:extLst>
              <a:ext uri="{FF2B5EF4-FFF2-40B4-BE49-F238E27FC236}">
                <a16:creationId xmlns:a16="http://schemas.microsoft.com/office/drawing/2014/main" id="{2A41896C-F4CA-5EE7-C0EC-46152A64DB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CasellaDiTesto 5">
            <a:extLst>
              <a:ext uri="{FF2B5EF4-FFF2-40B4-BE49-F238E27FC236}">
                <a16:creationId xmlns:a16="http://schemas.microsoft.com/office/drawing/2014/main" id="{4549CC7A-DD6C-EE88-5BD7-89F8B5A033A9}"/>
              </a:ext>
            </a:extLst>
          </p:cNvPr>
          <p:cNvSpPr txBox="1"/>
          <p:nvPr/>
        </p:nvSpPr>
        <p:spPr>
          <a:xfrm>
            <a:off x="224852" y="1079025"/>
            <a:ext cx="4856814" cy="4678204"/>
          </a:xfrm>
          <a:prstGeom prst="rect">
            <a:avLst/>
          </a:prstGeom>
          <a:noFill/>
        </p:spPr>
        <p:txBody>
          <a:bodyPr wrap="square" rtlCol="0">
            <a:spAutoFit/>
          </a:bodyPr>
          <a:lstStyle/>
          <a:p>
            <a:r>
              <a:rPr lang="it-IT" dirty="0"/>
              <a:t>Con i primi tepori le api </a:t>
            </a:r>
            <a:r>
              <a:rPr lang="it-IT" sz="2000" b="1" dirty="0">
                <a:solidFill>
                  <a:srgbClr val="0070C0"/>
                </a:solidFill>
              </a:rPr>
              <a:t>sciolgono il glomere</a:t>
            </a:r>
            <a:endParaRPr lang="it-IT" b="1" dirty="0">
              <a:solidFill>
                <a:srgbClr val="0070C0"/>
              </a:solidFill>
            </a:endParaRPr>
          </a:p>
          <a:p>
            <a:r>
              <a:rPr lang="it-IT" dirty="0"/>
              <a:t>Giornate tiepide ore centrali con temperature di almeno </a:t>
            </a:r>
            <a:r>
              <a:rPr lang="it-IT" sz="2000" b="1" dirty="0">
                <a:solidFill>
                  <a:srgbClr val="7030A0"/>
                </a:solidFill>
              </a:rPr>
              <a:t>16°C  prima ispezione </a:t>
            </a:r>
            <a:r>
              <a:rPr lang="it-IT" b="1" u="sng" dirty="0"/>
              <a:t>solo se indispensabile</a:t>
            </a:r>
          </a:p>
          <a:p>
            <a:r>
              <a:rPr lang="it-IT" sz="2000" b="1" dirty="0">
                <a:solidFill>
                  <a:srgbClr val="006C29"/>
                </a:solidFill>
              </a:rPr>
              <a:t>Controllo covata</a:t>
            </a:r>
            <a:r>
              <a:rPr lang="it-IT" dirty="0"/>
              <a:t>: </a:t>
            </a:r>
            <a:r>
              <a:rPr lang="it-IT" b="1" dirty="0"/>
              <a:t>ampia</a:t>
            </a:r>
            <a:r>
              <a:rPr lang="it-IT" dirty="0"/>
              <a:t>, ordinata e compatta = regina forte; </a:t>
            </a:r>
            <a:r>
              <a:rPr lang="it-IT" b="1" dirty="0"/>
              <a:t>scarsa </a:t>
            </a:r>
            <a:r>
              <a:rPr lang="it-IT" dirty="0"/>
              <a:t>covata = regina vecchia e/o debole; </a:t>
            </a:r>
            <a:r>
              <a:rPr lang="it-IT" b="1" dirty="0"/>
              <a:t>assenza</a:t>
            </a:r>
            <a:r>
              <a:rPr lang="it-IT" dirty="0"/>
              <a:t> di covata = famiglia orfana in questo caso affumicare e rimuovere l’alveare oppure inserire i favi con api in famiglie meno sviluppate</a:t>
            </a:r>
          </a:p>
          <a:p>
            <a:r>
              <a:rPr lang="it-IT" sz="2000" b="1" dirty="0">
                <a:solidFill>
                  <a:schemeClr val="accent2">
                    <a:lumMod val="75000"/>
                  </a:schemeClr>
                </a:solidFill>
              </a:rPr>
              <a:t>Pulizia dei fondi</a:t>
            </a:r>
          </a:p>
          <a:p>
            <a:r>
              <a:rPr lang="it-IT" sz="2000" b="1" dirty="0">
                <a:solidFill>
                  <a:srgbClr val="545454"/>
                </a:solidFill>
              </a:rPr>
              <a:t>Completare i lavori di magazzino</a:t>
            </a:r>
          </a:p>
          <a:p>
            <a:r>
              <a:rPr lang="it-IT" sz="2000" b="1" dirty="0">
                <a:solidFill>
                  <a:srgbClr val="F18309"/>
                </a:solidFill>
              </a:rPr>
              <a:t>Fioriture</a:t>
            </a:r>
            <a:r>
              <a:rPr lang="it-IT" dirty="0"/>
              <a:t>: narciso, gelsomino di San Giuseppe, prugnolo, corniolo, bosso, albicocco, susino, acetosella, salice e salicone, tarassaco, querciola, rosmarino, paulonia</a:t>
            </a:r>
          </a:p>
        </p:txBody>
      </p:sp>
    </p:spTree>
    <p:extLst>
      <p:ext uri="{BB962C8B-B14F-4D97-AF65-F5344CB8AC3E}">
        <p14:creationId xmlns:p14="http://schemas.microsoft.com/office/powerpoint/2010/main" val="29885516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86C8133-A7B0-731F-CECC-630BC96440AE}"/>
              </a:ext>
            </a:extLst>
          </p:cNvPr>
          <p:cNvSpPr>
            <a:spLocks noGrp="1"/>
          </p:cNvSpPr>
          <p:nvPr>
            <p:ph type="title"/>
          </p:nvPr>
        </p:nvSpPr>
        <p:spPr>
          <a:xfrm>
            <a:off x="4592561" y="122355"/>
            <a:ext cx="3147699" cy="917824"/>
          </a:xfrm>
        </p:spPr>
        <p:txBody>
          <a:bodyPr vert="horz" lIns="91440" tIns="45720" rIns="91440" bIns="45720" rtlCol="0" anchor="b">
            <a:normAutofit/>
          </a:bodyPr>
          <a:lstStyle/>
          <a:p>
            <a:pPr>
              <a:lnSpc>
                <a:spcPct val="90000"/>
              </a:lnSpc>
            </a:pPr>
            <a:r>
              <a:rPr lang="en-US" sz="5400" dirty="0">
                <a:latin typeface="Algerian" panose="04020705040A02060702" pitchFamily="82" charset="0"/>
              </a:rPr>
              <a:t>APRILE</a:t>
            </a:r>
          </a:p>
        </p:txBody>
      </p:sp>
      <p:pic>
        <p:nvPicPr>
          <p:cNvPr id="4" name="Immagine 3" descr="Immagine che contiene testo, insetto, pianta&#10;&#10;Descrizione generata automaticamente">
            <a:extLst>
              <a:ext uri="{FF2B5EF4-FFF2-40B4-BE49-F238E27FC236}">
                <a16:creationId xmlns:a16="http://schemas.microsoft.com/office/drawing/2014/main" id="{E4D1B235-A850-BEF1-D158-2C66B1DF42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
          <a:stretch/>
        </p:blipFill>
        <p:spPr>
          <a:xfrm>
            <a:off x="650018" y="1216968"/>
            <a:ext cx="4062196"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11"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4149"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17D97C2D-FDE8-F65C-6C73-AB583819E70C}"/>
              </a:ext>
            </a:extLst>
          </p:cNvPr>
          <p:cNvSpPr txBox="1"/>
          <p:nvPr/>
        </p:nvSpPr>
        <p:spPr>
          <a:xfrm>
            <a:off x="4769787" y="1162864"/>
            <a:ext cx="4371927" cy="4555093"/>
          </a:xfrm>
          <a:prstGeom prst="rect">
            <a:avLst/>
          </a:prstGeom>
          <a:noFill/>
        </p:spPr>
        <p:txBody>
          <a:bodyPr wrap="square" rtlCol="0">
            <a:spAutoFit/>
          </a:bodyPr>
          <a:lstStyle/>
          <a:p>
            <a:r>
              <a:rPr lang="it-IT" dirty="0"/>
              <a:t>Per l’apicoltore finisce il periodo dell’osservazione e </a:t>
            </a:r>
            <a:r>
              <a:rPr lang="it-IT" sz="2000" b="1" dirty="0"/>
              <a:t>si passa all’azione</a:t>
            </a:r>
            <a:endParaRPr lang="it-IT" b="1" dirty="0"/>
          </a:p>
          <a:p>
            <a:r>
              <a:rPr lang="it-IT" sz="2000" b="1" dirty="0">
                <a:solidFill>
                  <a:srgbClr val="FF0000"/>
                </a:solidFill>
              </a:rPr>
              <a:t>Pareggiare le famiglie</a:t>
            </a:r>
          </a:p>
          <a:p>
            <a:r>
              <a:rPr lang="it-IT" sz="2000" b="1" dirty="0">
                <a:solidFill>
                  <a:srgbClr val="0070C0"/>
                </a:solidFill>
              </a:rPr>
              <a:t>Riunire famiglie troppo deboli </a:t>
            </a:r>
          </a:p>
          <a:p>
            <a:r>
              <a:rPr lang="it-IT" sz="2000" b="1" dirty="0">
                <a:solidFill>
                  <a:srgbClr val="7030A0"/>
                </a:solidFill>
              </a:rPr>
              <a:t>Allargare il nido </a:t>
            </a:r>
            <a:r>
              <a:rPr lang="it-IT" dirty="0"/>
              <a:t>aggiungendo i favi</a:t>
            </a:r>
          </a:p>
          <a:p>
            <a:r>
              <a:rPr lang="it-IT" dirty="0"/>
              <a:t>Famiglia su 8/9 favi </a:t>
            </a:r>
            <a:r>
              <a:rPr lang="it-IT" sz="2000" b="1" dirty="0">
                <a:solidFill>
                  <a:schemeClr val="accent2">
                    <a:lumMod val="60000"/>
                    <a:lumOff val="40000"/>
                  </a:schemeClr>
                </a:solidFill>
              </a:rPr>
              <a:t>aggiungere melario</a:t>
            </a:r>
            <a:r>
              <a:rPr lang="it-IT" b="1" dirty="0"/>
              <a:t> </a:t>
            </a:r>
            <a:r>
              <a:rPr lang="it-IT" dirty="0"/>
              <a:t>– </a:t>
            </a:r>
            <a:r>
              <a:rPr lang="it-IT" b="1" dirty="0"/>
              <a:t>attenzione al meteo</a:t>
            </a:r>
          </a:p>
          <a:p>
            <a:r>
              <a:rPr lang="it-IT" sz="2000" b="1" dirty="0">
                <a:solidFill>
                  <a:srgbClr val="006C29"/>
                </a:solidFill>
              </a:rPr>
              <a:t>Controllo sciamatura</a:t>
            </a:r>
          </a:p>
          <a:p>
            <a:r>
              <a:rPr lang="it-IT" sz="2000" b="1" dirty="0">
                <a:solidFill>
                  <a:srgbClr val="7030A0"/>
                </a:solidFill>
              </a:rPr>
              <a:t>Formazione nuovi nuclei</a:t>
            </a:r>
          </a:p>
          <a:p>
            <a:r>
              <a:rPr lang="it-IT" b="1" dirty="0">
                <a:solidFill>
                  <a:srgbClr val="F18309"/>
                </a:solidFill>
              </a:rPr>
              <a:t>Fioriture</a:t>
            </a:r>
            <a:r>
              <a:rPr lang="it-IT" dirty="0"/>
              <a:t>: ontano, carpino, betulla, acero, biancospino, pero, melo, melograno, trifoglio, sulla, pioppo, pratolina, camomilla comune, lillà, erba cipressina, fragola, ambretta, agrifoglio, ginestra, tasso, orniello, quercia, roverella, alloro, erba viperina</a:t>
            </a:r>
          </a:p>
        </p:txBody>
      </p:sp>
    </p:spTree>
    <p:extLst>
      <p:ext uri="{BB962C8B-B14F-4D97-AF65-F5344CB8AC3E}">
        <p14:creationId xmlns:p14="http://schemas.microsoft.com/office/powerpoint/2010/main" val="41197680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46187E64-7A77-4D13-A5F4-9AEC282BB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133242" y="1149336"/>
            <a:ext cx="2987899" cy="2240924"/>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9A0CBBE1-47E6-E6E6-007E-F4604D06ED80}"/>
              </a:ext>
            </a:extLst>
          </p:cNvPr>
          <p:cNvSpPr>
            <a:spLocks noGrp="1"/>
          </p:cNvSpPr>
          <p:nvPr>
            <p:ph type="title"/>
          </p:nvPr>
        </p:nvSpPr>
        <p:spPr>
          <a:xfrm>
            <a:off x="1186665" y="166143"/>
            <a:ext cx="3814185" cy="976843"/>
          </a:xfrm>
        </p:spPr>
        <p:txBody>
          <a:bodyPr vert="horz" lIns="91440" tIns="45720" rIns="91440" bIns="45720" rtlCol="0" anchor="b">
            <a:normAutofit/>
          </a:bodyPr>
          <a:lstStyle/>
          <a:p>
            <a:pPr>
              <a:lnSpc>
                <a:spcPct val="90000"/>
              </a:lnSpc>
            </a:pPr>
            <a:r>
              <a:rPr lang="en-US" sz="6000" dirty="0">
                <a:latin typeface="Algerian" panose="04020705040A02060702" pitchFamily="82" charset="0"/>
              </a:rPr>
              <a:t>MAGGIO</a:t>
            </a:r>
          </a:p>
        </p:txBody>
      </p:sp>
      <p:sp>
        <p:nvSpPr>
          <p:cNvPr id="13" name="!!Oval">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2351" y="832686"/>
            <a:ext cx="828707" cy="10749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AF9E33EC-8143-6600-1796-72E8FCB615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
          <a:stretch/>
        </p:blipFill>
        <p:spPr>
          <a:xfrm>
            <a:off x="4891035" y="773723"/>
            <a:ext cx="3896249" cy="519499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5" name="!!Rectangle">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3354" y="4790720"/>
            <a:ext cx="657528"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0C29E4FC-D0F2-46D8-6372-FF28A2BD79DB}"/>
              </a:ext>
            </a:extLst>
          </p:cNvPr>
          <p:cNvSpPr txBox="1"/>
          <p:nvPr/>
        </p:nvSpPr>
        <p:spPr>
          <a:xfrm>
            <a:off x="107504" y="1064302"/>
            <a:ext cx="4587305" cy="5940088"/>
          </a:xfrm>
          <a:prstGeom prst="rect">
            <a:avLst/>
          </a:prstGeom>
          <a:noFill/>
        </p:spPr>
        <p:txBody>
          <a:bodyPr wrap="square" rtlCol="0">
            <a:spAutoFit/>
          </a:bodyPr>
          <a:lstStyle/>
          <a:p>
            <a:r>
              <a:rPr lang="it-IT" dirty="0"/>
              <a:t>E’ il mese più generoso di fioriture e le famiglie si </a:t>
            </a:r>
            <a:r>
              <a:rPr lang="it-IT" sz="2000" b="1" dirty="0">
                <a:solidFill>
                  <a:srgbClr val="7030A0"/>
                </a:solidFill>
              </a:rPr>
              <a:t>sviluppano</a:t>
            </a:r>
            <a:r>
              <a:rPr lang="it-IT" dirty="0"/>
              <a:t> in modo </a:t>
            </a:r>
            <a:r>
              <a:rPr lang="it-IT" sz="2000" b="1" dirty="0">
                <a:solidFill>
                  <a:srgbClr val="7030A0"/>
                </a:solidFill>
              </a:rPr>
              <a:t>esponenziale</a:t>
            </a:r>
            <a:endParaRPr lang="it-IT" b="1" dirty="0">
              <a:solidFill>
                <a:srgbClr val="7030A0"/>
              </a:solidFill>
            </a:endParaRPr>
          </a:p>
          <a:p>
            <a:r>
              <a:rPr lang="it-IT" sz="2000" b="1" dirty="0">
                <a:solidFill>
                  <a:srgbClr val="0070C0"/>
                </a:solidFill>
              </a:rPr>
              <a:t>Contrasto alla sciamatura</a:t>
            </a:r>
          </a:p>
          <a:p>
            <a:r>
              <a:rPr lang="it-IT" sz="2000" b="1" dirty="0">
                <a:solidFill>
                  <a:srgbClr val="FFC000"/>
                </a:solidFill>
              </a:rPr>
              <a:t>Posa dei melari </a:t>
            </a:r>
            <a:r>
              <a:rPr lang="it-IT" dirty="0"/>
              <a:t>(provvedimento tampone al contrasto della sciamatura – inizio raccolta miele)</a:t>
            </a:r>
          </a:p>
          <a:p>
            <a:r>
              <a:rPr lang="it-IT" sz="2000" b="1" dirty="0">
                <a:solidFill>
                  <a:srgbClr val="006C29"/>
                </a:solidFill>
              </a:rPr>
              <a:t>Formazione nuclei</a:t>
            </a:r>
          </a:p>
          <a:p>
            <a:r>
              <a:rPr lang="it-IT" sz="2000" b="1" dirty="0">
                <a:solidFill>
                  <a:schemeClr val="tx1">
                    <a:lumMod val="75000"/>
                    <a:lumOff val="25000"/>
                  </a:schemeClr>
                </a:solidFill>
              </a:rPr>
              <a:t>Raccolta dei melari </a:t>
            </a:r>
            <a:r>
              <a:rPr lang="it-IT" dirty="0"/>
              <a:t>(miele monoflora)</a:t>
            </a:r>
          </a:p>
          <a:p>
            <a:r>
              <a:rPr lang="it-IT" sz="2000" b="1" dirty="0">
                <a:solidFill>
                  <a:schemeClr val="accent6">
                    <a:lumMod val="50000"/>
                  </a:schemeClr>
                </a:solidFill>
              </a:rPr>
              <a:t>Eventuale smielatura</a:t>
            </a:r>
          </a:p>
          <a:p>
            <a:r>
              <a:rPr lang="it-IT" sz="2000" b="1" dirty="0">
                <a:solidFill>
                  <a:srgbClr val="F18309"/>
                </a:solidFill>
              </a:rPr>
              <a:t>Fioriture</a:t>
            </a:r>
            <a:r>
              <a:rPr lang="it-IT" dirty="0"/>
              <a:t>: Frangola, alaterno, nontiscordardime, sorbo, olivello spinoso, falsa </a:t>
            </a:r>
            <a:r>
              <a:rPr lang="it-IT" sz="2000" b="1" dirty="0">
                <a:solidFill>
                  <a:schemeClr val="accent5">
                    <a:lumMod val="50000"/>
                  </a:schemeClr>
                </a:solidFill>
              </a:rPr>
              <a:t>acacia</a:t>
            </a:r>
            <a:r>
              <a:rPr lang="it-IT" dirty="0"/>
              <a:t>, achillea, falsa ortica, colza, senape bianca, erba medica, mirtillo, salvia, maggiociondolo, iperico, ginestrino, ginestra, scrofularia, mesembriamtemo, albero dei tulipani, deuzia, callistemone, caprifoglio, sofora</a:t>
            </a:r>
            <a:r>
              <a:rPr lang="it-IT" sz="2000" b="1" dirty="0">
                <a:solidFill>
                  <a:schemeClr val="accent5">
                    <a:lumMod val="50000"/>
                  </a:schemeClr>
                </a:solidFill>
              </a:rPr>
              <a:t>, trifoglio </a:t>
            </a:r>
            <a:r>
              <a:rPr lang="it-IT" dirty="0"/>
              <a:t>bianco e violetto, timo, timo serpillo, borragine, menta, fragola, pistacchio, sanguinello, albero di giuda, lupinella, kiwi, cachi, vite, vite del Canada, glicine, verbena</a:t>
            </a:r>
          </a:p>
        </p:txBody>
      </p:sp>
    </p:spTree>
    <p:extLst>
      <p:ext uri="{BB962C8B-B14F-4D97-AF65-F5344CB8AC3E}">
        <p14:creationId xmlns:p14="http://schemas.microsoft.com/office/powerpoint/2010/main" val="3465498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651FA3-B4A1-4E98-9B71-4CF820877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28E28FB-4758-81F4-5ECF-E1A52991C9E5}"/>
              </a:ext>
            </a:extLst>
          </p:cNvPr>
          <p:cNvSpPr>
            <a:spLocks noGrp="1"/>
          </p:cNvSpPr>
          <p:nvPr>
            <p:ph type="title"/>
          </p:nvPr>
        </p:nvSpPr>
        <p:spPr>
          <a:xfrm>
            <a:off x="428437" y="102587"/>
            <a:ext cx="4001198" cy="976843"/>
          </a:xfrm>
        </p:spPr>
        <p:txBody>
          <a:bodyPr vert="horz" lIns="91440" tIns="45720" rIns="91440" bIns="45720" rtlCol="0" anchor="b">
            <a:normAutofit/>
          </a:bodyPr>
          <a:lstStyle/>
          <a:p>
            <a:pPr>
              <a:lnSpc>
                <a:spcPct val="90000"/>
              </a:lnSpc>
            </a:pPr>
            <a:r>
              <a:rPr lang="en-US" sz="6000" dirty="0">
                <a:latin typeface="Algerian" panose="04020705040A02060702" pitchFamily="82" charset="0"/>
              </a:rPr>
              <a:t>GIUGNO</a:t>
            </a:r>
          </a:p>
        </p:txBody>
      </p:sp>
      <p:sp>
        <p:nvSpPr>
          <p:cNvPr id="11" name="Freeform: Shape 10">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3044" y="0"/>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27995" y="5717906"/>
            <a:ext cx="1328707"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4" name="Immagine 3" descr="Immagine che contiene pianta, erba&#10;&#10;Descrizione generata automaticamente">
            <a:extLst>
              <a:ext uri="{FF2B5EF4-FFF2-40B4-BE49-F238E27FC236}">
                <a16:creationId xmlns:a16="http://schemas.microsoft.com/office/drawing/2014/main" id="{16AC02E2-BE35-A6D2-D856-7432A1D162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946913" y="579740"/>
            <a:ext cx="3883686"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5" name="Freeform: Shape 14">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5502" y="0"/>
            <a:ext cx="866356"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4194" y="2916245"/>
            <a:ext cx="119806"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3044" y="6258756"/>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2865"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6" name="CasellaDiTesto 5">
            <a:extLst>
              <a:ext uri="{FF2B5EF4-FFF2-40B4-BE49-F238E27FC236}">
                <a16:creationId xmlns:a16="http://schemas.microsoft.com/office/drawing/2014/main" id="{2D5F92EC-A580-4B71-32CC-CD11E93A62BE}"/>
              </a:ext>
            </a:extLst>
          </p:cNvPr>
          <p:cNvSpPr txBox="1"/>
          <p:nvPr/>
        </p:nvSpPr>
        <p:spPr>
          <a:xfrm>
            <a:off x="239735" y="1928738"/>
            <a:ext cx="4223834" cy="4093428"/>
          </a:xfrm>
          <a:prstGeom prst="rect">
            <a:avLst/>
          </a:prstGeom>
          <a:noFill/>
        </p:spPr>
        <p:txBody>
          <a:bodyPr wrap="square" rtlCol="0">
            <a:spAutoFit/>
          </a:bodyPr>
          <a:lstStyle/>
          <a:p>
            <a:r>
              <a:rPr lang="it-IT" dirty="0"/>
              <a:t>Per chi la praticasse è un periodo di </a:t>
            </a:r>
            <a:r>
              <a:rPr lang="it-IT" sz="2000" b="1" dirty="0">
                <a:solidFill>
                  <a:srgbClr val="00B050"/>
                </a:solidFill>
              </a:rPr>
              <a:t>transumanza</a:t>
            </a:r>
            <a:endParaRPr lang="it-IT" b="1" dirty="0">
              <a:solidFill>
                <a:srgbClr val="00B050"/>
              </a:solidFill>
            </a:endParaRPr>
          </a:p>
          <a:p>
            <a:r>
              <a:rPr lang="it-IT" sz="2000" b="1" dirty="0">
                <a:solidFill>
                  <a:srgbClr val="FF0000"/>
                </a:solidFill>
              </a:rPr>
              <a:t>Eventualmente smielare </a:t>
            </a:r>
            <a:r>
              <a:rPr lang="it-IT" dirty="0"/>
              <a:t>il raccolto di maggio</a:t>
            </a:r>
          </a:p>
          <a:p>
            <a:r>
              <a:rPr lang="it-IT" sz="2000" b="1" dirty="0">
                <a:solidFill>
                  <a:srgbClr val="F18309"/>
                </a:solidFill>
              </a:rPr>
              <a:t>Fioriture</a:t>
            </a:r>
            <a:r>
              <a:rPr lang="it-IT" dirty="0"/>
              <a:t>: lupino, lupinello, leccio, rovo, </a:t>
            </a:r>
            <a:r>
              <a:rPr lang="it-IT" sz="2000" b="1" dirty="0">
                <a:solidFill>
                  <a:srgbClr val="006C29"/>
                </a:solidFill>
              </a:rPr>
              <a:t>castagno, tiglio, ailanto</a:t>
            </a:r>
            <a:r>
              <a:rPr lang="it-IT" dirty="0"/>
              <a:t>, olivo, rosa selvatica, ligustro, nespolo germanico, portulaca, sommaco maggiore, lampone, ribes, giglio, lavanda, mirto, cardo, zucca, zucchino, cetriolo, issopo, indaco bastardo, clematis, ovenia, erba cipollina, passiflora, fagiolo, lauro ceraso, vite del Canada, cedrina </a:t>
            </a:r>
          </a:p>
          <a:p>
            <a:endParaRPr lang="it-IT" dirty="0"/>
          </a:p>
        </p:txBody>
      </p:sp>
    </p:spTree>
    <p:extLst>
      <p:ext uri="{BB962C8B-B14F-4D97-AF65-F5344CB8AC3E}">
        <p14:creationId xmlns:p14="http://schemas.microsoft.com/office/powerpoint/2010/main" val="2243024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46EE4B8-5F54-E9EF-61E6-828FA06653A1}"/>
              </a:ext>
            </a:extLst>
          </p:cNvPr>
          <p:cNvSpPr>
            <a:spLocks noGrp="1"/>
          </p:cNvSpPr>
          <p:nvPr>
            <p:ph type="title"/>
          </p:nvPr>
        </p:nvSpPr>
        <p:spPr>
          <a:xfrm>
            <a:off x="603237" y="188640"/>
            <a:ext cx="3465438" cy="629476"/>
          </a:xfrm>
        </p:spPr>
        <p:txBody>
          <a:bodyPr vert="horz" lIns="91440" tIns="45720" rIns="91440" bIns="45720" rtlCol="0" anchor="b">
            <a:noAutofit/>
          </a:bodyPr>
          <a:lstStyle/>
          <a:p>
            <a:pPr>
              <a:lnSpc>
                <a:spcPct val="90000"/>
              </a:lnSpc>
            </a:pPr>
            <a:r>
              <a:rPr lang="en-US" dirty="0">
                <a:latin typeface="Algerian" panose="04020705040A02060702" pitchFamily="82" charset="0"/>
              </a:rPr>
              <a:t>LUGLIO</a:t>
            </a:r>
          </a:p>
        </p:txBody>
      </p:sp>
      <p:pic>
        <p:nvPicPr>
          <p:cNvPr id="6" name="Immagine 5" descr="Immagine che contiene pianta, vicino, verdura&#10;&#10;Descrizione generata automaticamente">
            <a:extLst>
              <a:ext uri="{FF2B5EF4-FFF2-40B4-BE49-F238E27FC236}">
                <a16:creationId xmlns:a16="http://schemas.microsoft.com/office/drawing/2014/main" id="{330B1117-6E20-F668-5BAC-CB88276963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CasellaDiTesto 6">
            <a:extLst>
              <a:ext uri="{FF2B5EF4-FFF2-40B4-BE49-F238E27FC236}">
                <a16:creationId xmlns:a16="http://schemas.microsoft.com/office/drawing/2014/main" id="{20ECA51E-6841-35AF-4BAF-06C06452EE2C}"/>
              </a:ext>
            </a:extLst>
          </p:cNvPr>
          <p:cNvSpPr txBox="1"/>
          <p:nvPr/>
        </p:nvSpPr>
        <p:spPr>
          <a:xfrm flipH="1">
            <a:off x="225231" y="1052736"/>
            <a:ext cx="4346769" cy="5816977"/>
          </a:xfrm>
          <a:prstGeom prst="rect">
            <a:avLst/>
          </a:prstGeom>
          <a:noFill/>
        </p:spPr>
        <p:txBody>
          <a:bodyPr wrap="square" rtlCol="0">
            <a:spAutoFit/>
          </a:bodyPr>
          <a:lstStyle/>
          <a:p>
            <a:r>
              <a:rPr lang="it-IT" sz="2400" b="1" dirty="0">
                <a:solidFill>
                  <a:srgbClr val="C00000"/>
                </a:solidFill>
                <a:latin typeface="Arial" panose="020B0604020202020204" pitchFamily="34" charset="0"/>
                <a:cs typeface="Arial" panose="020B0604020202020204" pitchFamily="34" charset="0"/>
              </a:rPr>
              <a:t>Entro il 15 luglio </a:t>
            </a:r>
            <a:r>
              <a:rPr lang="it-IT" sz="2000" b="1" dirty="0">
                <a:latin typeface="Arial" panose="020B0604020202020204" pitchFamily="34" charset="0"/>
                <a:cs typeface="Arial" panose="020B0604020202020204" pitchFamily="34" charset="0"/>
              </a:rPr>
              <a:t>ritirare i melari </a:t>
            </a:r>
            <a:r>
              <a:rPr lang="it-IT" sz="2000" dirty="0">
                <a:latin typeface="Arial" panose="020B0604020202020204" pitchFamily="34" charset="0"/>
                <a:cs typeface="Arial" panose="020B0604020202020204" pitchFamily="34" charset="0"/>
              </a:rPr>
              <a:t>e iniziare i </a:t>
            </a:r>
            <a:r>
              <a:rPr lang="it-IT" sz="2000" b="1" dirty="0">
                <a:highlight>
                  <a:srgbClr val="00FFFF"/>
                </a:highlight>
                <a:latin typeface="Arial" panose="020B0604020202020204" pitchFamily="34" charset="0"/>
                <a:cs typeface="Arial" panose="020B0604020202020204" pitchFamily="34" charset="0"/>
              </a:rPr>
              <a:t>trattamenti</a:t>
            </a:r>
            <a:r>
              <a:rPr lang="it-IT" sz="2000" dirty="0">
                <a:highlight>
                  <a:srgbClr val="00FFFF"/>
                </a:highlight>
                <a:latin typeface="Arial" panose="020B0604020202020204" pitchFamily="34" charset="0"/>
                <a:cs typeface="Arial" panose="020B0604020202020204" pitchFamily="34" charset="0"/>
              </a:rPr>
              <a:t> di contrasto alla varroa</a:t>
            </a:r>
          </a:p>
          <a:p>
            <a:r>
              <a:rPr lang="it-IT" sz="2000" dirty="0">
                <a:latin typeface="Arial" panose="020B0604020202020204" pitchFamily="34" charset="0"/>
                <a:cs typeface="Arial" panose="020B0604020202020204" pitchFamily="34" charset="0"/>
              </a:rPr>
              <a:t>Dopo i trattamenti iniziare a </a:t>
            </a:r>
            <a:r>
              <a:rPr lang="it-IT" sz="2400" b="1" dirty="0">
                <a:solidFill>
                  <a:srgbClr val="FF0000"/>
                </a:solidFill>
                <a:latin typeface="Arial" panose="020B0604020202020204" pitchFamily="34" charset="0"/>
                <a:cs typeface="Arial" panose="020B0604020202020204" pitchFamily="34" charset="0"/>
              </a:rPr>
              <a:t>nutrire</a:t>
            </a:r>
            <a:endParaRPr lang="it-IT" sz="2000" b="1" dirty="0">
              <a:solidFill>
                <a:srgbClr val="FF0000"/>
              </a:solidFill>
              <a:latin typeface="Arial" panose="020B0604020202020204" pitchFamily="34" charset="0"/>
              <a:cs typeface="Arial" panose="020B0604020202020204" pitchFamily="34" charset="0"/>
            </a:endParaRPr>
          </a:p>
          <a:p>
            <a:r>
              <a:rPr lang="it-IT" sz="2000" dirty="0">
                <a:latin typeface="Arial" panose="020B0604020202020204" pitchFamily="34" charset="0"/>
                <a:cs typeface="Arial" panose="020B0604020202020204" pitchFamily="34" charset="0"/>
              </a:rPr>
              <a:t>Eventualmente </a:t>
            </a:r>
            <a:r>
              <a:rPr lang="it-IT" sz="2400" b="1" dirty="0">
                <a:solidFill>
                  <a:srgbClr val="006C29"/>
                </a:solidFill>
                <a:latin typeface="Arial" panose="020B0604020202020204" pitchFamily="34" charset="0"/>
                <a:cs typeface="Arial" panose="020B0604020202020204" pitchFamily="34" charset="0"/>
              </a:rPr>
              <a:t>creare sciami</a:t>
            </a:r>
            <a:endParaRPr lang="it-IT" sz="2000" b="1" dirty="0">
              <a:solidFill>
                <a:srgbClr val="006C29"/>
              </a:solidFill>
              <a:latin typeface="Arial" panose="020B0604020202020204" pitchFamily="34" charset="0"/>
              <a:cs typeface="Arial" panose="020B0604020202020204" pitchFamily="34" charset="0"/>
            </a:endParaRPr>
          </a:p>
          <a:p>
            <a:r>
              <a:rPr lang="it-IT" sz="2400" b="1" dirty="0">
                <a:solidFill>
                  <a:srgbClr val="7030A0"/>
                </a:solidFill>
                <a:latin typeface="Arial" panose="020B0604020202020204" pitchFamily="34" charset="0"/>
                <a:cs typeface="Arial" panose="020B0604020202020204" pitchFamily="34" charset="0"/>
              </a:rPr>
              <a:t>Smielare</a:t>
            </a:r>
          </a:p>
          <a:p>
            <a:r>
              <a:rPr lang="it-IT" sz="2000" dirty="0">
                <a:latin typeface="Arial" panose="020B0604020202020204" pitchFamily="34" charset="0"/>
                <a:cs typeface="Arial" panose="020B0604020202020204" pitchFamily="34" charset="0"/>
              </a:rPr>
              <a:t>Mettere al </a:t>
            </a:r>
            <a:r>
              <a:rPr lang="it-IT" sz="2400" b="1" dirty="0">
                <a:solidFill>
                  <a:srgbClr val="CD7371"/>
                </a:solidFill>
                <a:latin typeface="Arial" panose="020B0604020202020204" pitchFamily="34" charset="0"/>
                <a:cs typeface="Arial" panose="020B0604020202020204" pitchFamily="34" charset="0"/>
              </a:rPr>
              <a:t>riparo i favi </a:t>
            </a:r>
            <a:r>
              <a:rPr lang="it-IT" sz="2000" dirty="0">
                <a:latin typeface="Arial" panose="020B0604020202020204" pitchFamily="34" charset="0"/>
                <a:cs typeface="Arial" panose="020B0604020202020204" pitchFamily="34" charset="0"/>
              </a:rPr>
              <a:t>del melario dalla </a:t>
            </a:r>
            <a:r>
              <a:rPr lang="it-IT" sz="2000" b="1" dirty="0">
                <a:latin typeface="Arial" panose="020B0604020202020204" pitchFamily="34" charset="0"/>
                <a:cs typeface="Arial" panose="020B0604020202020204" pitchFamily="34" charset="0"/>
              </a:rPr>
              <a:t>tarma della cera</a:t>
            </a:r>
          </a:p>
          <a:p>
            <a:r>
              <a:rPr lang="it-IT" sz="2400" b="1" dirty="0">
                <a:solidFill>
                  <a:srgbClr val="FFC000"/>
                </a:solidFill>
                <a:latin typeface="Arial" panose="020B0604020202020204" pitchFamily="34" charset="0"/>
                <a:cs typeface="Arial" panose="020B0604020202020204" pitchFamily="34" charset="0"/>
              </a:rPr>
              <a:t>Fioriture</a:t>
            </a:r>
            <a:r>
              <a:rPr lang="it-IT" sz="2000" dirty="0">
                <a:latin typeface="Arial" panose="020B0604020202020204" pitchFamily="34" charset="0"/>
                <a:cs typeface="Arial" panose="020B0604020202020204" pitchFamily="34" charset="0"/>
              </a:rPr>
              <a:t>: santoreggia, piantaggine maggiore, coriandolo</a:t>
            </a:r>
            <a:r>
              <a:rPr lang="it-IT" sz="2400" b="1" dirty="0">
                <a:solidFill>
                  <a:srgbClr val="002060"/>
                </a:solidFill>
                <a:latin typeface="Arial" panose="020B0604020202020204" pitchFamily="34" charset="0"/>
                <a:cs typeface="Arial" panose="020B0604020202020204" pitchFamily="34" charset="0"/>
              </a:rPr>
              <a:t>, evodia Danielli,</a:t>
            </a:r>
            <a:r>
              <a:rPr lang="it-IT" sz="2000" dirty="0">
                <a:latin typeface="Arial" panose="020B0604020202020204" pitchFamily="34" charset="0"/>
                <a:cs typeface="Arial" panose="020B0604020202020204" pitchFamily="34" charset="0"/>
              </a:rPr>
              <a:t> erba uggia, betonica, palma, angelica, girasole, lavanda, eucalipto, origano, maggiorana, finocchio, asfodelo, verga d’oro, centaurea, cardo, aneto, facelia tenacetifolia, fico d’india, iucca, levisco, stramonio</a:t>
            </a:r>
          </a:p>
        </p:txBody>
      </p:sp>
    </p:spTree>
    <p:extLst>
      <p:ext uri="{BB962C8B-B14F-4D97-AF65-F5344CB8AC3E}">
        <p14:creationId xmlns:p14="http://schemas.microsoft.com/office/powerpoint/2010/main" val="37511296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pianta, fiore&#10;&#10;Descrizione generata automaticamente">
            <a:extLst>
              <a:ext uri="{FF2B5EF4-FFF2-40B4-BE49-F238E27FC236}">
                <a16:creationId xmlns:a16="http://schemas.microsoft.com/office/drawing/2014/main" id="{3F62B38A-79FB-F331-4504-A1550A6D0C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a:stretch/>
        </p:blipFill>
        <p:spPr>
          <a:xfrm>
            <a:off x="20" y="10"/>
            <a:ext cx="725221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405EC316-1FAA-DA10-5FA1-16DA44B69CE3}"/>
              </a:ext>
            </a:extLst>
          </p:cNvPr>
          <p:cNvSpPr>
            <a:spLocks noGrp="1"/>
          </p:cNvSpPr>
          <p:nvPr>
            <p:ph type="title"/>
          </p:nvPr>
        </p:nvSpPr>
        <p:spPr>
          <a:xfrm>
            <a:off x="5919381" y="188640"/>
            <a:ext cx="2584324" cy="646435"/>
          </a:xfrm>
          <a:noFill/>
        </p:spPr>
        <p:txBody>
          <a:bodyPr vert="horz" lIns="91440" tIns="45720" rIns="91440" bIns="45720" rtlCol="0" anchor="b">
            <a:normAutofit fontScale="90000"/>
          </a:bodyPr>
          <a:lstStyle/>
          <a:p>
            <a:pPr>
              <a:lnSpc>
                <a:spcPct val="90000"/>
              </a:lnSpc>
            </a:pPr>
            <a:r>
              <a:rPr lang="en-US" sz="4500" dirty="0">
                <a:latin typeface="Algerian" panose="04020705040A02060702" pitchFamily="82" charset="0"/>
              </a:rPr>
              <a:t>AGOSTO</a:t>
            </a:r>
          </a:p>
        </p:txBody>
      </p:sp>
      <p:sp>
        <p:nvSpPr>
          <p:cNvPr id="5" name="CasellaDiTesto 4">
            <a:extLst>
              <a:ext uri="{FF2B5EF4-FFF2-40B4-BE49-F238E27FC236}">
                <a16:creationId xmlns:a16="http://schemas.microsoft.com/office/drawing/2014/main" id="{7DE08B12-19F5-0742-A8A1-5610D9986AFB}"/>
              </a:ext>
            </a:extLst>
          </p:cNvPr>
          <p:cNvSpPr txBox="1"/>
          <p:nvPr/>
        </p:nvSpPr>
        <p:spPr>
          <a:xfrm>
            <a:off x="5796136" y="1791875"/>
            <a:ext cx="3214071" cy="4062651"/>
          </a:xfrm>
          <a:prstGeom prst="rect">
            <a:avLst/>
          </a:prstGeom>
          <a:noFill/>
        </p:spPr>
        <p:txBody>
          <a:bodyPr wrap="square" rtlCol="0">
            <a:spAutoFit/>
          </a:bodyPr>
          <a:lstStyle/>
          <a:p>
            <a:r>
              <a:rPr lang="it-IT" sz="2000" b="1" dirty="0">
                <a:latin typeface="Arial" panose="020B0604020202020204" pitchFamily="34" charset="0"/>
                <a:cs typeface="Arial" panose="020B0604020202020204" pitchFamily="34" charset="0"/>
              </a:rPr>
              <a:t>Scarseggiano le fioriture</a:t>
            </a:r>
          </a:p>
          <a:p>
            <a:r>
              <a:rPr lang="it-IT" sz="2000" b="1" dirty="0">
                <a:solidFill>
                  <a:srgbClr val="7030A0"/>
                </a:solidFill>
                <a:latin typeface="Arial" panose="020B0604020202020204" pitchFamily="34" charset="0"/>
                <a:cs typeface="Arial" panose="020B0604020202020204" pitchFamily="34" charset="0"/>
              </a:rPr>
              <a:t>Controllare le scorte </a:t>
            </a:r>
            <a:r>
              <a:rPr lang="it-IT" sz="2000" dirty="0">
                <a:latin typeface="Arial" panose="020B0604020202020204" pitchFamily="34" charset="0"/>
                <a:cs typeface="Arial" panose="020B0604020202020204" pitchFamily="34" charset="0"/>
              </a:rPr>
              <a:t>e nel caso nutrire con </a:t>
            </a:r>
            <a:r>
              <a:rPr lang="it-IT" sz="2000" b="1" dirty="0">
                <a:solidFill>
                  <a:srgbClr val="7030A0"/>
                </a:solidFill>
                <a:latin typeface="Arial" panose="020B0604020202020204" pitchFamily="34" charset="0"/>
                <a:cs typeface="Arial" panose="020B0604020202020204" pitchFamily="34" charset="0"/>
              </a:rPr>
              <a:t>sciroppo 1 a 1</a:t>
            </a:r>
          </a:p>
          <a:p>
            <a:r>
              <a:rPr lang="it-IT" sz="2000" b="1" dirty="0">
                <a:solidFill>
                  <a:srgbClr val="FF0000"/>
                </a:solidFill>
                <a:latin typeface="Arial" panose="020B0604020202020204" pitchFamily="34" charset="0"/>
                <a:cs typeface="Arial" panose="020B0604020202020204" pitchFamily="34" charset="0"/>
              </a:rPr>
              <a:t>Monitorare</a:t>
            </a:r>
            <a:r>
              <a:rPr lang="it-IT" sz="2000" dirty="0">
                <a:latin typeface="Arial" panose="020B0604020202020204" pitchFamily="34" charset="0"/>
                <a:cs typeface="Arial" panose="020B0604020202020204" pitchFamily="34" charset="0"/>
              </a:rPr>
              <a:t> lo stato delle famiglie e eventuali orfanità</a:t>
            </a:r>
          </a:p>
          <a:p>
            <a:r>
              <a:rPr lang="it-IT" sz="2000" b="1" dirty="0">
                <a:solidFill>
                  <a:srgbClr val="FFC000"/>
                </a:solidFill>
                <a:latin typeface="Arial" panose="020B0604020202020204" pitchFamily="34" charset="0"/>
                <a:cs typeface="Arial" panose="020B0604020202020204" pitchFamily="34" charset="0"/>
              </a:rPr>
              <a:t>Fioriture</a:t>
            </a:r>
            <a:r>
              <a:rPr lang="it-IT" sz="2000" dirty="0">
                <a:latin typeface="Arial" panose="020B0604020202020204" pitchFamily="34" charset="0"/>
                <a:cs typeface="Arial" panose="020B0604020202020204" pitchFamily="34" charset="0"/>
              </a:rPr>
              <a:t>: ambrosia, basilico, malva, bardana, meliloto, brugo, erica calluna, agave, lagestroemia</a:t>
            </a:r>
          </a:p>
          <a:p>
            <a:endParaRPr lang="it-IT" dirty="0"/>
          </a:p>
        </p:txBody>
      </p:sp>
    </p:spTree>
    <p:extLst>
      <p:ext uri="{BB962C8B-B14F-4D97-AF65-F5344CB8AC3E}">
        <p14:creationId xmlns:p14="http://schemas.microsoft.com/office/powerpoint/2010/main" val="1331012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944525B-9EB6-45A7-6C18-157E8AB2B18E}"/>
              </a:ext>
            </a:extLst>
          </p:cNvPr>
          <p:cNvSpPr>
            <a:spLocks noGrp="1"/>
          </p:cNvSpPr>
          <p:nvPr>
            <p:ph type="title"/>
          </p:nvPr>
        </p:nvSpPr>
        <p:spPr>
          <a:xfrm>
            <a:off x="340705" y="260648"/>
            <a:ext cx="3928849" cy="989997"/>
          </a:xfrm>
        </p:spPr>
        <p:txBody>
          <a:bodyPr vert="horz" lIns="91440" tIns="45720" rIns="91440" bIns="45720" rtlCol="0" anchor="b">
            <a:normAutofit/>
          </a:bodyPr>
          <a:lstStyle/>
          <a:p>
            <a:pPr algn="l">
              <a:lnSpc>
                <a:spcPct val="90000"/>
              </a:lnSpc>
            </a:pPr>
            <a:r>
              <a:rPr lang="en-US" sz="6000" dirty="0"/>
              <a:t>SETTEMBRE</a:t>
            </a:r>
          </a:p>
        </p:txBody>
      </p:sp>
      <p:pic>
        <p:nvPicPr>
          <p:cNvPr id="4" name="Immagine 3" descr="Immagine che contiene pianta, fiore, astro&#10;&#10;Descrizione generata automaticamente">
            <a:extLst>
              <a:ext uri="{FF2B5EF4-FFF2-40B4-BE49-F238E27FC236}">
                <a16:creationId xmlns:a16="http://schemas.microsoft.com/office/drawing/2014/main" id="{4C05C6D8-2E02-18E8-D787-270469C2BF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
          <a:stretch/>
        </p:blipFill>
        <p:spPr>
          <a:xfrm>
            <a:off x="4132776" y="851517"/>
            <a:ext cx="4638606" cy="5154967"/>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p:spPr>
      </p:pic>
      <p:sp>
        <p:nvSpPr>
          <p:cNvPr id="5" name="CasellaDiTesto 4">
            <a:extLst>
              <a:ext uri="{FF2B5EF4-FFF2-40B4-BE49-F238E27FC236}">
                <a16:creationId xmlns:a16="http://schemas.microsoft.com/office/drawing/2014/main" id="{9506462E-6AF5-790D-DF97-D9037BB29A1A}"/>
              </a:ext>
            </a:extLst>
          </p:cNvPr>
          <p:cNvSpPr txBox="1"/>
          <p:nvPr/>
        </p:nvSpPr>
        <p:spPr>
          <a:xfrm>
            <a:off x="101964" y="1799105"/>
            <a:ext cx="4167590" cy="3724096"/>
          </a:xfrm>
          <a:prstGeom prst="rect">
            <a:avLst/>
          </a:prstGeom>
          <a:noFill/>
        </p:spPr>
        <p:txBody>
          <a:bodyPr wrap="square" rtlCol="0">
            <a:spAutoFit/>
          </a:bodyPr>
          <a:lstStyle/>
          <a:p>
            <a:r>
              <a:rPr lang="it-IT" sz="2000" b="1" dirty="0">
                <a:solidFill>
                  <a:srgbClr val="0070C0"/>
                </a:solidFill>
                <a:latin typeface="Arial" panose="020B0604020202020204" pitchFamily="34" charset="0"/>
                <a:cs typeface="Arial" panose="020B0604020202020204" pitchFamily="34" charset="0"/>
              </a:rPr>
              <a:t>Ripresa</a:t>
            </a:r>
            <a:r>
              <a:rPr lang="it-IT" sz="2000" dirty="0">
                <a:latin typeface="Arial" panose="020B0604020202020204" pitchFamily="34" charset="0"/>
                <a:cs typeface="Arial" panose="020B0604020202020204" pitchFamily="34" charset="0"/>
              </a:rPr>
              <a:t> delle </a:t>
            </a:r>
            <a:r>
              <a:rPr lang="it-IT" sz="2000" b="1" dirty="0">
                <a:solidFill>
                  <a:srgbClr val="FFC000"/>
                </a:solidFill>
                <a:latin typeface="Arial" panose="020B0604020202020204" pitchFamily="34" charset="0"/>
                <a:cs typeface="Arial" panose="020B0604020202020204" pitchFamily="34" charset="0"/>
              </a:rPr>
              <a:t>fioriture </a:t>
            </a:r>
            <a:r>
              <a:rPr lang="it-IT" sz="2000" dirty="0">
                <a:latin typeface="Arial" panose="020B0604020202020204" pitchFamily="34" charset="0"/>
                <a:cs typeface="Arial" panose="020B0604020202020204" pitchFamily="34" charset="0"/>
              </a:rPr>
              <a:t>ma comunque </a:t>
            </a:r>
            <a:r>
              <a:rPr lang="it-IT" sz="2000" b="1" dirty="0">
                <a:latin typeface="Arial" panose="020B0604020202020204" pitchFamily="34" charset="0"/>
                <a:cs typeface="Arial" panose="020B0604020202020204" pitchFamily="34" charset="0"/>
              </a:rPr>
              <a:t>controllare le scorte</a:t>
            </a:r>
          </a:p>
          <a:p>
            <a:r>
              <a:rPr lang="it-IT" sz="2400" b="1" dirty="0">
                <a:solidFill>
                  <a:srgbClr val="FF0000"/>
                </a:solidFill>
                <a:latin typeface="Arial" panose="020B0604020202020204" pitchFamily="34" charset="0"/>
                <a:cs typeface="Arial" panose="020B0604020202020204" pitchFamily="34" charset="0"/>
              </a:rPr>
              <a:t>Attenzione all’orfanità</a:t>
            </a:r>
          </a:p>
          <a:p>
            <a:r>
              <a:rPr lang="it-IT" sz="2400" b="1" dirty="0">
                <a:solidFill>
                  <a:srgbClr val="006C29"/>
                </a:solidFill>
                <a:latin typeface="Arial" panose="020B0604020202020204" pitchFamily="34" charset="0"/>
                <a:cs typeface="Arial" panose="020B0604020202020204" pitchFamily="34" charset="0"/>
              </a:rPr>
              <a:t>Riunire famiglie deboli</a:t>
            </a:r>
          </a:p>
          <a:p>
            <a:r>
              <a:rPr lang="it-IT" sz="2000" b="1" dirty="0">
                <a:solidFill>
                  <a:srgbClr val="7030A0"/>
                </a:solidFill>
                <a:latin typeface="Arial" panose="020B0604020202020204" pitchFamily="34" charset="0"/>
                <a:cs typeface="Arial" panose="020B0604020202020204" pitchFamily="34" charset="0"/>
              </a:rPr>
              <a:t>Smielare e invasettare</a:t>
            </a:r>
          </a:p>
          <a:p>
            <a:r>
              <a:rPr lang="it-IT" sz="2000" b="1" dirty="0">
                <a:latin typeface="Arial" panose="020B0604020202020204" pitchFamily="34" charset="0"/>
                <a:cs typeface="Arial" panose="020B0604020202020204" pitchFamily="34" charset="0"/>
              </a:rPr>
              <a:t>Mettere al riparo melari e favi </a:t>
            </a:r>
            <a:r>
              <a:rPr lang="it-IT" sz="2400" b="1" dirty="0">
                <a:solidFill>
                  <a:srgbClr val="002060"/>
                </a:solidFill>
                <a:latin typeface="Arial" panose="020B0604020202020204" pitchFamily="34" charset="0"/>
                <a:cs typeface="Arial" panose="020B0604020202020204" pitchFamily="34" charset="0"/>
              </a:rPr>
              <a:t>dalla tarma della cera</a:t>
            </a:r>
            <a:endParaRPr lang="it-IT" sz="2000" b="1" dirty="0">
              <a:solidFill>
                <a:srgbClr val="002060"/>
              </a:solidFill>
              <a:latin typeface="Arial" panose="020B0604020202020204" pitchFamily="34" charset="0"/>
              <a:cs typeface="Arial" panose="020B0604020202020204" pitchFamily="34" charset="0"/>
            </a:endParaRPr>
          </a:p>
          <a:p>
            <a:r>
              <a:rPr lang="it-IT" sz="2400" b="1" dirty="0">
                <a:solidFill>
                  <a:srgbClr val="F18309"/>
                </a:solidFill>
                <a:latin typeface="Arial" panose="020B0604020202020204" pitchFamily="34" charset="0"/>
                <a:cs typeface="Arial" panose="020B0604020202020204" pitchFamily="34" charset="0"/>
              </a:rPr>
              <a:t>Fioriture</a:t>
            </a:r>
            <a:r>
              <a:rPr lang="it-IT" sz="2000" dirty="0">
                <a:latin typeface="Arial" panose="020B0604020202020204" pitchFamily="34" charset="0"/>
                <a:cs typeface="Arial" panose="020B0604020202020204" pitchFamily="34" charset="0"/>
              </a:rPr>
              <a:t>: calendula, enula, asteracee, topinambur, girasole del Canada, lagestroemia, nasturzio, carrubo</a:t>
            </a:r>
          </a:p>
        </p:txBody>
      </p:sp>
    </p:spTree>
    <p:extLst>
      <p:ext uri="{BB962C8B-B14F-4D97-AF65-F5344CB8AC3E}">
        <p14:creationId xmlns:p14="http://schemas.microsoft.com/office/powerpoint/2010/main" val="4528892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B9651FA3-B4A1-4E98-9B71-4CF820877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CB1D968-F95F-E661-530E-860D554E739F}"/>
              </a:ext>
            </a:extLst>
          </p:cNvPr>
          <p:cNvSpPr>
            <a:spLocks noGrp="1"/>
          </p:cNvSpPr>
          <p:nvPr>
            <p:ph type="title"/>
          </p:nvPr>
        </p:nvSpPr>
        <p:spPr>
          <a:xfrm>
            <a:off x="647762" y="170246"/>
            <a:ext cx="4001198" cy="841526"/>
          </a:xfrm>
        </p:spPr>
        <p:txBody>
          <a:bodyPr vert="horz" lIns="91440" tIns="45720" rIns="91440" bIns="45720" rtlCol="0" anchor="b">
            <a:normAutofit fontScale="90000"/>
          </a:bodyPr>
          <a:lstStyle/>
          <a:p>
            <a:pPr>
              <a:lnSpc>
                <a:spcPct val="90000"/>
              </a:lnSpc>
            </a:pPr>
            <a:r>
              <a:rPr lang="en-US" sz="6000" dirty="0">
                <a:latin typeface="Algerian" panose="04020705040A02060702" pitchFamily="82" charset="0"/>
              </a:rPr>
              <a:t>OTTOBRE</a:t>
            </a:r>
          </a:p>
        </p:txBody>
      </p:sp>
      <p:sp>
        <p:nvSpPr>
          <p:cNvPr id="11" name="Freeform: Shape 10">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3044" y="0"/>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27995" y="5717906"/>
            <a:ext cx="1328707"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4" name="Immagine 3" descr="Immagine che contiene pianta, foglia, albero&#10;&#10;Descrizione generata automaticamente">
            <a:extLst>
              <a:ext uri="{FF2B5EF4-FFF2-40B4-BE49-F238E27FC236}">
                <a16:creationId xmlns:a16="http://schemas.microsoft.com/office/drawing/2014/main" id="{59F2D658-CCA0-3283-5858-EAE770E462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946913" y="579740"/>
            <a:ext cx="3883686"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5" name="Freeform: Shape 14">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5502" y="0"/>
            <a:ext cx="866356"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4194" y="2916245"/>
            <a:ext cx="119806"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3044" y="6258756"/>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2865"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 name="CasellaDiTesto 4">
            <a:extLst>
              <a:ext uri="{FF2B5EF4-FFF2-40B4-BE49-F238E27FC236}">
                <a16:creationId xmlns:a16="http://schemas.microsoft.com/office/drawing/2014/main" id="{53E49E20-E1E9-6ED9-C7A9-25F7824213A5}"/>
              </a:ext>
            </a:extLst>
          </p:cNvPr>
          <p:cNvSpPr txBox="1"/>
          <p:nvPr/>
        </p:nvSpPr>
        <p:spPr>
          <a:xfrm>
            <a:off x="179512" y="1873940"/>
            <a:ext cx="4573806" cy="4708981"/>
          </a:xfrm>
          <a:prstGeom prst="rect">
            <a:avLst/>
          </a:prstGeom>
          <a:noFill/>
        </p:spPr>
        <p:txBody>
          <a:bodyPr wrap="square" rtlCol="0">
            <a:spAutoFit/>
          </a:bodyPr>
          <a:lstStyle/>
          <a:p>
            <a:r>
              <a:rPr lang="it-IT" sz="2000" dirty="0">
                <a:latin typeface="Arial" panose="020B0604020202020204" pitchFamily="34" charset="0"/>
                <a:cs typeface="Arial" panose="020B0604020202020204" pitchFamily="34" charset="0"/>
              </a:rPr>
              <a:t>Preparare gli alveari </a:t>
            </a:r>
            <a:r>
              <a:rPr lang="it-IT" sz="2400" b="1" dirty="0">
                <a:solidFill>
                  <a:srgbClr val="0070C0"/>
                </a:solidFill>
                <a:latin typeface="Arial" panose="020B0604020202020204" pitchFamily="34" charset="0"/>
                <a:cs typeface="Arial" panose="020B0604020202020204" pitchFamily="34" charset="0"/>
              </a:rPr>
              <a:t>all’invernamento</a:t>
            </a:r>
            <a:endParaRPr lang="it-IT" sz="2000" b="1" dirty="0">
              <a:solidFill>
                <a:srgbClr val="0070C0"/>
              </a:solidFill>
              <a:latin typeface="Arial" panose="020B0604020202020204" pitchFamily="34" charset="0"/>
              <a:cs typeface="Arial" panose="020B0604020202020204" pitchFamily="34" charset="0"/>
            </a:endParaRPr>
          </a:p>
          <a:p>
            <a:r>
              <a:rPr lang="it-IT" sz="2400" b="1" dirty="0">
                <a:solidFill>
                  <a:srgbClr val="CC706E"/>
                </a:solidFill>
                <a:latin typeface="Arial" panose="020B0604020202020204" pitchFamily="34" charset="0"/>
                <a:cs typeface="Arial" panose="020B0604020202020204" pitchFamily="34" charset="0"/>
              </a:rPr>
              <a:t>Coibentare </a:t>
            </a:r>
            <a:r>
              <a:rPr lang="it-IT" sz="2000" dirty="0">
                <a:latin typeface="Arial" panose="020B0604020202020204" pitchFamily="34" charset="0"/>
                <a:cs typeface="Arial" panose="020B0604020202020204" pitchFamily="34" charset="0"/>
              </a:rPr>
              <a:t>le arnie</a:t>
            </a:r>
          </a:p>
          <a:p>
            <a:r>
              <a:rPr lang="it-IT" sz="2000" b="1" dirty="0">
                <a:latin typeface="Arial" panose="020B0604020202020204" pitchFamily="34" charset="0"/>
                <a:cs typeface="Arial" panose="020B0604020202020204" pitchFamily="34" charset="0"/>
              </a:rPr>
              <a:t>Fissare i tetti</a:t>
            </a:r>
          </a:p>
          <a:p>
            <a:r>
              <a:rPr lang="it-IT" sz="2400" b="1" dirty="0">
                <a:solidFill>
                  <a:srgbClr val="006C29"/>
                </a:solidFill>
                <a:latin typeface="Arial" panose="020B0604020202020204" pitchFamily="34" charset="0"/>
                <a:cs typeface="Arial" panose="020B0604020202020204" pitchFamily="34" charset="0"/>
              </a:rPr>
              <a:t>Ridurre le porticine</a:t>
            </a:r>
          </a:p>
          <a:p>
            <a:r>
              <a:rPr lang="it-IT" sz="2000" b="1" dirty="0">
                <a:solidFill>
                  <a:srgbClr val="545454"/>
                </a:solidFill>
                <a:latin typeface="Arial" panose="020B0604020202020204" pitchFamily="34" charset="0"/>
                <a:cs typeface="Arial" panose="020B0604020202020204" pitchFamily="34" charset="0"/>
              </a:rPr>
              <a:t>Rimuovere le erbacce</a:t>
            </a:r>
          </a:p>
          <a:p>
            <a:r>
              <a:rPr lang="it-IT" sz="2000" dirty="0">
                <a:latin typeface="Arial" panose="020B0604020202020204" pitchFamily="34" charset="0"/>
                <a:cs typeface="Arial" panose="020B0604020202020204" pitchFamily="34" charset="0"/>
              </a:rPr>
              <a:t>Controllare le </a:t>
            </a:r>
            <a:r>
              <a:rPr lang="it-IT" sz="2400" b="1" dirty="0">
                <a:solidFill>
                  <a:srgbClr val="FF0000"/>
                </a:solidFill>
                <a:latin typeface="Arial" panose="020B0604020202020204" pitchFamily="34" charset="0"/>
                <a:cs typeface="Arial" panose="020B0604020202020204" pitchFamily="34" charset="0"/>
              </a:rPr>
              <a:t>scorte</a:t>
            </a:r>
            <a:r>
              <a:rPr lang="it-IT" sz="2000" dirty="0">
                <a:latin typeface="Arial" panose="020B0604020202020204" pitchFamily="34" charset="0"/>
                <a:cs typeface="Arial" panose="020B0604020202020204" pitchFamily="34" charset="0"/>
              </a:rPr>
              <a:t> eventualmente nutrire con </a:t>
            </a:r>
            <a:r>
              <a:rPr lang="it-IT" sz="2000" b="1" dirty="0">
                <a:latin typeface="Arial" panose="020B0604020202020204" pitchFamily="34" charset="0"/>
                <a:cs typeface="Arial" panose="020B0604020202020204" pitchFamily="34" charset="0"/>
              </a:rPr>
              <a:t>sciroppo 2 a 1</a:t>
            </a:r>
          </a:p>
          <a:p>
            <a:r>
              <a:rPr lang="it-IT" sz="2000" dirty="0">
                <a:latin typeface="Arial" panose="020B0604020202020204" pitchFamily="34" charset="0"/>
                <a:cs typeface="Arial" panose="020B0604020202020204" pitchFamily="34" charset="0"/>
              </a:rPr>
              <a:t>Studiare dove posizionare nuove piante o nuove famiglie l’anno a venire e preparare il posto</a:t>
            </a:r>
          </a:p>
          <a:p>
            <a:r>
              <a:rPr lang="it-IT" sz="2400" b="1" dirty="0">
                <a:solidFill>
                  <a:srgbClr val="F18309"/>
                </a:solidFill>
                <a:latin typeface="Arial" panose="020B0604020202020204" pitchFamily="34" charset="0"/>
                <a:cs typeface="Arial" panose="020B0604020202020204" pitchFamily="34" charset="0"/>
              </a:rPr>
              <a:t>Fioriture</a:t>
            </a:r>
            <a:r>
              <a:rPr lang="it-IT" sz="2000" dirty="0">
                <a:latin typeface="Arial" panose="020B0604020202020204" pitchFamily="34" charset="0"/>
                <a:cs typeface="Arial" panose="020B0604020202020204" pitchFamily="34" charset="0"/>
              </a:rPr>
              <a:t>: nespolo japonicum, edera rampicante, grano saraceno, prunella, zafferano, senecio, corbezzolo, aralia</a:t>
            </a:r>
          </a:p>
        </p:txBody>
      </p:sp>
    </p:spTree>
    <p:extLst>
      <p:ext uri="{BB962C8B-B14F-4D97-AF65-F5344CB8AC3E}">
        <p14:creationId xmlns:p14="http://schemas.microsoft.com/office/powerpoint/2010/main" val="41697838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7255" y="1290909"/>
            <a:ext cx="7277099"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2838" y="2010741"/>
            <a:ext cx="5530453"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8513" y="1780905"/>
            <a:ext cx="6026944"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542347"/>
            <a:ext cx="7750968"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75" y="6178751"/>
            <a:ext cx="378619"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59376"/>
            <a:ext cx="8318896"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1916"/>
            <a:ext cx="79295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75" y="-6705"/>
            <a:ext cx="446485"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1916"/>
            <a:ext cx="267890"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69950" y="-1916"/>
            <a:ext cx="4341019"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26260" y="2872"/>
            <a:ext cx="2213372"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olo 1">
            <a:extLst>
              <a:ext uri="{FF2B5EF4-FFF2-40B4-BE49-F238E27FC236}">
                <a16:creationId xmlns:a16="http://schemas.microsoft.com/office/drawing/2014/main" id="{6F97F1D7-87A5-347A-C659-DDBC2042E556}"/>
              </a:ext>
            </a:extLst>
          </p:cNvPr>
          <p:cNvSpPr>
            <a:spLocks noGrp="1"/>
          </p:cNvSpPr>
          <p:nvPr>
            <p:ph type="title"/>
          </p:nvPr>
        </p:nvSpPr>
        <p:spPr>
          <a:xfrm>
            <a:off x="6570025" y="143518"/>
            <a:ext cx="2194560" cy="643449"/>
          </a:xfrm>
        </p:spPr>
        <p:txBody>
          <a:bodyPr vert="horz" lIns="91440" tIns="45720" rIns="91440" bIns="45720" rtlCol="0" anchor="b">
            <a:normAutofit/>
          </a:bodyPr>
          <a:lstStyle/>
          <a:p>
            <a:pPr algn="l">
              <a:lnSpc>
                <a:spcPct val="90000"/>
              </a:lnSpc>
            </a:pPr>
            <a:r>
              <a:rPr lang="en-US" sz="3000" dirty="0"/>
              <a:t>NOVEMBRE</a:t>
            </a:r>
          </a:p>
        </p:txBody>
      </p:sp>
      <p:sp>
        <p:nvSpPr>
          <p:cNvPr id="31"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5619" y="-1916"/>
            <a:ext cx="1624013"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68119" y="-1916"/>
            <a:ext cx="671513"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Shape 34">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564058" y="2218040"/>
            <a:ext cx="3314068"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Immagine 3" descr="Immagine che contiene pianta&#10;&#10;Descrizione generata automaticamente">
            <a:extLst>
              <a:ext uri="{FF2B5EF4-FFF2-40B4-BE49-F238E27FC236}">
                <a16:creationId xmlns:a16="http://schemas.microsoft.com/office/drawing/2014/main" id="{AA60B02C-43DE-1DD3-82A0-8F01390063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79752" y="670035"/>
            <a:ext cx="5821443"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5" name="CasellaDiTesto 4">
            <a:extLst>
              <a:ext uri="{FF2B5EF4-FFF2-40B4-BE49-F238E27FC236}">
                <a16:creationId xmlns:a16="http://schemas.microsoft.com/office/drawing/2014/main" id="{136B50F0-1EE6-6CA1-8833-ED56770CA799}"/>
              </a:ext>
            </a:extLst>
          </p:cNvPr>
          <p:cNvSpPr txBox="1"/>
          <p:nvPr/>
        </p:nvSpPr>
        <p:spPr>
          <a:xfrm>
            <a:off x="6278598" y="2429596"/>
            <a:ext cx="2926931" cy="2031325"/>
          </a:xfrm>
          <a:prstGeom prst="rect">
            <a:avLst/>
          </a:prstGeom>
          <a:noFill/>
        </p:spPr>
        <p:txBody>
          <a:bodyPr wrap="square" rtlCol="0">
            <a:spAutoFit/>
          </a:bodyPr>
          <a:lstStyle/>
          <a:p>
            <a:r>
              <a:rPr lang="it-IT" dirty="0"/>
              <a:t>Rimuovere favi vuoti e non presidiati</a:t>
            </a:r>
          </a:p>
          <a:p>
            <a:r>
              <a:rPr lang="it-IT" dirty="0"/>
              <a:t>Restringere le famiglie con diaframma coibentato</a:t>
            </a:r>
          </a:p>
          <a:p>
            <a:r>
              <a:rPr lang="it-IT" dirty="0"/>
              <a:t>Fissare i tetti degli alveari</a:t>
            </a:r>
          </a:p>
          <a:p>
            <a:r>
              <a:rPr lang="it-IT" dirty="0"/>
              <a:t>Al blocco di covata fisiologico trattamenti contro la varroa</a:t>
            </a:r>
          </a:p>
        </p:txBody>
      </p:sp>
    </p:spTree>
    <p:extLst>
      <p:ext uri="{BB962C8B-B14F-4D97-AF65-F5344CB8AC3E}">
        <p14:creationId xmlns:p14="http://schemas.microsoft.com/office/powerpoint/2010/main" val="4270935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descr="Immagine che contiene neve, esterni, fresco&#10;&#10;Descrizione generata automaticamente">
            <a:extLst>
              <a:ext uri="{FF2B5EF4-FFF2-40B4-BE49-F238E27FC236}">
                <a16:creationId xmlns:a16="http://schemas.microsoft.com/office/drawing/2014/main" id="{3EA30228-C059-7C50-0779-54334367A8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4"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16987" y="5181600"/>
            <a:ext cx="6873758"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0B2D40E-1242-80B4-43F7-415B2BB37605}"/>
              </a:ext>
            </a:extLst>
          </p:cNvPr>
          <p:cNvSpPr>
            <a:spLocks noGrp="1"/>
          </p:cNvSpPr>
          <p:nvPr>
            <p:ph type="title"/>
          </p:nvPr>
        </p:nvSpPr>
        <p:spPr>
          <a:xfrm>
            <a:off x="1328737" y="5254391"/>
            <a:ext cx="6650259" cy="774934"/>
          </a:xfrm>
          <a:noFill/>
        </p:spPr>
        <p:txBody>
          <a:bodyPr>
            <a:normAutofit/>
          </a:bodyPr>
          <a:lstStyle/>
          <a:p>
            <a:r>
              <a:rPr lang="it-IT" sz="3500" dirty="0">
                <a:solidFill>
                  <a:srgbClr val="FFFFFF"/>
                </a:solidFill>
                <a:latin typeface="Algerian" panose="04020705040A02060702" pitchFamily="82" charset="0"/>
              </a:rPr>
              <a:t>DICEMBRE DOLCE FAR NIENTE</a:t>
            </a:r>
          </a:p>
        </p:txBody>
      </p:sp>
    </p:spTree>
    <p:extLst>
      <p:ext uri="{BB962C8B-B14F-4D97-AF65-F5344CB8AC3E}">
        <p14:creationId xmlns:p14="http://schemas.microsoft.com/office/powerpoint/2010/main" val="3756981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6651B3B-2F8A-4E48-BEA0-5D35421C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apiario, alveare, aria aperta, scatola&#10;&#10;Il contenuto generato dall'IA potrebbe non essere corretto.">
            <a:extLst>
              <a:ext uri="{FF2B5EF4-FFF2-40B4-BE49-F238E27FC236}">
                <a16:creationId xmlns:a16="http://schemas.microsoft.com/office/drawing/2014/main" id="{FACFF2C7-621B-8938-EE17-0C0539067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208" y="321733"/>
            <a:ext cx="3110529" cy="2236177"/>
          </a:xfrm>
          <a:prstGeom prst="rect">
            <a:avLst/>
          </a:prstGeom>
        </p:spPr>
      </p:pic>
      <p:sp>
        <p:nvSpPr>
          <p:cNvPr id="35" name="Rectangle 15">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2927"/>
            <a:ext cx="5674724" cy="822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magine 8" descr="Immagine che contiene scatola&#10;&#10;Il contenuto generato dall'IA potrebbe non essere corretto.">
            <a:extLst>
              <a:ext uri="{FF2B5EF4-FFF2-40B4-BE49-F238E27FC236}">
                <a16:creationId xmlns:a16="http://schemas.microsoft.com/office/drawing/2014/main" id="{A137C118-1F55-1A93-E725-9C3C98DCB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760" y="3006496"/>
            <a:ext cx="3675979" cy="3385159"/>
          </a:xfrm>
          <a:prstGeom prst="rect">
            <a:avLst/>
          </a:prstGeom>
        </p:spPr>
      </p:pic>
      <p:sp>
        <p:nvSpPr>
          <p:cNvPr id="18" name="Rectangle 17">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5109" y="0"/>
            <a:ext cx="6172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Rettangolo, linea, Parallelo, grigio&#10;&#10;Il contenuto generato dall'IA potrebbe non essere corretto.">
            <a:extLst>
              <a:ext uri="{FF2B5EF4-FFF2-40B4-BE49-F238E27FC236}">
                <a16:creationId xmlns:a16="http://schemas.microsoft.com/office/drawing/2014/main" id="{E7CF4E64-7D52-E819-C036-F939FCC90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4989" y="501712"/>
            <a:ext cx="2580483" cy="2858952"/>
          </a:xfrm>
          <a:prstGeom prst="rect">
            <a:avLst/>
          </a:prstGeom>
        </p:spPr>
      </p:pic>
      <p:sp>
        <p:nvSpPr>
          <p:cNvPr id="20" name="Rectangle 19">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4724" y="3862989"/>
            <a:ext cx="3469276" cy="822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30D40E54-B8F2-876A-61B8-D3F537389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132" y="4267009"/>
            <a:ext cx="2238000" cy="2133300"/>
          </a:xfrm>
          <a:prstGeom prst="rect">
            <a:avLst/>
          </a:prstGeom>
        </p:spPr>
      </p:pic>
      <p:sp>
        <p:nvSpPr>
          <p:cNvPr id="10" name="CasellaDiTesto 9">
            <a:extLst>
              <a:ext uri="{FF2B5EF4-FFF2-40B4-BE49-F238E27FC236}">
                <a16:creationId xmlns:a16="http://schemas.microsoft.com/office/drawing/2014/main" id="{AF90D642-AA49-1B44-F9AC-6BB80CFA0303}"/>
              </a:ext>
            </a:extLst>
          </p:cNvPr>
          <p:cNvSpPr txBox="1"/>
          <p:nvPr/>
        </p:nvSpPr>
        <p:spPr>
          <a:xfrm>
            <a:off x="251520" y="4437112"/>
            <a:ext cx="1016082" cy="369332"/>
          </a:xfrm>
          <a:prstGeom prst="rect">
            <a:avLst/>
          </a:prstGeom>
          <a:noFill/>
        </p:spPr>
        <p:txBody>
          <a:bodyPr wrap="square" rtlCol="0">
            <a:spAutoFit/>
          </a:bodyPr>
          <a:lstStyle/>
          <a:p>
            <a:r>
              <a:rPr lang="it-IT" b="1" dirty="0">
                <a:latin typeface="Arial" panose="020B0604020202020204" pitchFamily="34" charset="0"/>
                <a:cs typeface="Arial" panose="020B0604020202020204" pitchFamily="34" charset="0"/>
              </a:rPr>
              <a:t>10/15€</a:t>
            </a:r>
          </a:p>
        </p:txBody>
      </p:sp>
      <p:sp>
        <p:nvSpPr>
          <p:cNvPr id="11" name="CasellaDiTesto 10">
            <a:extLst>
              <a:ext uri="{FF2B5EF4-FFF2-40B4-BE49-F238E27FC236}">
                <a16:creationId xmlns:a16="http://schemas.microsoft.com/office/drawing/2014/main" id="{70B68B35-9888-E20C-4269-F397B877591C}"/>
              </a:ext>
            </a:extLst>
          </p:cNvPr>
          <p:cNvSpPr txBox="1"/>
          <p:nvPr/>
        </p:nvSpPr>
        <p:spPr>
          <a:xfrm>
            <a:off x="5984989" y="6400309"/>
            <a:ext cx="1333601" cy="369332"/>
          </a:xfrm>
          <a:prstGeom prst="rect">
            <a:avLst/>
          </a:prstGeom>
          <a:noFill/>
        </p:spPr>
        <p:txBody>
          <a:bodyPr wrap="square" rtlCol="0">
            <a:spAutoFit/>
          </a:bodyPr>
          <a:lstStyle/>
          <a:p>
            <a:r>
              <a:rPr lang="it-IT" b="1" dirty="0">
                <a:latin typeface="Arial" panose="020B0604020202020204" pitchFamily="34" charset="0"/>
                <a:cs typeface="Arial" panose="020B0604020202020204" pitchFamily="34" charset="0"/>
              </a:rPr>
              <a:t>7/10€</a:t>
            </a:r>
          </a:p>
        </p:txBody>
      </p:sp>
    </p:spTree>
    <p:extLst>
      <p:ext uri="{BB962C8B-B14F-4D97-AF65-F5344CB8AC3E}">
        <p14:creationId xmlns:p14="http://schemas.microsoft.com/office/powerpoint/2010/main" val="20903720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84D6C58-1F78-0A98-C522-9B8F8CE5419C}"/>
              </a:ext>
            </a:extLst>
          </p:cNvPr>
          <p:cNvSpPr>
            <a:spLocks noGrp="1"/>
          </p:cNvSpPr>
          <p:nvPr>
            <p:ph type="title"/>
          </p:nvPr>
        </p:nvSpPr>
        <p:spPr>
          <a:xfrm>
            <a:off x="6950931" y="2023110"/>
            <a:ext cx="1852218" cy="2846070"/>
          </a:xfrm>
        </p:spPr>
        <p:txBody>
          <a:bodyPr vert="horz" lIns="91440" tIns="45720" rIns="91440" bIns="45720" rtlCol="0" anchor="ctr">
            <a:normAutofit/>
          </a:bodyPr>
          <a:lstStyle/>
          <a:p>
            <a:pPr algn="l">
              <a:lnSpc>
                <a:spcPct val="90000"/>
              </a:lnSpc>
            </a:pPr>
            <a:r>
              <a:rPr lang="en-US" sz="2500" kern="1200">
                <a:solidFill>
                  <a:schemeClr val="tx1"/>
                </a:solidFill>
                <a:latin typeface="+mj-lt"/>
                <a:ea typeface="+mj-ea"/>
                <a:cs typeface="+mj-cs"/>
              </a:rPr>
              <a:t>COIBENTARE GLI ALVEARI</a:t>
            </a:r>
          </a:p>
        </p:txBody>
      </p:sp>
      <p:sp>
        <p:nvSpPr>
          <p:cNvPr id="14" name="Rectangle 1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testo, Attrezzatura da laboratorio&#10;&#10;Descrizione generata automaticamente">
            <a:extLst>
              <a:ext uri="{FF2B5EF4-FFF2-40B4-BE49-F238E27FC236}">
                <a16:creationId xmlns:a16="http://schemas.microsoft.com/office/drawing/2014/main" id="{AD672F41-A6F8-185A-2FE6-FB55AA53F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28" y="1603751"/>
            <a:ext cx="5706228" cy="3721453"/>
          </a:xfrm>
          <a:prstGeom prst="rect">
            <a:avLst/>
          </a:prstGeom>
        </p:spPr>
      </p:pic>
      <p:sp>
        <p:nvSpPr>
          <p:cNvPr id="15" name="Rectangle 14">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a:extLst>
              <a:ext uri="{FF2B5EF4-FFF2-40B4-BE49-F238E27FC236}">
                <a16:creationId xmlns:a16="http://schemas.microsoft.com/office/drawing/2014/main" id="{445D1955-0873-0BDA-60F3-34ECE64A3187}"/>
              </a:ext>
            </a:extLst>
          </p:cNvPr>
          <p:cNvSpPr txBox="1"/>
          <p:nvPr/>
        </p:nvSpPr>
        <p:spPr>
          <a:xfrm>
            <a:off x="19496" y="248219"/>
            <a:ext cx="9124504" cy="646331"/>
          </a:xfrm>
          <a:prstGeom prst="rect">
            <a:avLst/>
          </a:prstGeom>
          <a:noFill/>
        </p:spPr>
        <p:txBody>
          <a:bodyPr wrap="square" rtlCol="0">
            <a:spAutoFit/>
          </a:bodyPr>
          <a:lstStyle/>
          <a:p>
            <a:pPr algn="ctr"/>
            <a:r>
              <a:rPr lang="it-IT" sz="3600" dirty="0">
                <a:latin typeface="Algerian" panose="04020705040A02060702" pitchFamily="82" charset="0"/>
              </a:rPr>
              <a:t>ARNIA A BASSO CONSUMO ENERGETICO</a:t>
            </a:r>
          </a:p>
        </p:txBody>
      </p:sp>
    </p:spTree>
    <p:extLst>
      <p:ext uri="{BB962C8B-B14F-4D97-AF65-F5344CB8AC3E}">
        <p14:creationId xmlns:p14="http://schemas.microsoft.com/office/powerpoint/2010/main" val="4177815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descr="Immagine che contiene alveare, ape, favo, giallo&#10;&#10;Il contenuto generato dall'IA potrebbe non essere corretto.">
            <a:extLst>
              <a:ext uri="{FF2B5EF4-FFF2-40B4-BE49-F238E27FC236}">
                <a16:creationId xmlns:a16="http://schemas.microsoft.com/office/drawing/2014/main" id="{F20D9E0C-4628-BA6C-CE84-D630DE8B3712}"/>
              </a:ext>
            </a:extLst>
          </p:cNvPr>
          <p:cNvPicPr>
            <a:picLocks noChangeAspect="1"/>
          </p:cNvPicPr>
          <p:nvPr/>
        </p:nvPicPr>
        <p:blipFill>
          <a:blip r:embed="rId2">
            <a:extLst>
              <a:ext uri="{28A0092B-C50C-407E-A947-70E740481C1C}">
                <a14:useLocalDpi xmlns:a14="http://schemas.microsoft.com/office/drawing/2010/main" val="0"/>
              </a:ext>
            </a:extLst>
          </a:blip>
          <a:srcRect r="662"/>
          <a:stretch/>
        </p:blipFill>
        <p:spPr>
          <a:xfrm>
            <a:off x="20" y="1282"/>
            <a:ext cx="9143980" cy="6856718"/>
          </a:xfrm>
          <a:prstGeom prst="rect">
            <a:avLst/>
          </a:prstGeom>
        </p:spPr>
      </p:pic>
    </p:spTree>
    <p:extLst>
      <p:ext uri="{BB962C8B-B14F-4D97-AF65-F5344CB8AC3E}">
        <p14:creationId xmlns:p14="http://schemas.microsoft.com/office/powerpoint/2010/main" val="25842010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610728"/>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343079"/>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Shape 20">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3" y="340424"/>
            <a:ext cx="3472603"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magine 2" descr="Immagine che contiene giallo, invertebrato, arancione&#10;&#10;Il contenuto generato dall'IA potrebbe non essere corretto.">
            <a:extLst>
              <a:ext uri="{FF2B5EF4-FFF2-40B4-BE49-F238E27FC236}">
                <a16:creationId xmlns:a16="http://schemas.microsoft.com/office/drawing/2014/main" id="{F4735E63-E6F8-99B8-837C-7B1C52955F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4830" y="1789371"/>
            <a:ext cx="3993126" cy="2382165"/>
          </a:xfrm>
          <a:prstGeom prst="rect">
            <a:avLst/>
          </a:prstGeom>
        </p:spPr>
      </p:pic>
      <p:sp>
        <p:nvSpPr>
          <p:cNvPr id="23" name="Freeform: Shape 22">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35" y="1071563"/>
            <a:ext cx="5467663"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magine 4" descr="Immagine che contiene Rettangolo&#10;&#10;Il contenuto generato dall'IA potrebbe non essere corretto.">
            <a:extLst>
              <a:ext uri="{FF2B5EF4-FFF2-40B4-BE49-F238E27FC236}">
                <a16:creationId xmlns:a16="http://schemas.microsoft.com/office/drawing/2014/main" id="{ED6CB526-E942-24A2-F92C-AD0477AC9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933" y="2505972"/>
            <a:ext cx="4515547" cy="2385227"/>
          </a:xfrm>
          <a:prstGeom prst="rect">
            <a:avLst/>
          </a:prstGeom>
        </p:spPr>
      </p:pic>
    </p:spTree>
    <p:extLst>
      <p:ext uri="{BB962C8B-B14F-4D97-AF65-F5344CB8AC3E}">
        <p14:creationId xmlns:p14="http://schemas.microsoft.com/office/powerpoint/2010/main" val="4078585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descr="Immagine che contiene Mobilio, credenza, cassettiera, cassetto&#10;&#10;Il contenuto generato dall'IA potrebbe non essere corretto.">
            <a:extLst>
              <a:ext uri="{FF2B5EF4-FFF2-40B4-BE49-F238E27FC236}">
                <a16:creationId xmlns:a16="http://schemas.microsoft.com/office/drawing/2014/main" id="{7A69DA14-382C-80C8-60D7-DFD3171B5A78}"/>
              </a:ext>
            </a:extLst>
          </p:cNvPr>
          <p:cNvPicPr>
            <a:picLocks noChangeAspect="1"/>
          </p:cNvPicPr>
          <p:nvPr/>
        </p:nvPicPr>
        <p:blipFill>
          <a:blip r:embed="rId2">
            <a:extLst>
              <a:ext uri="{28A0092B-C50C-407E-A947-70E740481C1C}">
                <a14:useLocalDpi xmlns:a14="http://schemas.microsoft.com/office/drawing/2010/main" val="0"/>
              </a:ext>
            </a:extLst>
          </a:blip>
          <a:srcRect l="3679"/>
          <a:stretch/>
        </p:blipFill>
        <p:spPr>
          <a:xfrm>
            <a:off x="143314" y="166533"/>
            <a:ext cx="5855954" cy="3176605"/>
          </a:xfrm>
          <a:prstGeom prst="rect">
            <a:avLst/>
          </a:prstGeom>
        </p:spPr>
      </p:pic>
      <p:pic>
        <p:nvPicPr>
          <p:cNvPr id="7" name="Immagine 6" descr="Immagine che contiene testo, persona, aria aperta, erba&#10;&#10;Il contenuto generato dall'IA potrebbe non essere corretto.">
            <a:extLst>
              <a:ext uri="{FF2B5EF4-FFF2-40B4-BE49-F238E27FC236}">
                <a16:creationId xmlns:a16="http://schemas.microsoft.com/office/drawing/2014/main" id="{847634FA-6188-CA3C-C3CE-7A8D2FC99289}"/>
              </a:ext>
            </a:extLst>
          </p:cNvPr>
          <p:cNvPicPr>
            <a:picLocks noChangeAspect="1"/>
          </p:cNvPicPr>
          <p:nvPr/>
        </p:nvPicPr>
        <p:blipFill>
          <a:blip r:embed="rId3">
            <a:extLst>
              <a:ext uri="{28A0092B-C50C-407E-A947-70E740481C1C}">
                <a14:useLocalDpi xmlns:a14="http://schemas.microsoft.com/office/drawing/2010/main" val="0"/>
              </a:ext>
            </a:extLst>
          </a:blip>
          <a:srcRect l="5675" r="15030" b="-1"/>
          <a:stretch/>
        </p:blipFill>
        <p:spPr>
          <a:xfrm>
            <a:off x="6137509" y="166533"/>
            <a:ext cx="2867106" cy="3160653"/>
          </a:xfrm>
          <a:prstGeom prst="rect">
            <a:avLst/>
          </a:prstGeom>
        </p:spPr>
      </p:pic>
      <p:pic>
        <p:nvPicPr>
          <p:cNvPr id="5" name="Immagine 4" descr="Immagine che contiene aria aperta, metallo, stoviglie&#10;&#10;Il contenuto generato dall'IA potrebbe non essere corretto.">
            <a:extLst>
              <a:ext uri="{FF2B5EF4-FFF2-40B4-BE49-F238E27FC236}">
                <a16:creationId xmlns:a16="http://schemas.microsoft.com/office/drawing/2014/main" id="{9DD4F5C5-7C3D-9084-E7E4-D92AEC171A48}"/>
              </a:ext>
            </a:extLst>
          </p:cNvPr>
          <p:cNvPicPr>
            <a:picLocks noChangeAspect="1"/>
          </p:cNvPicPr>
          <p:nvPr/>
        </p:nvPicPr>
        <p:blipFill>
          <a:blip r:embed="rId4">
            <a:extLst>
              <a:ext uri="{28A0092B-C50C-407E-A947-70E740481C1C}">
                <a14:useLocalDpi xmlns:a14="http://schemas.microsoft.com/office/drawing/2010/main" val="0"/>
              </a:ext>
            </a:extLst>
          </a:blip>
          <a:srcRect t="7329" r="1" b="2490"/>
          <a:stretch/>
        </p:blipFill>
        <p:spPr>
          <a:xfrm>
            <a:off x="143314" y="3509670"/>
            <a:ext cx="5855954" cy="3181797"/>
          </a:xfrm>
          <a:prstGeom prst="rect">
            <a:avLst/>
          </a:prstGeom>
        </p:spPr>
      </p:pic>
      <p:pic>
        <p:nvPicPr>
          <p:cNvPr id="11" name="Immagine 10" descr="Immagine che contiene alveare, apiario, ape, Apicoltore&#10;&#10;Il contenuto generato dall'IA potrebbe non essere corretto.">
            <a:extLst>
              <a:ext uri="{FF2B5EF4-FFF2-40B4-BE49-F238E27FC236}">
                <a16:creationId xmlns:a16="http://schemas.microsoft.com/office/drawing/2014/main" id="{13542891-A7C0-AD54-900A-6773A8C7AEF6}"/>
              </a:ext>
            </a:extLst>
          </p:cNvPr>
          <p:cNvPicPr>
            <a:picLocks noChangeAspect="1"/>
          </p:cNvPicPr>
          <p:nvPr/>
        </p:nvPicPr>
        <p:blipFill>
          <a:blip r:embed="rId5">
            <a:extLst>
              <a:ext uri="{28A0092B-C50C-407E-A947-70E740481C1C}">
                <a14:useLocalDpi xmlns:a14="http://schemas.microsoft.com/office/drawing/2010/main" val="0"/>
              </a:ext>
            </a:extLst>
          </a:blip>
          <a:srcRect t="10888" r="-3" b="5524"/>
          <a:stretch/>
        </p:blipFill>
        <p:spPr>
          <a:xfrm>
            <a:off x="6137509" y="3506741"/>
            <a:ext cx="2867106" cy="3184727"/>
          </a:xfrm>
          <a:prstGeom prst="rect">
            <a:avLst/>
          </a:prstGeom>
        </p:spPr>
      </p:pic>
    </p:spTree>
    <p:extLst>
      <p:ext uri="{BB962C8B-B14F-4D97-AF65-F5344CB8AC3E}">
        <p14:creationId xmlns:p14="http://schemas.microsoft.com/office/powerpoint/2010/main" val="15109525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aria aperta, funerale, apiario, legno&#10;&#10;Descrizione generata automaticamente">
            <a:extLst>
              <a:ext uri="{FF2B5EF4-FFF2-40B4-BE49-F238E27FC236}">
                <a16:creationId xmlns:a16="http://schemas.microsoft.com/office/drawing/2014/main" id="{9CC6770E-C807-600E-A9BB-57403477D2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80957" y="643467"/>
            <a:ext cx="3009765" cy="2702558"/>
          </a:xfrm>
          <a:prstGeom prst="rect">
            <a:avLst/>
          </a:prstGeom>
        </p:spPr>
      </p:pic>
      <p:pic>
        <p:nvPicPr>
          <p:cNvPr id="7" name="Immagine 6" descr="Immagine che contiene aria aperta, contenitore, legno, forno&#10;&#10;Descrizione generata automaticamente">
            <a:extLst>
              <a:ext uri="{FF2B5EF4-FFF2-40B4-BE49-F238E27FC236}">
                <a16:creationId xmlns:a16="http://schemas.microsoft.com/office/drawing/2014/main" id="{E25B3FBE-F57B-57D6-A519-354C29D948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2600" y="3509433"/>
            <a:ext cx="3008122" cy="2705099"/>
          </a:xfrm>
          <a:prstGeom prst="rect">
            <a:avLst/>
          </a:prstGeom>
        </p:spPr>
      </p:pic>
      <p:pic>
        <p:nvPicPr>
          <p:cNvPr id="3" name="Immagine 2" descr="Immagine che contiene persona, vestiti, tenere, accessorio&#10;&#10;Descrizione generata automaticamente">
            <a:extLst>
              <a:ext uri="{FF2B5EF4-FFF2-40B4-BE49-F238E27FC236}">
                <a16:creationId xmlns:a16="http://schemas.microsoft.com/office/drawing/2014/main" id="{1B3EBA31-B097-813E-57B1-6285D051E5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
          <a:stretch/>
        </p:blipFill>
        <p:spPr>
          <a:xfrm>
            <a:off x="3609474" y="643467"/>
            <a:ext cx="5051925" cy="5571066"/>
          </a:xfrm>
          <a:prstGeom prst="rect">
            <a:avLst/>
          </a:prstGeom>
        </p:spPr>
      </p:pic>
      <p:sp>
        <p:nvSpPr>
          <p:cNvPr id="8" name="CasellaDiTesto 7">
            <a:extLst>
              <a:ext uri="{FF2B5EF4-FFF2-40B4-BE49-F238E27FC236}">
                <a16:creationId xmlns:a16="http://schemas.microsoft.com/office/drawing/2014/main" id="{5790F3AC-A237-7F3E-9F48-8C15DAD3632B}"/>
              </a:ext>
            </a:extLst>
          </p:cNvPr>
          <p:cNvSpPr txBox="1"/>
          <p:nvPr/>
        </p:nvSpPr>
        <p:spPr>
          <a:xfrm>
            <a:off x="899592" y="5373216"/>
            <a:ext cx="764953" cy="461665"/>
          </a:xfrm>
          <a:prstGeom prst="rect">
            <a:avLst/>
          </a:prstGeom>
          <a:noFill/>
        </p:spPr>
        <p:txBody>
          <a:bodyPr wrap="square" rtlCol="0">
            <a:spAutoFit/>
          </a:bodyPr>
          <a:lstStyle/>
          <a:p>
            <a:r>
              <a:rPr lang="it-IT" sz="2400" b="1" dirty="0">
                <a:highlight>
                  <a:srgbClr val="FF00FF"/>
                </a:highlight>
              </a:rPr>
              <a:t>33°C</a:t>
            </a:r>
          </a:p>
        </p:txBody>
      </p:sp>
      <p:sp>
        <p:nvSpPr>
          <p:cNvPr id="9" name="CasellaDiTesto 8">
            <a:extLst>
              <a:ext uri="{FF2B5EF4-FFF2-40B4-BE49-F238E27FC236}">
                <a16:creationId xmlns:a16="http://schemas.microsoft.com/office/drawing/2014/main" id="{4CFBAF27-57CF-71E6-0EEF-10AC94644DDD}"/>
              </a:ext>
            </a:extLst>
          </p:cNvPr>
          <p:cNvSpPr txBox="1"/>
          <p:nvPr/>
        </p:nvSpPr>
        <p:spPr>
          <a:xfrm>
            <a:off x="1980964" y="4400317"/>
            <a:ext cx="764953" cy="461665"/>
          </a:xfrm>
          <a:prstGeom prst="rect">
            <a:avLst/>
          </a:prstGeom>
          <a:noFill/>
        </p:spPr>
        <p:txBody>
          <a:bodyPr wrap="none" rtlCol="0">
            <a:spAutoFit/>
          </a:bodyPr>
          <a:lstStyle/>
          <a:p>
            <a:r>
              <a:rPr lang="it-IT" sz="2400" b="1" dirty="0">
                <a:highlight>
                  <a:srgbClr val="00FF00"/>
                </a:highlight>
              </a:rPr>
              <a:t>26°C</a:t>
            </a:r>
          </a:p>
        </p:txBody>
      </p:sp>
    </p:spTree>
    <p:extLst>
      <p:ext uri="{BB962C8B-B14F-4D97-AF65-F5344CB8AC3E}">
        <p14:creationId xmlns:p14="http://schemas.microsoft.com/office/powerpoint/2010/main" val="134843411"/>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 name="Immagine 2" descr="Immagine che contiene clipart, cartone animato, Cartoni animati, illustrazione&#10;&#10;Il contenuto generato dall'IA potrebbe non essere corretto.">
            <a:extLst>
              <a:ext uri="{FF2B5EF4-FFF2-40B4-BE49-F238E27FC236}">
                <a16:creationId xmlns:a16="http://schemas.microsoft.com/office/drawing/2014/main" id="{E77A16D2-5A9B-8E42-5977-D3403081A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822" y="1172029"/>
            <a:ext cx="4559537" cy="4513942"/>
          </a:xfrm>
          <a:prstGeom prst="rect">
            <a:avLst/>
          </a:prstGeom>
        </p:spPr>
      </p:pic>
      <p:sp>
        <p:nvSpPr>
          <p:cNvPr id="13" name="Rettangolo 12">
            <a:extLst>
              <a:ext uri="{FF2B5EF4-FFF2-40B4-BE49-F238E27FC236}">
                <a16:creationId xmlns:a16="http://schemas.microsoft.com/office/drawing/2014/main" id="{12D306A8-483F-9D5E-C6ED-8F93AB2B5E2A}"/>
              </a:ext>
            </a:extLst>
          </p:cNvPr>
          <p:cNvSpPr/>
          <p:nvPr/>
        </p:nvSpPr>
        <p:spPr>
          <a:xfrm>
            <a:off x="1043608" y="459876"/>
            <a:ext cx="7128792" cy="6398123"/>
          </a:xfrm>
          <a:prstGeom prst="rect">
            <a:avLst/>
          </a:prstGeom>
          <a:noFill/>
        </p:spPr>
        <p:txBody>
          <a:bodyPr wrap="none" lIns="91440" tIns="45720" rIns="91440" bIns="45720">
            <a:prstTxWarp prst="textArchUp">
              <a:avLst/>
            </a:prstTxWarp>
            <a:spAutoFit/>
          </a:bodyPr>
          <a:lstStyle/>
          <a:p>
            <a:pPr algn="ctr"/>
            <a:r>
              <a:rPr lang="it-IT" sz="5400" b="0" cap="none" spc="0" dirty="0">
                <a:ln w="0"/>
                <a:solidFill>
                  <a:schemeClr val="accent1"/>
                </a:solidFill>
                <a:effectLst>
                  <a:outerShdw blurRad="38100" dist="25400" dir="5400000" algn="ctr" rotWithShape="0">
                    <a:srgbClr val="6E747A">
                      <a:alpha val="43000"/>
                    </a:srgbClr>
                  </a:outerShdw>
                </a:effectLst>
              </a:rPr>
              <a:t>Grazie per l’attenzione</a:t>
            </a:r>
          </a:p>
        </p:txBody>
      </p:sp>
      <p:sp>
        <p:nvSpPr>
          <p:cNvPr id="17" name="Rettangolo 16">
            <a:extLst>
              <a:ext uri="{FF2B5EF4-FFF2-40B4-BE49-F238E27FC236}">
                <a16:creationId xmlns:a16="http://schemas.microsoft.com/office/drawing/2014/main" id="{4D8AFF10-B98A-3A14-79D1-C014143F1EBC}"/>
              </a:ext>
            </a:extLst>
          </p:cNvPr>
          <p:cNvSpPr/>
          <p:nvPr/>
        </p:nvSpPr>
        <p:spPr>
          <a:xfrm>
            <a:off x="1220425" y="1916832"/>
            <a:ext cx="6618330" cy="4680519"/>
          </a:xfrm>
          <a:prstGeom prst="rect">
            <a:avLst/>
          </a:prstGeom>
          <a:noFill/>
        </p:spPr>
        <p:txBody>
          <a:bodyPr wrap="none" lIns="91440" tIns="45720" rIns="91440" bIns="45720">
            <a:prstTxWarp prst="textArchDown">
              <a:avLst/>
            </a:prstTxWarp>
            <a:spAutoFit/>
          </a:bodyPr>
          <a:lstStyle/>
          <a:p>
            <a:pPr algn="ctr"/>
            <a:r>
              <a:rPr lang="it-IT" sz="5400" b="0" cap="none" spc="0" dirty="0">
                <a:ln w="0"/>
                <a:solidFill>
                  <a:schemeClr val="accent1"/>
                </a:solidFill>
                <a:effectLst>
                  <a:outerShdw blurRad="38100" dist="25400" dir="5400000" algn="ctr" rotWithShape="0">
                    <a:srgbClr val="6E747A">
                      <a:alpha val="43000"/>
                    </a:srgbClr>
                  </a:outerShdw>
                </a:effectLst>
              </a:rPr>
              <a:t>Giornata di tecnica apistica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magine 10" descr="Immagine che contiene alveare, aria aperta, terreno, invertebrato&#10;&#10;Il contenuto generato dall'IA potrebbe non essere corretto.">
            <a:extLst>
              <a:ext uri="{FF2B5EF4-FFF2-40B4-BE49-F238E27FC236}">
                <a16:creationId xmlns:a16="http://schemas.microsoft.com/office/drawing/2014/main" id="{DBD82D8C-AF68-9E78-FF94-D27275B07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474" y="1863098"/>
            <a:ext cx="2637839" cy="3125658"/>
          </a:xfrm>
          <a:prstGeom prst="rect">
            <a:avLst/>
          </a:prstGeom>
        </p:spPr>
      </p:pic>
      <p:cxnSp>
        <p:nvCxnSpPr>
          <p:cNvPr id="21" name="Straight Connector 2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42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Immagine 8" descr="Immagine che contiene alveare, apiario, testo, aria aperta&#10;&#10;Il contenuto generato dall'IA potrebbe non essere corretto.">
            <a:extLst>
              <a:ext uri="{FF2B5EF4-FFF2-40B4-BE49-F238E27FC236}">
                <a16:creationId xmlns:a16="http://schemas.microsoft.com/office/drawing/2014/main" id="{C81B80D4-2980-C920-E32E-E6EC4B088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3007" y="2452713"/>
            <a:ext cx="2653008" cy="1946427"/>
          </a:xfrm>
          <a:prstGeom prst="rect">
            <a:avLst/>
          </a:prstGeom>
        </p:spPr>
      </p:pic>
      <p:cxnSp>
        <p:nvCxnSpPr>
          <p:cNvPr id="23" name="Straight Connector 2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9694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6" name="Immagine 15" descr="Immagine che contiene schizzo, cartone animato, design&#10;&#10;Il contenuto generato dall'IA potrebbe non essere corretto.">
            <a:extLst>
              <a:ext uri="{FF2B5EF4-FFF2-40B4-BE49-F238E27FC236}">
                <a16:creationId xmlns:a16="http://schemas.microsoft.com/office/drawing/2014/main" id="{F6860473-B563-1051-1538-2CE52C13CD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1752" y="2115252"/>
            <a:ext cx="2637840" cy="2621352"/>
          </a:xfrm>
          <a:prstGeom prst="rect">
            <a:avLst/>
          </a:prstGeom>
        </p:spPr>
      </p:pic>
      <p:sp>
        <p:nvSpPr>
          <p:cNvPr id="17" name="CasellaDiTesto 16">
            <a:extLst>
              <a:ext uri="{FF2B5EF4-FFF2-40B4-BE49-F238E27FC236}">
                <a16:creationId xmlns:a16="http://schemas.microsoft.com/office/drawing/2014/main" id="{BA0E91F0-4B37-ADA2-1A7E-CD536D096E5A}"/>
              </a:ext>
            </a:extLst>
          </p:cNvPr>
          <p:cNvSpPr txBox="1"/>
          <p:nvPr/>
        </p:nvSpPr>
        <p:spPr>
          <a:xfrm>
            <a:off x="-1" y="5805264"/>
            <a:ext cx="9143999" cy="769441"/>
          </a:xfrm>
          <a:prstGeom prst="rect">
            <a:avLst/>
          </a:prstGeom>
          <a:noFill/>
        </p:spPr>
        <p:txBody>
          <a:bodyPr wrap="square" rtlCol="0">
            <a:spAutoFit/>
          </a:bodyPr>
          <a:lstStyle/>
          <a:p>
            <a:pPr algn="ctr"/>
            <a:r>
              <a:rPr lang="it-IT" sz="4400" dirty="0">
                <a:latin typeface="Algerian" panose="04020705040A02060702" pitchFamily="82" charset="0"/>
              </a:rPr>
              <a:t>Acquisto nuclei d’api 120,00€</a:t>
            </a:r>
          </a:p>
        </p:txBody>
      </p:sp>
      <p:sp>
        <p:nvSpPr>
          <p:cNvPr id="18" name="Rettangolo 17">
            <a:extLst>
              <a:ext uri="{FF2B5EF4-FFF2-40B4-BE49-F238E27FC236}">
                <a16:creationId xmlns:a16="http://schemas.microsoft.com/office/drawing/2014/main" id="{F9E4A35F-0B55-7B42-6A18-CE4F553C11AE}"/>
              </a:ext>
            </a:extLst>
          </p:cNvPr>
          <p:cNvSpPr/>
          <p:nvPr/>
        </p:nvSpPr>
        <p:spPr>
          <a:xfrm>
            <a:off x="1322895" y="323315"/>
            <a:ext cx="707245" cy="1446550"/>
          </a:xfrm>
          <a:prstGeom prst="rect">
            <a:avLst/>
          </a:prstGeom>
          <a:noFill/>
        </p:spPr>
        <p:txBody>
          <a:bodyPr wrap="none" lIns="91440" tIns="45720" rIns="91440" bIns="45720">
            <a:spAutoFit/>
          </a:bodyPr>
          <a:lstStyle/>
          <a:p>
            <a:pPr algn="ctr"/>
            <a:r>
              <a:rPr lang="it-IT" sz="8800" b="1" cap="none" spc="0" dirty="0">
                <a:ln w="22225">
                  <a:solidFill>
                    <a:schemeClr val="accent2"/>
                  </a:solidFill>
                  <a:prstDash val="solid"/>
                </a:ln>
                <a:solidFill>
                  <a:schemeClr val="accent2">
                    <a:lumMod val="40000"/>
                    <a:lumOff val="60000"/>
                  </a:schemeClr>
                </a:solidFill>
                <a:effectLst/>
              </a:rPr>
              <a:t>?</a:t>
            </a:r>
          </a:p>
        </p:txBody>
      </p:sp>
      <p:sp>
        <p:nvSpPr>
          <p:cNvPr id="19" name="Rettangolo 18">
            <a:extLst>
              <a:ext uri="{FF2B5EF4-FFF2-40B4-BE49-F238E27FC236}">
                <a16:creationId xmlns:a16="http://schemas.microsoft.com/office/drawing/2014/main" id="{CF6511E4-99EC-CF0D-C0CC-5FBC289FE213}"/>
              </a:ext>
            </a:extLst>
          </p:cNvPr>
          <p:cNvSpPr/>
          <p:nvPr/>
        </p:nvSpPr>
        <p:spPr>
          <a:xfrm>
            <a:off x="3883048" y="597909"/>
            <a:ext cx="1019831"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8800" b="1" cap="none" spc="0" dirty="0">
                <a:ln/>
                <a:solidFill>
                  <a:schemeClr val="accent3"/>
                </a:solidFill>
                <a:effectLst/>
              </a:rPr>
              <a:t>SI</a:t>
            </a:r>
          </a:p>
        </p:txBody>
      </p:sp>
    </p:spTree>
    <p:extLst>
      <p:ext uri="{BB962C8B-B14F-4D97-AF65-F5344CB8AC3E}">
        <p14:creationId xmlns:p14="http://schemas.microsoft.com/office/powerpoint/2010/main" val="1748343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06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480060"/>
            <a:ext cx="258191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magine 8" descr="Immagine che contiene metallo, stoviglie, interno, acciaio&#10;&#10;Il contenuto generato dall'IA potrebbe non essere corretto.">
            <a:extLst>
              <a:ext uri="{FF2B5EF4-FFF2-40B4-BE49-F238E27FC236}">
                <a16:creationId xmlns:a16="http://schemas.microsoft.com/office/drawing/2014/main" id="{30C8623D-5A53-AA67-F14D-A1C509F0E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735" y="643467"/>
            <a:ext cx="2271960" cy="2475653"/>
          </a:xfrm>
          <a:prstGeom prst="rect">
            <a:avLst/>
          </a:prstGeom>
        </p:spPr>
      </p:pic>
      <p:sp>
        <p:nvSpPr>
          <p:cNvPr id="22" name="Rectangle 21">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9213" y="487090"/>
            <a:ext cx="2691128"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stoviglie, Stoviglie e teglie, colino, interno&#10;&#10;Il contenuto generato dall'IA potrebbe non essere corretto.">
            <a:extLst>
              <a:ext uri="{FF2B5EF4-FFF2-40B4-BE49-F238E27FC236}">
                <a16:creationId xmlns:a16="http://schemas.microsoft.com/office/drawing/2014/main" id="{09CCDD21-2AB3-902F-1224-A365D48EF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4854" y="650497"/>
            <a:ext cx="2422482" cy="2468623"/>
          </a:xfrm>
          <a:prstGeom prst="rect">
            <a:avLst/>
          </a:prstGeom>
        </p:spPr>
      </p:pic>
      <p:sp>
        <p:nvSpPr>
          <p:cNvPr id="24" name="Rectangle 23">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998" y="487090"/>
            <a:ext cx="269113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secchio, contenitore, design&#10;&#10;Il contenuto generato dall'IA potrebbe non essere corretto.">
            <a:extLst>
              <a:ext uri="{FF2B5EF4-FFF2-40B4-BE49-F238E27FC236}">
                <a16:creationId xmlns:a16="http://schemas.microsoft.com/office/drawing/2014/main" id="{FB978642-B3A1-4572-759D-66A1142C95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138" y="691878"/>
            <a:ext cx="2439677" cy="2385860"/>
          </a:xfrm>
          <a:prstGeom prst="rect">
            <a:avLst/>
          </a:prstGeom>
        </p:spPr>
      </p:pic>
      <p:sp>
        <p:nvSpPr>
          <p:cNvPr id="26" name="Rectangle 25">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3603670"/>
            <a:ext cx="258191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10" descr="Immagine che contiene cilindro&#10;&#10;Il contenuto generato dall'IA potrebbe non essere corretto.">
            <a:extLst>
              <a:ext uri="{FF2B5EF4-FFF2-40B4-BE49-F238E27FC236}">
                <a16:creationId xmlns:a16="http://schemas.microsoft.com/office/drawing/2014/main" id="{E83C3301-4B71-5883-F9FE-2905418EE0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673" y="3748194"/>
            <a:ext cx="1353183" cy="2471631"/>
          </a:xfrm>
          <a:prstGeom prst="rect">
            <a:avLst/>
          </a:prstGeom>
        </p:spPr>
      </p:pic>
      <p:sp>
        <p:nvSpPr>
          <p:cNvPr id="28" name="Rectangle 27">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7126" y="3603670"/>
            <a:ext cx="270087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9213" y="3610700"/>
            <a:ext cx="2691128"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magine 12" descr="Immagine che contiene cilindro, giallo, secchio, barile&#10;&#10;Il contenuto generato dall'IA potrebbe non essere corretto.">
            <a:extLst>
              <a:ext uri="{FF2B5EF4-FFF2-40B4-BE49-F238E27FC236}">
                <a16:creationId xmlns:a16="http://schemas.microsoft.com/office/drawing/2014/main" id="{04FFAE0D-FA3E-1677-49D1-8DBA0618AC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4074" y="4124796"/>
            <a:ext cx="2413000" cy="1788947"/>
          </a:xfrm>
          <a:prstGeom prst="rect">
            <a:avLst/>
          </a:prstGeom>
        </p:spPr>
      </p:pic>
      <p:pic>
        <p:nvPicPr>
          <p:cNvPr id="5" name="Immagine 4" descr="Immagine che contiene comb&#10;&#10;Il contenuto generato dall'IA potrebbe non essere corretto.">
            <a:extLst>
              <a:ext uri="{FF2B5EF4-FFF2-40B4-BE49-F238E27FC236}">
                <a16:creationId xmlns:a16="http://schemas.microsoft.com/office/drawing/2014/main" id="{69A62414-F4A5-E84C-66F2-87D30875B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5138" y="3859943"/>
            <a:ext cx="2439677" cy="2255163"/>
          </a:xfrm>
          <a:prstGeom prst="rect">
            <a:avLst/>
          </a:prstGeom>
        </p:spPr>
      </p:pic>
      <p:sp>
        <p:nvSpPr>
          <p:cNvPr id="14" name="Rettangolo 13">
            <a:extLst>
              <a:ext uri="{FF2B5EF4-FFF2-40B4-BE49-F238E27FC236}">
                <a16:creationId xmlns:a16="http://schemas.microsoft.com/office/drawing/2014/main" id="{1D61131B-508A-ABBE-9844-C5AE2F7134AD}"/>
              </a:ext>
            </a:extLst>
          </p:cNvPr>
          <p:cNvSpPr/>
          <p:nvPr/>
        </p:nvSpPr>
        <p:spPr>
          <a:xfrm>
            <a:off x="446232" y="2798714"/>
            <a:ext cx="432048" cy="33870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Ovale 14">
            <a:extLst>
              <a:ext uri="{FF2B5EF4-FFF2-40B4-BE49-F238E27FC236}">
                <a16:creationId xmlns:a16="http://schemas.microsoft.com/office/drawing/2014/main" id="{00317A05-08F8-393E-9334-D748239FC991}"/>
              </a:ext>
            </a:extLst>
          </p:cNvPr>
          <p:cNvSpPr/>
          <p:nvPr/>
        </p:nvSpPr>
        <p:spPr>
          <a:xfrm>
            <a:off x="689796" y="5846411"/>
            <a:ext cx="376967" cy="30079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6F952E02-C0A6-102E-60FA-07576C73AF1B}"/>
              </a:ext>
            </a:extLst>
          </p:cNvPr>
          <p:cNvSpPr txBox="1"/>
          <p:nvPr/>
        </p:nvSpPr>
        <p:spPr>
          <a:xfrm>
            <a:off x="345641" y="650497"/>
            <a:ext cx="2581915" cy="369332"/>
          </a:xfrm>
          <a:prstGeom prst="rect">
            <a:avLst/>
          </a:prstGeom>
          <a:noFill/>
        </p:spPr>
        <p:txBody>
          <a:bodyPr wrap="square" rtlCol="0">
            <a:spAutoFit/>
          </a:bodyPr>
          <a:lstStyle/>
          <a:p>
            <a:r>
              <a:rPr lang="it-IT" dirty="0"/>
              <a:t>Disopercolatore 100€</a:t>
            </a:r>
          </a:p>
        </p:txBody>
      </p:sp>
      <p:sp>
        <p:nvSpPr>
          <p:cNvPr id="2" name="CasellaDiTesto 1">
            <a:extLst>
              <a:ext uri="{FF2B5EF4-FFF2-40B4-BE49-F238E27FC236}">
                <a16:creationId xmlns:a16="http://schemas.microsoft.com/office/drawing/2014/main" id="{D8DD7636-9BF7-4261-D3AE-53C968052896}"/>
              </a:ext>
            </a:extLst>
          </p:cNvPr>
          <p:cNvSpPr txBox="1"/>
          <p:nvPr/>
        </p:nvSpPr>
        <p:spPr>
          <a:xfrm>
            <a:off x="3169214" y="2924944"/>
            <a:ext cx="2673764" cy="369332"/>
          </a:xfrm>
          <a:prstGeom prst="rect">
            <a:avLst/>
          </a:prstGeom>
          <a:noFill/>
        </p:spPr>
        <p:txBody>
          <a:bodyPr wrap="square" rtlCol="0">
            <a:spAutoFit/>
          </a:bodyPr>
          <a:lstStyle/>
          <a:p>
            <a:pPr algn="ctr"/>
            <a:r>
              <a:rPr lang="it-IT" dirty="0"/>
              <a:t>Filtro per miele 35/95€</a:t>
            </a:r>
          </a:p>
        </p:txBody>
      </p:sp>
      <p:sp>
        <p:nvSpPr>
          <p:cNvPr id="4" name="CasellaDiTesto 3">
            <a:extLst>
              <a:ext uri="{FF2B5EF4-FFF2-40B4-BE49-F238E27FC236}">
                <a16:creationId xmlns:a16="http://schemas.microsoft.com/office/drawing/2014/main" id="{6DD527AE-538D-337C-43B8-67ABCE8F4799}"/>
              </a:ext>
            </a:extLst>
          </p:cNvPr>
          <p:cNvSpPr txBox="1"/>
          <p:nvPr/>
        </p:nvSpPr>
        <p:spPr>
          <a:xfrm>
            <a:off x="6084280" y="2924944"/>
            <a:ext cx="2708850" cy="369332"/>
          </a:xfrm>
          <a:prstGeom prst="rect">
            <a:avLst/>
          </a:prstGeom>
          <a:noFill/>
        </p:spPr>
        <p:txBody>
          <a:bodyPr wrap="square" rtlCol="0">
            <a:spAutoFit/>
          </a:bodyPr>
          <a:lstStyle/>
          <a:p>
            <a:pPr algn="ctr"/>
            <a:r>
              <a:rPr lang="it-IT" dirty="0"/>
              <a:t>Secchio per miele 3€</a:t>
            </a:r>
          </a:p>
        </p:txBody>
      </p:sp>
      <p:sp>
        <p:nvSpPr>
          <p:cNvPr id="6" name="CasellaDiTesto 5">
            <a:extLst>
              <a:ext uri="{FF2B5EF4-FFF2-40B4-BE49-F238E27FC236}">
                <a16:creationId xmlns:a16="http://schemas.microsoft.com/office/drawing/2014/main" id="{0C94943D-A6AE-4B50-52E2-E0C0E06057CF}"/>
              </a:ext>
            </a:extLst>
          </p:cNvPr>
          <p:cNvSpPr txBox="1"/>
          <p:nvPr/>
        </p:nvSpPr>
        <p:spPr>
          <a:xfrm>
            <a:off x="340306" y="5972765"/>
            <a:ext cx="2581915" cy="369332"/>
          </a:xfrm>
          <a:prstGeom prst="rect">
            <a:avLst/>
          </a:prstGeom>
          <a:noFill/>
        </p:spPr>
        <p:txBody>
          <a:bodyPr wrap="square" rtlCol="0">
            <a:spAutoFit/>
          </a:bodyPr>
          <a:lstStyle/>
          <a:p>
            <a:pPr algn="ctr"/>
            <a:r>
              <a:rPr lang="it-IT" dirty="0"/>
              <a:t>Maturatore + </a:t>
            </a:r>
            <a:r>
              <a:rPr lang="it-IT" dirty="0" err="1"/>
              <a:t>supp</a:t>
            </a:r>
            <a:r>
              <a:rPr lang="it-IT" dirty="0"/>
              <a:t>. 150€</a:t>
            </a:r>
          </a:p>
        </p:txBody>
      </p:sp>
      <p:sp>
        <p:nvSpPr>
          <p:cNvPr id="8" name="CasellaDiTesto 7">
            <a:extLst>
              <a:ext uri="{FF2B5EF4-FFF2-40B4-BE49-F238E27FC236}">
                <a16:creationId xmlns:a16="http://schemas.microsoft.com/office/drawing/2014/main" id="{A002DEBF-7490-8567-0FA8-38079F42B8A0}"/>
              </a:ext>
            </a:extLst>
          </p:cNvPr>
          <p:cNvSpPr txBox="1"/>
          <p:nvPr/>
        </p:nvSpPr>
        <p:spPr>
          <a:xfrm>
            <a:off x="3159006" y="5996806"/>
            <a:ext cx="2701335" cy="369332"/>
          </a:xfrm>
          <a:prstGeom prst="rect">
            <a:avLst/>
          </a:prstGeom>
          <a:noFill/>
        </p:spPr>
        <p:txBody>
          <a:bodyPr wrap="square" rtlCol="0">
            <a:spAutoFit/>
          </a:bodyPr>
          <a:lstStyle/>
          <a:p>
            <a:pPr algn="ctr"/>
            <a:r>
              <a:rPr lang="it-IT" dirty="0"/>
              <a:t>Centrifuga </a:t>
            </a:r>
            <a:r>
              <a:rPr lang="it-IT" dirty="0" err="1"/>
              <a:t>motoriz</a:t>
            </a:r>
            <a:r>
              <a:rPr lang="it-IT" dirty="0"/>
              <a:t>. 800€ </a:t>
            </a:r>
          </a:p>
        </p:txBody>
      </p:sp>
      <p:sp>
        <p:nvSpPr>
          <p:cNvPr id="10" name="CasellaDiTesto 9">
            <a:extLst>
              <a:ext uri="{FF2B5EF4-FFF2-40B4-BE49-F238E27FC236}">
                <a16:creationId xmlns:a16="http://schemas.microsoft.com/office/drawing/2014/main" id="{22824EA2-A54C-33A8-CA67-47716C84E971}"/>
              </a:ext>
            </a:extLst>
          </p:cNvPr>
          <p:cNvSpPr txBox="1"/>
          <p:nvPr/>
        </p:nvSpPr>
        <p:spPr>
          <a:xfrm>
            <a:off x="3169213" y="3632934"/>
            <a:ext cx="2673765" cy="369332"/>
          </a:xfrm>
          <a:prstGeom prst="rect">
            <a:avLst/>
          </a:prstGeom>
          <a:noFill/>
        </p:spPr>
        <p:txBody>
          <a:bodyPr wrap="square" rtlCol="0">
            <a:spAutoFit/>
          </a:bodyPr>
          <a:lstStyle/>
          <a:p>
            <a:pPr algn="ctr"/>
            <a:r>
              <a:rPr lang="it-IT" dirty="0"/>
              <a:t>Centrifuga manuale 150€</a:t>
            </a:r>
          </a:p>
        </p:txBody>
      </p:sp>
      <p:sp>
        <p:nvSpPr>
          <p:cNvPr id="12" name="CasellaDiTesto 11">
            <a:extLst>
              <a:ext uri="{FF2B5EF4-FFF2-40B4-BE49-F238E27FC236}">
                <a16:creationId xmlns:a16="http://schemas.microsoft.com/office/drawing/2014/main" id="{07CDF0C1-45EB-6A51-7040-95D65874171D}"/>
              </a:ext>
            </a:extLst>
          </p:cNvPr>
          <p:cNvSpPr txBox="1"/>
          <p:nvPr/>
        </p:nvSpPr>
        <p:spPr>
          <a:xfrm>
            <a:off x="6101642" y="5996806"/>
            <a:ext cx="2691488" cy="369332"/>
          </a:xfrm>
          <a:prstGeom prst="rect">
            <a:avLst/>
          </a:prstGeom>
          <a:noFill/>
        </p:spPr>
        <p:txBody>
          <a:bodyPr wrap="square" rtlCol="0">
            <a:spAutoFit/>
          </a:bodyPr>
          <a:lstStyle/>
          <a:p>
            <a:pPr algn="ctr"/>
            <a:r>
              <a:rPr lang="it-IT" dirty="0"/>
              <a:t>Forchetta disopercolare 7€</a:t>
            </a:r>
          </a:p>
        </p:txBody>
      </p:sp>
    </p:spTree>
    <p:extLst>
      <p:ext uri="{BB962C8B-B14F-4D97-AF65-F5344CB8AC3E}">
        <p14:creationId xmlns:p14="http://schemas.microsoft.com/office/powerpoint/2010/main" val="2037158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5F705A-5E81-4B3A-8EF4-911982DB3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testo, design&#10;&#10;Il contenuto generato dall'IA potrebbe non essere corretto.">
            <a:extLst>
              <a:ext uri="{FF2B5EF4-FFF2-40B4-BE49-F238E27FC236}">
                <a16:creationId xmlns:a16="http://schemas.microsoft.com/office/drawing/2014/main" id="{B658CEF2-3D62-7B97-C83F-85391B4A907C}"/>
              </a:ext>
            </a:extLst>
          </p:cNvPr>
          <p:cNvPicPr>
            <a:picLocks noChangeAspect="1"/>
          </p:cNvPicPr>
          <p:nvPr/>
        </p:nvPicPr>
        <p:blipFill>
          <a:blip r:embed="rId2">
            <a:duotone>
              <a:prstClr val="black"/>
              <a:prstClr val="white"/>
            </a:duotone>
            <a:extLst>
              <a:ext uri="{28A0092B-C50C-407E-A947-70E740481C1C}">
                <a14:useLocalDpi xmlns:a14="http://schemas.microsoft.com/office/drawing/2010/main" val="0"/>
              </a:ext>
            </a:extLst>
          </a:blip>
          <a:stretch>
            <a:fillRect/>
          </a:stretch>
        </p:blipFill>
        <p:spPr>
          <a:xfrm>
            <a:off x="1077797" y="2422350"/>
            <a:ext cx="2413000" cy="2013300"/>
          </a:xfrm>
          <a:prstGeom prst="rect">
            <a:avLst/>
          </a:prstGeom>
        </p:spPr>
      </p:pic>
      <p:sp>
        <p:nvSpPr>
          <p:cNvPr id="12" name="Freeform: Shape 11">
            <a:extLst>
              <a:ext uri="{FF2B5EF4-FFF2-40B4-BE49-F238E27FC236}">
                <a16:creationId xmlns:a16="http://schemas.microsoft.com/office/drawing/2014/main" id="{AD8F92D9-1751-4ABF-9CB7-D198C9A05A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1800" y="0"/>
            <a:ext cx="1286431" cy="6858000"/>
          </a:xfrm>
          <a:custGeom>
            <a:avLst/>
            <a:gdLst>
              <a:gd name="connsiteX0" fmla="*/ 1619628 w 1715241"/>
              <a:gd name="connsiteY0" fmla="*/ 0 h 6858000"/>
              <a:gd name="connsiteX1" fmla="*/ 1715241 w 1715241"/>
              <a:gd name="connsiteY1" fmla="*/ 0 h 6858000"/>
              <a:gd name="connsiteX2" fmla="*/ 1711235 w 1715241"/>
              <a:gd name="connsiteY2" fmla="*/ 3148 h 6858000"/>
              <a:gd name="connsiteX3" fmla="*/ 95613 w 1715241"/>
              <a:gd name="connsiteY3" fmla="*/ 3429000 h 6858000"/>
              <a:gd name="connsiteX4" fmla="*/ 1711235 w 1715241"/>
              <a:gd name="connsiteY4" fmla="*/ 6854853 h 6858000"/>
              <a:gd name="connsiteX5" fmla="*/ 1715240 w 1715241"/>
              <a:gd name="connsiteY5" fmla="*/ 6858000 h 6858000"/>
              <a:gd name="connsiteX6" fmla="*/ 1619627 w 1715241"/>
              <a:gd name="connsiteY6" fmla="*/ 6858000 h 6858000"/>
              <a:gd name="connsiteX7" fmla="*/ 1615622 w 1715241"/>
              <a:gd name="connsiteY7" fmla="*/ 6854853 h 6858000"/>
              <a:gd name="connsiteX8" fmla="*/ 0 w 1715241"/>
              <a:gd name="connsiteY8" fmla="*/ 3429000 h 6858000"/>
              <a:gd name="connsiteX9" fmla="*/ 1615622 w 1715241"/>
              <a:gd name="connsiteY9" fmla="*/ 3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5241" h="6858000">
                <a:moveTo>
                  <a:pt x="1619628" y="0"/>
                </a:moveTo>
                <a:lnTo>
                  <a:pt x="1715241" y="0"/>
                </a:lnTo>
                <a:lnTo>
                  <a:pt x="1711235" y="3148"/>
                </a:lnTo>
                <a:cubicBezTo>
                  <a:pt x="724534" y="817446"/>
                  <a:pt x="95613" y="2049777"/>
                  <a:pt x="95613" y="3429000"/>
                </a:cubicBezTo>
                <a:cubicBezTo>
                  <a:pt x="95613" y="4808224"/>
                  <a:pt x="724534" y="6040555"/>
                  <a:pt x="1711235" y="6854853"/>
                </a:cubicBezTo>
                <a:lnTo>
                  <a:pt x="1715240" y="6858000"/>
                </a:lnTo>
                <a:lnTo>
                  <a:pt x="1619627" y="6858000"/>
                </a:lnTo>
                <a:lnTo>
                  <a:pt x="1615622" y="6854853"/>
                </a:lnTo>
                <a:cubicBezTo>
                  <a:pt x="628921" y="6040555"/>
                  <a:pt x="0" y="4808224"/>
                  <a:pt x="0" y="3429000"/>
                </a:cubicBezTo>
                <a:cubicBezTo>
                  <a:pt x="0" y="2049777"/>
                  <a:pt x="628921" y="817446"/>
                  <a:pt x="1615622" y="3148"/>
                </a:cubicBezTo>
                <a:close/>
              </a:path>
            </a:pathLst>
          </a:custGeom>
          <a:solidFill>
            <a:schemeClr val="accent6">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Immagine 2" descr="Immagine che contiene scatola, arredo, legno, design&#10;&#10;Il contenuto generato dall'IA potrebbe non essere corretto.">
            <a:extLst>
              <a:ext uri="{FF2B5EF4-FFF2-40B4-BE49-F238E27FC236}">
                <a16:creationId xmlns:a16="http://schemas.microsoft.com/office/drawing/2014/main" id="{2957C9C6-8365-DC40-706C-CE5150201FDC}"/>
              </a:ext>
            </a:extLst>
          </p:cNvPr>
          <p:cNvPicPr>
            <a:picLocks noChangeAspect="1"/>
          </p:cNvPicPr>
          <p:nvPr/>
        </p:nvPicPr>
        <p:blipFill>
          <a:blip r:embed="rId3">
            <a:duotone>
              <a:prstClr val="black"/>
              <a:prstClr val="white"/>
            </a:duotone>
            <a:extLst>
              <a:ext uri="{28A0092B-C50C-407E-A947-70E740481C1C}">
                <a14:useLocalDpi xmlns:a14="http://schemas.microsoft.com/office/drawing/2010/main" val="0"/>
              </a:ext>
            </a:extLst>
          </a:blip>
          <a:stretch>
            <a:fillRect/>
          </a:stretch>
        </p:blipFill>
        <p:spPr>
          <a:xfrm>
            <a:off x="4572000" y="1182852"/>
            <a:ext cx="3286311" cy="4492296"/>
          </a:xfrm>
          <a:prstGeom prst="rect">
            <a:avLst/>
          </a:prstGeom>
        </p:spPr>
      </p:pic>
      <p:sp>
        <p:nvSpPr>
          <p:cNvPr id="14" name="Freeform: Shape 13">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62" y="2306119"/>
            <a:ext cx="873138" cy="2245762"/>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asellaDiTesto 5">
            <a:extLst>
              <a:ext uri="{FF2B5EF4-FFF2-40B4-BE49-F238E27FC236}">
                <a16:creationId xmlns:a16="http://schemas.microsoft.com/office/drawing/2014/main" id="{3A50CD22-3D10-8AC0-7E22-015B59219FC0}"/>
              </a:ext>
            </a:extLst>
          </p:cNvPr>
          <p:cNvSpPr txBox="1"/>
          <p:nvPr/>
        </p:nvSpPr>
        <p:spPr>
          <a:xfrm>
            <a:off x="7837253" y="843706"/>
            <a:ext cx="654603" cy="369332"/>
          </a:xfrm>
          <a:prstGeom prst="rect">
            <a:avLst/>
          </a:prstGeom>
          <a:noFill/>
        </p:spPr>
        <p:txBody>
          <a:bodyPr wrap="none" rtlCol="0">
            <a:spAutoFit/>
          </a:bodyPr>
          <a:lstStyle/>
          <a:p>
            <a:r>
              <a:rPr lang="it-IT" b="1" dirty="0">
                <a:solidFill>
                  <a:srgbClr val="F8A058"/>
                </a:solidFill>
              </a:rPr>
              <a:t>tetto</a:t>
            </a:r>
          </a:p>
        </p:txBody>
      </p:sp>
      <p:cxnSp>
        <p:nvCxnSpPr>
          <p:cNvPr id="8" name="Connettore 2 7">
            <a:extLst>
              <a:ext uri="{FF2B5EF4-FFF2-40B4-BE49-F238E27FC236}">
                <a16:creationId xmlns:a16="http://schemas.microsoft.com/office/drawing/2014/main" id="{52A1884D-9178-0055-F13B-E55A3BF928F1}"/>
              </a:ext>
            </a:extLst>
          </p:cNvPr>
          <p:cNvCxnSpPr>
            <a:cxnSpLocks/>
          </p:cNvCxnSpPr>
          <p:nvPr/>
        </p:nvCxnSpPr>
        <p:spPr>
          <a:xfrm flipH="1">
            <a:off x="7473431" y="1123267"/>
            <a:ext cx="475676" cy="34413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0" name="CasellaDiTesto 19">
            <a:extLst>
              <a:ext uri="{FF2B5EF4-FFF2-40B4-BE49-F238E27FC236}">
                <a16:creationId xmlns:a16="http://schemas.microsoft.com/office/drawing/2014/main" id="{C58FEB37-265D-DA43-23C1-AF9CDCF7D29E}"/>
              </a:ext>
            </a:extLst>
          </p:cNvPr>
          <p:cNvSpPr txBox="1"/>
          <p:nvPr/>
        </p:nvSpPr>
        <p:spPr>
          <a:xfrm>
            <a:off x="7505286" y="1878373"/>
            <a:ext cx="1419049" cy="369332"/>
          </a:xfrm>
          <a:prstGeom prst="rect">
            <a:avLst/>
          </a:prstGeom>
          <a:noFill/>
        </p:spPr>
        <p:txBody>
          <a:bodyPr wrap="square" rtlCol="0">
            <a:spAutoFit/>
          </a:bodyPr>
          <a:lstStyle/>
          <a:p>
            <a:r>
              <a:rPr lang="it-IT" b="1" dirty="0">
                <a:solidFill>
                  <a:srgbClr val="F8A058"/>
                </a:solidFill>
              </a:rPr>
              <a:t>coprifavo</a:t>
            </a:r>
          </a:p>
        </p:txBody>
      </p:sp>
      <p:cxnSp>
        <p:nvCxnSpPr>
          <p:cNvPr id="22" name="Connettore 2 21">
            <a:extLst>
              <a:ext uri="{FF2B5EF4-FFF2-40B4-BE49-F238E27FC236}">
                <a16:creationId xmlns:a16="http://schemas.microsoft.com/office/drawing/2014/main" id="{2CE6C5F8-67D8-84C7-FAF1-48494BE508D3}"/>
              </a:ext>
            </a:extLst>
          </p:cNvPr>
          <p:cNvCxnSpPr>
            <a:cxnSpLocks/>
          </p:cNvCxnSpPr>
          <p:nvPr/>
        </p:nvCxnSpPr>
        <p:spPr>
          <a:xfrm flipH="1">
            <a:off x="7319745" y="2191152"/>
            <a:ext cx="611926" cy="145153"/>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8" name="CasellaDiTesto 27">
            <a:extLst>
              <a:ext uri="{FF2B5EF4-FFF2-40B4-BE49-F238E27FC236}">
                <a16:creationId xmlns:a16="http://schemas.microsoft.com/office/drawing/2014/main" id="{262A4AAC-BF51-560A-EA81-139E42BF8A16}"/>
              </a:ext>
            </a:extLst>
          </p:cNvPr>
          <p:cNvSpPr txBox="1"/>
          <p:nvPr/>
        </p:nvSpPr>
        <p:spPr>
          <a:xfrm>
            <a:off x="3867193" y="2688595"/>
            <a:ext cx="1307314" cy="369332"/>
          </a:xfrm>
          <a:prstGeom prst="rect">
            <a:avLst/>
          </a:prstGeom>
          <a:noFill/>
        </p:spPr>
        <p:txBody>
          <a:bodyPr wrap="square" rtlCol="0">
            <a:spAutoFit/>
          </a:bodyPr>
          <a:lstStyle/>
          <a:p>
            <a:r>
              <a:rPr lang="it-IT" b="1" dirty="0">
                <a:solidFill>
                  <a:srgbClr val="F8A058"/>
                </a:solidFill>
              </a:rPr>
              <a:t>melario</a:t>
            </a:r>
          </a:p>
        </p:txBody>
      </p:sp>
      <p:cxnSp>
        <p:nvCxnSpPr>
          <p:cNvPr id="30" name="Connettore 2 29">
            <a:extLst>
              <a:ext uri="{FF2B5EF4-FFF2-40B4-BE49-F238E27FC236}">
                <a16:creationId xmlns:a16="http://schemas.microsoft.com/office/drawing/2014/main" id="{3B36FCAE-91E8-B14E-3628-9294305D8D82}"/>
              </a:ext>
            </a:extLst>
          </p:cNvPr>
          <p:cNvCxnSpPr>
            <a:cxnSpLocks/>
          </p:cNvCxnSpPr>
          <p:nvPr/>
        </p:nvCxnSpPr>
        <p:spPr>
          <a:xfrm>
            <a:off x="4646295" y="2965594"/>
            <a:ext cx="1005825" cy="18466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6" name="CasellaDiTesto 35">
            <a:extLst>
              <a:ext uri="{FF2B5EF4-FFF2-40B4-BE49-F238E27FC236}">
                <a16:creationId xmlns:a16="http://schemas.microsoft.com/office/drawing/2014/main" id="{5F39FE76-A133-0626-2AC4-3FE05BB387C5}"/>
              </a:ext>
            </a:extLst>
          </p:cNvPr>
          <p:cNvSpPr txBox="1"/>
          <p:nvPr/>
        </p:nvSpPr>
        <p:spPr>
          <a:xfrm>
            <a:off x="7711269" y="4293096"/>
            <a:ext cx="938762" cy="369332"/>
          </a:xfrm>
          <a:prstGeom prst="rect">
            <a:avLst/>
          </a:prstGeom>
          <a:noFill/>
        </p:spPr>
        <p:txBody>
          <a:bodyPr wrap="square" rtlCol="0">
            <a:spAutoFit/>
          </a:bodyPr>
          <a:lstStyle/>
          <a:p>
            <a:r>
              <a:rPr lang="it-IT" b="1" dirty="0">
                <a:solidFill>
                  <a:srgbClr val="F8A058"/>
                </a:solidFill>
              </a:rPr>
              <a:t>nido</a:t>
            </a:r>
          </a:p>
        </p:txBody>
      </p:sp>
      <p:cxnSp>
        <p:nvCxnSpPr>
          <p:cNvPr id="38" name="Connettore 2 37">
            <a:extLst>
              <a:ext uri="{FF2B5EF4-FFF2-40B4-BE49-F238E27FC236}">
                <a16:creationId xmlns:a16="http://schemas.microsoft.com/office/drawing/2014/main" id="{E02528E3-6EAE-D998-7190-1FB8F04C8817}"/>
              </a:ext>
            </a:extLst>
          </p:cNvPr>
          <p:cNvCxnSpPr>
            <a:cxnSpLocks/>
          </p:cNvCxnSpPr>
          <p:nvPr/>
        </p:nvCxnSpPr>
        <p:spPr>
          <a:xfrm flipH="1">
            <a:off x="7254121" y="4551881"/>
            <a:ext cx="457148"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42" name="CasellaDiTesto 41">
            <a:extLst>
              <a:ext uri="{FF2B5EF4-FFF2-40B4-BE49-F238E27FC236}">
                <a16:creationId xmlns:a16="http://schemas.microsoft.com/office/drawing/2014/main" id="{B4ECF6CD-3D4C-5913-E39B-DF6B08212839}"/>
              </a:ext>
            </a:extLst>
          </p:cNvPr>
          <p:cNvSpPr txBox="1"/>
          <p:nvPr/>
        </p:nvSpPr>
        <p:spPr>
          <a:xfrm>
            <a:off x="4572000" y="5675148"/>
            <a:ext cx="1307314" cy="369332"/>
          </a:xfrm>
          <a:prstGeom prst="rect">
            <a:avLst/>
          </a:prstGeom>
          <a:noFill/>
        </p:spPr>
        <p:txBody>
          <a:bodyPr wrap="square" rtlCol="0">
            <a:spAutoFit/>
          </a:bodyPr>
          <a:lstStyle/>
          <a:p>
            <a:r>
              <a:rPr lang="it-IT" b="1" dirty="0">
                <a:solidFill>
                  <a:srgbClr val="F8A058"/>
                </a:solidFill>
              </a:rPr>
              <a:t>fondo</a:t>
            </a:r>
          </a:p>
        </p:txBody>
      </p:sp>
      <p:cxnSp>
        <p:nvCxnSpPr>
          <p:cNvPr id="44" name="Connettore 2 43">
            <a:extLst>
              <a:ext uri="{FF2B5EF4-FFF2-40B4-BE49-F238E27FC236}">
                <a16:creationId xmlns:a16="http://schemas.microsoft.com/office/drawing/2014/main" id="{7C1A61AD-A402-369B-E498-5AF25DA2F7D1}"/>
              </a:ext>
            </a:extLst>
          </p:cNvPr>
          <p:cNvCxnSpPr>
            <a:cxnSpLocks/>
          </p:cNvCxnSpPr>
          <p:nvPr/>
        </p:nvCxnSpPr>
        <p:spPr>
          <a:xfrm flipV="1">
            <a:off x="5292080" y="5373216"/>
            <a:ext cx="720080" cy="51334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48" name="CasellaDiTesto 47">
            <a:extLst>
              <a:ext uri="{FF2B5EF4-FFF2-40B4-BE49-F238E27FC236}">
                <a16:creationId xmlns:a16="http://schemas.microsoft.com/office/drawing/2014/main" id="{3F207135-45F7-7858-E1BB-D484D515277F}"/>
              </a:ext>
            </a:extLst>
          </p:cNvPr>
          <p:cNvSpPr txBox="1"/>
          <p:nvPr/>
        </p:nvSpPr>
        <p:spPr>
          <a:xfrm>
            <a:off x="7750495" y="5280335"/>
            <a:ext cx="1286431" cy="369332"/>
          </a:xfrm>
          <a:prstGeom prst="rect">
            <a:avLst/>
          </a:prstGeom>
          <a:noFill/>
        </p:spPr>
        <p:txBody>
          <a:bodyPr wrap="square" rtlCol="0">
            <a:spAutoFit/>
          </a:bodyPr>
          <a:lstStyle/>
          <a:p>
            <a:r>
              <a:rPr lang="it-IT" b="1" dirty="0">
                <a:solidFill>
                  <a:srgbClr val="F8A058"/>
                </a:solidFill>
              </a:rPr>
              <a:t>cassettino</a:t>
            </a:r>
          </a:p>
        </p:txBody>
      </p:sp>
      <p:cxnSp>
        <p:nvCxnSpPr>
          <p:cNvPr id="50" name="Connettore 2 49">
            <a:extLst>
              <a:ext uri="{FF2B5EF4-FFF2-40B4-BE49-F238E27FC236}">
                <a16:creationId xmlns:a16="http://schemas.microsoft.com/office/drawing/2014/main" id="{0E2B2F5E-2A46-44B8-9D87-143D3300730D}"/>
              </a:ext>
            </a:extLst>
          </p:cNvPr>
          <p:cNvCxnSpPr>
            <a:cxnSpLocks/>
          </p:cNvCxnSpPr>
          <p:nvPr/>
        </p:nvCxnSpPr>
        <p:spPr>
          <a:xfrm flipH="1" flipV="1">
            <a:off x="7318829" y="4964438"/>
            <a:ext cx="519418" cy="44250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7218636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3361</TotalTime>
  <Words>2523</Words>
  <Application>Microsoft Office PowerPoint</Application>
  <PresentationFormat>Presentazione su schermo (4:3)</PresentationFormat>
  <Paragraphs>314</Paragraphs>
  <Slides>65</Slides>
  <Notes>1</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65</vt:i4>
      </vt:variant>
    </vt:vector>
  </HeadingPairs>
  <TitlesOfParts>
    <vt:vector size="73" baseType="lpstr">
      <vt:lpstr>Algerian</vt:lpstr>
      <vt:lpstr>Aptos</vt:lpstr>
      <vt:lpstr>Arial</vt:lpstr>
      <vt:lpstr>Arial Black</vt:lpstr>
      <vt:lpstr>Calibri</vt:lpstr>
      <vt:lpstr>Rockwell</vt:lpstr>
      <vt:lpstr>Times-Roman</vt:lpstr>
      <vt:lpstr>Tema di Office</vt:lpstr>
      <vt:lpstr>Presentazione standard di PowerPoint</vt:lpstr>
      <vt:lpstr>Presentazione standard di PowerPoint</vt:lpstr>
      <vt:lpstr>QUANDO E COME INIZIARE</vt:lpstr>
      <vt:lpstr>DOVE INIZIARE CALCOLO DEL POTENZIALE NETTARIFERO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COME  QUANDO E PERCHE’ VISITARE GLI ALVEARI</vt:lpstr>
      <vt:lpstr>CARICA E ACCENSIONE DELL’AFFUMICATORE</vt:lpstr>
      <vt:lpstr>COME APRIRE UN’ARNIA</vt:lpstr>
      <vt:lpstr>Cosa cercare nell’alveare?</vt:lpstr>
      <vt:lpstr>MORTE DELLA REGINA  FAMIGLIA ORFANA - RIMEDI</vt:lpstr>
      <vt:lpstr>INSERIMENTO E ACCETTAZIONE DELLA NUOVA REGINA</vt:lpstr>
      <vt:lpstr>Presentazione standard di PowerPoint</vt:lpstr>
      <vt:lpstr>POSA DEI MELARI</vt:lpstr>
      <vt:lpstr>Presentazione standard di PowerPoint</vt:lpstr>
      <vt:lpstr>CONDIZIONI NECESSARIE AFFINCHE’ SI VERIFICHI LA SCIAMATURA</vt:lpstr>
      <vt:lpstr>come prevenire la sciamatura</vt:lpstr>
      <vt:lpstr>RECUPERARE UNO SCIAME</vt:lpstr>
      <vt:lpstr>Presentazione standard di PowerPoint</vt:lpstr>
      <vt:lpstr>Presentazione standard di PowerPoint</vt:lpstr>
      <vt:lpstr>Presentazione standard di PowerPoint</vt:lpstr>
      <vt:lpstr>RECUPERO SCIAME CON ARNIA ESCA</vt:lpstr>
      <vt:lpstr>Presentazione standard di PowerPoint</vt:lpstr>
      <vt:lpstr>Presentazione standard di PowerPoint</vt:lpstr>
      <vt:lpstr>Presentazione standard di PowerPoint</vt:lpstr>
      <vt:lpstr>FAMIGLIA AGGRESSIVE</vt:lpstr>
      <vt:lpstr>IL SACCHEGGIO</vt:lpstr>
      <vt:lpstr>CAUSE DEL SACCHEGGIO </vt:lpstr>
      <vt:lpstr>FORMAZIONE NUOVI NUCLEI</vt:lpstr>
      <vt:lpstr>Presentazione standard di PowerPoint</vt:lpstr>
      <vt:lpstr>Presentazione standard di PowerPoint</vt:lpstr>
      <vt:lpstr>NUTRIZIONE: QUANDO – COME - COSA</vt:lpstr>
      <vt:lpstr>Presentazione standard di PowerPoint</vt:lpstr>
      <vt:lpstr>NUTRIZIONE A DEPRESSIONE</vt:lpstr>
      <vt:lpstr>PREPARAZIONE CANDITO</vt:lpstr>
      <vt:lpstr>Presentazione standard di PowerPoint</vt:lpstr>
      <vt:lpstr>Presentazione standard di PowerPoint</vt:lpstr>
      <vt:lpstr>CALENDARIO APISTICO</vt:lpstr>
      <vt:lpstr>Presentazione standard di PowerPoint</vt:lpstr>
      <vt:lpstr>FEBBRAIO</vt:lpstr>
      <vt:lpstr>MARZO</vt:lpstr>
      <vt:lpstr>APRILE</vt:lpstr>
      <vt:lpstr>MAGGIO</vt:lpstr>
      <vt:lpstr>GIUGNO</vt:lpstr>
      <vt:lpstr>LUGLIO</vt:lpstr>
      <vt:lpstr>AGOSTO</vt:lpstr>
      <vt:lpstr>SETTEMBRE</vt:lpstr>
      <vt:lpstr>OTTOBRE</vt:lpstr>
      <vt:lpstr>NOVEMBRE</vt:lpstr>
      <vt:lpstr>DICEMBRE DOLCE FAR NIENTE</vt:lpstr>
      <vt:lpstr>COIBENTARE GLI ALVEARI</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Administrator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dc:creator>
  <cp:lastModifiedBy>maurizio.ghezzi@gmail.com</cp:lastModifiedBy>
  <cp:revision>223</cp:revision>
  <dcterms:created xsi:type="dcterms:W3CDTF">2017-01-31T16:24:36Z</dcterms:created>
  <dcterms:modified xsi:type="dcterms:W3CDTF">2025-03-21T16:24:04Z</dcterms:modified>
</cp:coreProperties>
</file>