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340" r:id="rId4"/>
    <p:sldId id="260" r:id="rId5"/>
    <p:sldId id="261" r:id="rId6"/>
    <p:sldId id="301" r:id="rId7"/>
    <p:sldId id="304" r:id="rId8"/>
    <p:sldId id="305" r:id="rId9"/>
    <p:sldId id="267" r:id="rId10"/>
    <p:sldId id="329" r:id="rId11"/>
    <p:sldId id="335" r:id="rId12"/>
    <p:sldId id="339" r:id="rId13"/>
    <p:sldId id="302" r:id="rId14"/>
    <p:sldId id="300" r:id="rId15"/>
    <p:sldId id="268" r:id="rId16"/>
    <p:sldId id="307" r:id="rId17"/>
    <p:sldId id="308" r:id="rId18"/>
    <p:sldId id="336" r:id="rId19"/>
    <p:sldId id="263" r:id="rId20"/>
    <p:sldId id="264" r:id="rId21"/>
    <p:sldId id="309" r:id="rId22"/>
    <p:sldId id="310" r:id="rId23"/>
    <p:sldId id="311" r:id="rId24"/>
    <p:sldId id="315" r:id="rId25"/>
    <p:sldId id="337" r:id="rId26"/>
    <p:sldId id="334" r:id="rId27"/>
    <p:sldId id="265" r:id="rId28"/>
    <p:sldId id="312" r:id="rId29"/>
    <p:sldId id="299" r:id="rId30"/>
    <p:sldId id="317" r:id="rId31"/>
    <p:sldId id="294" r:id="rId32"/>
    <p:sldId id="338" r:id="rId33"/>
    <p:sldId id="328" r:id="rId34"/>
    <p:sldId id="297" r:id="rId35"/>
    <p:sldId id="269" r:id="rId36"/>
    <p:sldId id="296" r:id="rId37"/>
    <p:sldId id="316" r:id="rId38"/>
    <p:sldId id="332" r:id="rId39"/>
    <p:sldId id="331" r:id="rId40"/>
    <p:sldId id="330" r:id="rId41"/>
    <p:sldId id="270" r:id="rId42"/>
    <p:sldId id="313" r:id="rId43"/>
    <p:sldId id="271" r:id="rId44"/>
    <p:sldId id="272" r:id="rId45"/>
    <p:sldId id="318" r:id="rId46"/>
    <p:sldId id="319" r:id="rId47"/>
    <p:sldId id="292" r:id="rId48"/>
    <p:sldId id="323" r:id="rId49"/>
    <p:sldId id="324" r:id="rId50"/>
    <p:sldId id="320" r:id="rId51"/>
    <p:sldId id="325" r:id="rId52"/>
    <p:sldId id="326" r:id="rId53"/>
    <p:sldId id="327" r:id="rId54"/>
    <p:sldId id="274" r:id="rId55"/>
    <p:sldId id="275" r:id="rId56"/>
    <p:sldId id="295" r:id="rId5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B7FA"/>
    <a:srgbClr val="0070C0"/>
    <a:srgbClr val="BE18B2"/>
    <a:srgbClr val="FFFFFF"/>
    <a:srgbClr val="00FF00"/>
    <a:srgbClr val="FFD400"/>
    <a:srgbClr val="196B24"/>
    <a:srgbClr val="FF0000"/>
    <a:srgbClr val="C85114"/>
    <a:srgbClr val="D86E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9" d="100"/>
          <a:sy n="69" d="100"/>
        </p:scale>
        <p:origin x="141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image" Target="../media/image74.jpg"/></Relationships>
</file>

<file path=ppt/diagrams/_rels/data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image" Target="../media/image78.jpg"/></Relationships>
</file>

<file path=ppt/diagrams/_rels/drawing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image" Target="../media/image7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image" Target="../media/image7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53A27F-FE20-4BCF-9FF2-53CB503FAE2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97055B8-8630-47BC-BCF5-7BACEDCC1282}">
      <dgm:prSet/>
      <dgm:spPr/>
      <dgm:t>
        <a:bodyPr/>
        <a:lstStyle/>
        <a:p>
          <a:r>
            <a:rPr lang="it-IT" b="1" dirty="0"/>
            <a:t>Virus delle ali deformi DWV</a:t>
          </a:r>
          <a:r>
            <a:rPr lang="it-IT" dirty="0"/>
            <a:t>: </a:t>
          </a:r>
          <a:r>
            <a:rPr lang="it-IT" b="0" i="0" dirty="0"/>
            <a:t>Questo virus che prende il nome dalla sua caratteristica di deformare le ali delle api è verosimilmente quello più diffuso negli alveari </a:t>
          </a:r>
          <a:r>
            <a:rPr lang="it-IT" dirty="0"/>
            <a:t> </a:t>
          </a:r>
          <a:endParaRPr lang="en-US" dirty="0"/>
        </a:p>
      </dgm:t>
    </dgm:pt>
    <dgm:pt modelId="{ECDB1FFA-1096-403F-8790-C99A68259116}" type="parTrans" cxnId="{76E2DCD6-65C0-4804-B10F-D9F27FE09CE5}">
      <dgm:prSet/>
      <dgm:spPr/>
      <dgm:t>
        <a:bodyPr/>
        <a:lstStyle/>
        <a:p>
          <a:endParaRPr lang="en-US"/>
        </a:p>
      </dgm:t>
    </dgm:pt>
    <dgm:pt modelId="{C64E27D3-8E2A-45B7-8B7B-79A4BB67EC28}" type="sibTrans" cxnId="{76E2DCD6-65C0-4804-B10F-D9F27FE09CE5}">
      <dgm:prSet/>
      <dgm:spPr/>
      <dgm:t>
        <a:bodyPr/>
        <a:lstStyle/>
        <a:p>
          <a:endParaRPr lang="en-US"/>
        </a:p>
      </dgm:t>
    </dgm:pt>
    <dgm:pt modelId="{D31FA18A-0AD4-4E8A-BAE5-7282760CB785}">
      <dgm:prSet/>
      <dgm:spPr/>
      <dgm:t>
        <a:bodyPr/>
        <a:lstStyle/>
        <a:p>
          <a:r>
            <a:rPr lang="it-IT" b="1" dirty="0"/>
            <a:t>Virus della paralisi acuta ABPV: </a:t>
          </a:r>
          <a:r>
            <a:rPr lang="it-IT" b="0" i="0" dirty="0"/>
            <a:t>Gioca poi un ruolo determinante nel collasso improvviso e asintomatico della famiglia </a:t>
          </a:r>
          <a:r>
            <a:rPr lang="it-IT" dirty="0"/>
            <a:t> </a:t>
          </a:r>
        </a:p>
        <a:p>
          <a:r>
            <a:rPr lang="it-IT" b="1" dirty="0"/>
            <a:t>Virus della paralisi lenta SBPV</a:t>
          </a:r>
          <a:endParaRPr lang="en-US" b="1" dirty="0"/>
        </a:p>
      </dgm:t>
    </dgm:pt>
    <dgm:pt modelId="{C28FBD86-663B-4919-9AA7-C1AE42F534D3}" type="parTrans" cxnId="{1956D050-D651-4E03-9499-50B3014BFD8B}">
      <dgm:prSet/>
      <dgm:spPr/>
      <dgm:t>
        <a:bodyPr/>
        <a:lstStyle/>
        <a:p>
          <a:endParaRPr lang="en-US"/>
        </a:p>
      </dgm:t>
    </dgm:pt>
    <dgm:pt modelId="{35ECFE45-A35C-4711-95D2-8D346429FAC7}" type="sibTrans" cxnId="{1956D050-D651-4E03-9499-50B3014BFD8B}">
      <dgm:prSet/>
      <dgm:spPr/>
      <dgm:t>
        <a:bodyPr/>
        <a:lstStyle/>
        <a:p>
          <a:endParaRPr lang="en-US"/>
        </a:p>
      </dgm:t>
    </dgm:pt>
    <dgm:pt modelId="{BB7C0F8B-BF3C-4EF2-B7F0-90C393D7C8E0}">
      <dgm:prSet/>
      <dgm:spPr/>
      <dgm:t>
        <a:bodyPr/>
        <a:lstStyle/>
        <a:p>
          <a:r>
            <a:rPr lang="it-IT" b="1" dirty="0"/>
            <a:t>Kashmir bee virus KVB</a:t>
          </a:r>
          <a:r>
            <a:rPr lang="it-IT" dirty="0"/>
            <a:t>: a</a:t>
          </a:r>
          <a:r>
            <a:rPr lang="it-IT" b="0" i="0" dirty="0"/>
            <a:t>sintomatico, in laboratorio uccide l’ape in tre giorni</a:t>
          </a:r>
          <a:r>
            <a:rPr lang="it-IT" dirty="0"/>
            <a:t> </a:t>
          </a:r>
        </a:p>
        <a:p>
          <a:r>
            <a:rPr lang="it-IT" b="1" dirty="0"/>
            <a:t>Virus della covata sacciforme SBV</a:t>
          </a:r>
        </a:p>
      </dgm:t>
    </dgm:pt>
    <dgm:pt modelId="{531FA266-2B13-413A-9640-C903114E21AE}" type="parTrans" cxnId="{D413300B-6D72-4745-88BF-12E05F12A303}">
      <dgm:prSet/>
      <dgm:spPr/>
      <dgm:t>
        <a:bodyPr/>
        <a:lstStyle/>
        <a:p>
          <a:endParaRPr lang="en-US"/>
        </a:p>
      </dgm:t>
    </dgm:pt>
    <dgm:pt modelId="{E5266714-3AEB-4BE7-8A1F-8CF6CD743E6B}" type="sibTrans" cxnId="{D413300B-6D72-4745-88BF-12E05F12A303}">
      <dgm:prSet/>
      <dgm:spPr/>
      <dgm:t>
        <a:bodyPr/>
        <a:lstStyle/>
        <a:p>
          <a:endParaRPr lang="en-US"/>
        </a:p>
      </dgm:t>
    </dgm:pt>
    <dgm:pt modelId="{196200FB-154D-495A-B264-316915212756}" type="pres">
      <dgm:prSet presAssocID="{6153A27F-FE20-4BCF-9FF2-53CB503FAE25}" presName="vert0" presStyleCnt="0">
        <dgm:presLayoutVars>
          <dgm:dir/>
          <dgm:animOne val="branch"/>
          <dgm:animLvl val="lvl"/>
        </dgm:presLayoutVars>
      </dgm:prSet>
      <dgm:spPr/>
    </dgm:pt>
    <dgm:pt modelId="{68A83CDD-A2BA-442C-AC07-4C2A5A6059B8}" type="pres">
      <dgm:prSet presAssocID="{797055B8-8630-47BC-BCF5-7BACEDCC1282}" presName="thickLine" presStyleLbl="alignNode1" presStyleIdx="0" presStyleCnt="3"/>
      <dgm:spPr/>
    </dgm:pt>
    <dgm:pt modelId="{9DA4FFF2-9919-44AF-9CE1-96078E1BC84A}" type="pres">
      <dgm:prSet presAssocID="{797055B8-8630-47BC-BCF5-7BACEDCC1282}" presName="horz1" presStyleCnt="0"/>
      <dgm:spPr/>
    </dgm:pt>
    <dgm:pt modelId="{E89BE781-D123-429A-B819-B4447DBDA4FB}" type="pres">
      <dgm:prSet presAssocID="{797055B8-8630-47BC-BCF5-7BACEDCC1282}" presName="tx1" presStyleLbl="revTx" presStyleIdx="0" presStyleCnt="3"/>
      <dgm:spPr/>
    </dgm:pt>
    <dgm:pt modelId="{7357D467-AFFA-4C21-AC85-F7526A489EB1}" type="pres">
      <dgm:prSet presAssocID="{797055B8-8630-47BC-BCF5-7BACEDCC1282}" presName="vert1" presStyleCnt="0"/>
      <dgm:spPr/>
    </dgm:pt>
    <dgm:pt modelId="{5E39C27C-E798-407A-8B40-C5DBA2504944}" type="pres">
      <dgm:prSet presAssocID="{D31FA18A-0AD4-4E8A-BAE5-7282760CB785}" presName="thickLine" presStyleLbl="alignNode1" presStyleIdx="1" presStyleCnt="3"/>
      <dgm:spPr/>
    </dgm:pt>
    <dgm:pt modelId="{FF526221-19DE-4515-87E4-7A6353DF3E54}" type="pres">
      <dgm:prSet presAssocID="{D31FA18A-0AD4-4E8A-BAE5-7282760CB785}" presName="horz1" presStyleCnt="0"/>
      <dgm:spPr/>
    </dgm:pt>
    <dgm:pt modelId="{2BDDD6EA-D019-44DD-BB18-F4A45F33C79A}" type="pres">
      <dgm:prSet presAssocID="{D31FA18A-0AD4-4E8A-BAE5-7282760CB785}" presName="tx1" presStyleLbl="revTx" presStyleIdx="1" presStyleCnt="3"/>
      <dgm:spPr/>
    </dgm:pt>
    <dgm:pt modelId="{371EC440-1B6B-49B3-8A5E-90BD23C80F4C}" type="pres">
      <dgm:prSet presAssocID="{D31FA18A-0AD4-4E8A-BAE5-7282760CB785}" presName="vert1" presStyleCnt="0"/>
      <dgm:spPr/>
    </dgm:pt>
    <dgm:pt modelId="{1E7D60EC-8327-46BD-8F97-41784299728B}" type="pres">
      <dgm:prSet presAssocID="{BB7C0F8B-BF3C-4EF2-B7F0-90C393D7C8E0}" presName="thickLine" presStyleLbl="alignNode1" presStyleIdx="2" presStyleCnt="3"/>
      <dgm:spPr/>
    </dgm:pt>
    <dgm:pt modelId="{2F5AD5B6-0C17-45E8-BD0E-6AFDB5A062D9}" type="pres">
      <dgm:prSet presAssocID="{BB7C0F8B-BF3C-4EF2-B7F0-90C393D7C8E0}" presName="horz1" presStyleCnt="0"/>
      <dgm:spPr/>
    </dgm:pt>
    <dgm:pt modelId="{DB0BB75D-AC34-4385-945F-F376871D7A6F}" type="pres">
      <dgm:prSet presAssocID="{BB7C0F8B-BF3C-4EF2-B7F0-90C393D7C8E0}" presName="tx1" presStyleLbl="revTx" presStyleIdx="2" presStyleCnt="3"/>
      <dgm:spPr/>
    </dgm:pt>
    <dgm:pt modelId="{C299FC34-B55C-4E3E-8950-67EE23B1E810}" type="pres">
      <dgm:prSet presAssocID="{BB7C0F8B-BF3C-4EF2-B7F0-90C393D7C8E0}" presName="vert1" presStyleCnt="0"/>
      <dgm:spPr/>
    </dgm:pt>
  </dgm:ptLst>
  <dgm:cxnLst>
    <dgm:cxn modelId="{D413300B-6D72-4745-88BF-12E05F12A303}" srcId="{6153A27F-FE20-4BCF-9FF2-53CB503FAE25}" destId="{BB7C0F8B-BF3C-4EF2-B7F0-90C393D7C8E0}" srcOrd="2" destOrd="0" parTransId="{531FA266-2B13-413A-9640-C903114E21AE}" sibTransId="{E5266714-3AEB-4BE7-8A1F-8CF6CD743E6B}"/>
    <dgm:cxn modelId="{6759F21E-23FA-4CE2-94B2-FF9754DDE21B}" type="presOf" srcId="{6153A27F-FE20-4BCF-9FF2-53CB503FAE25}" destId="{196200FB-154D-495A-B264-316915212756}" srcOrd="0" destOrd="0" presId="urn:microsoft.com/office/officeart/2008/layout/LinedList"/>
    <dgm:cxn modelId="{1956D050-D651-4E03-9499-50B3014BFD8B}" srcId="{6153A27F-FE20-4BCF-9FF2-53CB503FAE25}" destId="{D31FA18A-0AD4-4E8A-BAE5-7282760CB785}" srcOrd="1" destOrd="0" parTransId="{C28FBD86-663B-4919-9AA7-C1AE42F534D3}" sibTransId="{35ECFE45-A35C-4711-95D2-8D346429FAC7}"/>
    <dgm:cxn modelId="{3A1F8D82-F799-462F-AE67-AEEE3B802A6C}" type="presOf" srcId="{BB7C0F8B-BF3C-4EF2-B7F0-90C393D7C8E0}" destId="{DB0BB75D-AC34-4385-945F-F376871D7A6F}" srcOrd="0" destOrd="0" presId="urn:microsoft.com/office/officeart/2008/layout/LinedList"/>
    <dgm:cxn modelId="{6C9A38C5-59FE-4310-8EEA-523573FA1C91}" type="presOf" srcId="{D31FA18A-0AD4-4E8A-BAE5-7282760CB785}" destId="{2BDDD6EA-D019-44DD-BB18-F4A45F33C79A}" srcOrd="0" destOrd="0" presId="urn:microsoft.com/office/officeart/2008/layout/LinedList"/>
    <dgm:cxn modelId="{76E2DCD6-65C0-4804-B10F-D9F27FE09CE5}" srcId="{6153A27F-FE20-4BCF-9FF2-53CB503FAE25}" destId="{797055B8-8630-47BC-BCF5-7BACEDCC1282}" srcOrd="0" destOrd="0" parTransId="{ECDB1FFA-1096-403F-8790-C99A68259116}" sibTransId="{C64E27D3-8E2A-45B7-8B7B-79A4BB67EC28}"/>
    <dgm:cxn modelId="{694E0AF5-AC4D-4026-B286-9AB5B6AAB63A}" type="presOf" srcId="{797055B8-8630-47BC-BCF5-7BACEDCC1282}" destId="{E89BE781-D123-429A-B819-B4447DBDA4FB}" srcOrd="0" destOrd="0" presId="urn:microsoft.com/office/officeart/2008/layout/LinedList"/>
    <dgm:cxn modelId="{DB28FB0C-D6A0-42FC-ACED-B776A343C8B6}" type="presParOf" srcId="{196200FB-154D-495A-B264-316915212756}" destId="{68A83CDD-A2BA-442C-AC07-4C2A5A6059B8}" srcOrd="0" destOrd="0" presId="urn:microsoft.com/office/officeart/2008/layout/LinedList"/>
    <dgm:cxn modelId="{EF35ACE0-75DD-4A9C-94A3-BF8AED12AB0C}" type="presParOf" srcId="{196200FB-154D-495A-B264-316915212756}" destId="{9DA4FFF2-9919-44AF-9CE1-96078E1BC84A}" srcOrd="1" destOrd="0" presId="urn:microsoft.com/office/officeart/2008/layout/LinedList"/>
    <dgm:cxn modelId="{1FDCE28D-8D3B-45CD-A109-198065D4D5F1}" type="presParOf" srcId="{9DA4FFF2-9919-44AF-9CE1-96078E1BC84A}" destId="{E89BE781-D123-429A-B819-B4447DBDA4FB}" srcOrd="0" destOrd="0" presId="urn:microsoft.com/office/officeart/2008/layout/LinedList"/>
    <dgm:cxn modelId="{95BEDA13-D831-46C0-BEF4-CA63686C7C8D}" type="presParOf" srcId="{9DA4FFF2-9919-44AF-9CE1-96078E1BC84A}" destId="{7357D467-AFFA-4C21-AC85-F7526A489EB1}" srcOrd="1" destOrd="0" presId="urn:microsoft.com/office/officeart/2008/layout/LinedList"/>
    <dgm:cxn modelId="{132A942F-5EAF-4003-BD63-9A352C787188}" type="presParOf" srcId="{196200FB-154D-495A-B264-316915212756}" destId="{5E39C27C-E798-407A-8B40-C5DBA2504944}" srcOrd="2" destOrd="0" presId="urn:microsoft.com/office/officeart/2008/layout/LinedList"/>
    <dgm:cxn modelId="{AE0DC2B0-BC0D-4806-A7F7-EC50A2E8CC22}" type="presParOf" srcId="{196200FB-154D-495A-B264-316915212756}" destId="{FF526221-19DE-4515-87E4-7A6353DF3E54}" srcOrd="3" destOrd="0" presId="urn:microsoft.com/office/officeart/2008/layout/LinedList"/>
    <dgm:cxn modelId="{0F246351-13E7-482D-A878-AA5BC6310BBF}" type="presParOf" srcId="{FF526221-19DE-4515-87E4-7A6353DF3E54}" destId="{2BDDD6EA-D019-44DD-BB18-F4A45F33C79A}" srcOrd="0" destOrd="0" presId="urn:microsoft.com/office/officeart/2008/layout/LinedList"/>
    <dgm:cxn modelId="{BDC25341-BC28-4685-827E-1B70BA8A1B49}" type="presParOf" srcId="{FF526221-19DE-4515-87E4-7A6353DF3E54}" destId="{371EC440-1B6B-49B3-8A5E-90BD23C80F4C}" srcOrd="1" destOrd="0" presId="urn:microsoft.com/office/officeart/2008/layout/LinedList"/>
    <dgm:cxn modelId="{56AEDB83-E1AD-41D3-8567-5520245AB11E}" type="presParOf" srcId="{196200FB-154D-495A-B264-316915212756}" destId="{1E7D60EC-8327-46BD-8F97-41784299728B}" srcOrd="4" destOrd="0" presId="urn:microsoft.com/office/officeart/2008/layout/LinedList"/>
    <dgm:cxn modelId="{24D17B2C-E7AB-45B3-9E69-863E4FE7C7FA}" type="presParOf" srcId="{196200FB-154D-495A-B264-316915212756}" destId="{2F5AD5B6-0C17-45E8-BD0E-6AFDB5A062D9}" srcOrd="5" destOrd="0" presId="urn:microsoft.com/office/officeart/2008/layout/LinedList"/>
    <dgm:cxn modelId="{57434D05-76CA-4F55-A7AB-8FA6DACD0401}" type="presParOf" srcId="{2F5AD5B6-0C17-45E8-BD0E-6AFDB5A062D9}" destId="{DB0BB75D-AC34-4385-945F-F376871D7A6F}" srcOrd="0" destOrd="0" presId="urn:microsoft.com/office/officeart/2008/layout/LinedList"/>
    <dgm:cxn modelId="{BDA7E6D8-7AB6-4165-86DE-9D5D7CEE4DB7}" type="presParOf" srcId="{2F5AD5B6-0C17-45E8-BD0E-6AFDB5A062D9}" destId="{C299FC34-B55C-4E3E-8950-67EE23B1E81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DA9196-3EFF-4261-976A-D73AD8A06E4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it-IT"/>
        </a:p>
      </dgm:t>
    </dgm:pt>
    <dgm:pt modelId="{DBF99260-43CC-496E-AB88-A8219A7E7244}">
      <dgm:prSet phldrT="[Testo]" custT="1"/>
      <dgm:spPr/>
      <dgm:t>
        <a:bodyPr/>
        <a:lstStyle/>
        <a:p>
          <a:r>
            <a:rPr lang="it-IT" sz="6500" dirty="0"/>
            <a:t>Denuncia </a:t>
          </a:r>
          <a:r>
            <a:rPr lang="it-IT" sz="6600" b="1" dirty="0"/>
            <a:t>BDA</a:t>
          </a:r>
          <a:endParaRPr lang="it-IT" sz="6500" b="1" dirty="0"/>
        </a:p>
      </dgm:t>
    </dgm:pt>
    <dgm:pt modelId="{7FCF1865-13DC-4932-9D28-EF1B1E861B65}" type="parTrans" cxnId="{2575A82E-562A-440A-85DE-1239E3D997AF}">
      <dgm:prSet/>
      <dgm:spPr/>
      <dgm:t>
        <a:bodyPr/>
        <a:lstStyle/>
        <a:p>
          <a:endParaRPr lang="it-IT"/>
        </a:p>
      </dgm:t>
    </dgm:pt>
    <dgm:pt modelId="{0ED67FB0-A186-421D-9D93-80A4333ADFBE}" type="sibTrans" cxnId="{2575A82E-562A-440A-85DE-1239E3D997AF}">
      <dgm:prSet/>
      <dgm:spPr/>
      <dgm:t>
        <a:bodyPr/>
        <a:lstStyle/>
        <a:p>
          <a:endParaRPr lang="it-IT"/>
        </a:p>
      </dgm:t>
    </dgm:pt>
    <dgm:pt modelId="{D6192979-D3B1-4455-A14E-1721980A0E7C}">
      <dgm:prSet phldrT="[Testo]" custT="1"/>
      <dgm:spPr/>
      <dgm:t>
        <a:bodyPr/>
        <a:lstStyle/>
        <a:p>
          <a:r>
            <a:rPr lang="it-IT" sz="2800" b="1" dirty="0">
              <a:latin typeface="Arial" panose="020B0604020202020204" pitchFamily="34" charset="0"/>
              <a:cs typeface="Arial" panose="020B0604020202020204" pitchFamily="34" charset="0"/>
            </a:rPr>
            <a:t>Stabilimento:</a:t>
          </a:r>
        </a:p>
        <a:p>
          <a:r>
            <a:rPr lang="it-IT" sz="2400" dirty="0">
              <a:latin typeface="Arial" panose="020B0604020202020204" pitchFamily="34" charset="0"/>
              <a:cs typeface="Arial" panose="020B0604020202020204" pitchFamily="34" charset="0"/>
            </a:rPr>
            <a:t>Verrà indicato all’Azienda e/o all’Apicoltore famigliare dopo la denuncia in BDA </a:t>
          </a:r>
        </a:p>
      </dgm:t>
    </dgm:pt>
    <dgm:pt modelId="{0EA84419-CF35-47A0-BDEA-A96275FE64D0}" type="parTrans" cxnId="{12F19799-092F-4949-92CD-90E8AA9FAB5D}">
      <dgm:prSet/>
      <dgm:spPr/>
      <dgm:t>
        <a:bodyPr/>
        <a:lstStyle/>
        <a:p>
          <a:endParaRPr lang="it-IT"/>
        </a:p>
      </dgm:t>
    </dgm:pt>
    <dgm:pt modelId="{A9E3412E-0E98-4E22-A386-65331407FCFF}" type="sibTrans" cxnId="{12F19799-092F-4949-92CD-90E8AA9FAB5D}">
      <dgm:prSet/>
      <dgm:spPr/>
      <dgm:t>
        <a:bodyPr/>
        <a:lstStyle/>
        <a:p>
          <a:endParaRPr lang="it-IT"/>
        </a:p>
      </dgm:t>
    </dgm:pt>
    <dgm:pt modelId="{D956F368-1569-4ED9-A2F9-970B0ACAE66F}">
      <dgm:prSet phldrT="[Testo]" custT="1"/>
      <dgm:spPr/>
      <dgm:t>
        <a:bodyPr/>
        <a:lstStyle/>
        <a:p>
          <a:r>
            <a:rPr lang="it-IT" sz="2800" b="1" dirty="0">
              <a:latin typeface="Arial" panose="020B0604020202020204" pitchFamily="34" charset="0"/>
              <a:cs typeface="Arial" panose="020B0604020202020204" pitchFamily="34" charset="0"/>
            </a:rPr>
            <a:t>Capacità</a:t>
          </a:r>
          <a:r>
            <a:rPr lang="it-IT" sz="2400" dirty="0">
              <a:latin typeface="Arial" panose="020B0604020202020204" pitchFamily="34" charset="0"/>
              <a:cs typeface="Arial" panose="020B0604020202020204" pitchFamily="34" charset="0"/>
            </a:rPr>
            <a:t> dello stabilimento</a:t>
          </a:r>
        </a:p>
        <a:p>
          <a:r>
            <a:rPr lang="it-IT" sz="2400" b="0" dirty="0">
              <a:latin typeface="Arial" panose="020B0604020202020204" pitchFamily="34" charset="0"/>
              <a:cs typeface="Arial" panose="020B0604020202020204" pitchFamily="34" charset="0"/>
            </a:rPr>
            <a:t>Corrisponde al </a:t>
          </a:r>
          <a:r>
            <a:rPr lang="it-IT" sz="2400" b="1" dirty="0">
              <a:latin typeface="Arial" panose="020B0604020202020204" pitchFamily="34" charset="0"/>
              <a:cs typeface="Arial" panose="020B0604020202020204" pitchFamily="34" charset="0"/>
            </a:rPr>
            <a:t>N° di alveari </a:t>
          </a:r>
          <a:r>
            <a:rPr lang="it-IT" sz="2400" b="0" dirty="0">
              <a:latin typeface="Arial" panose="020B0604020202020204" pitchFamily="34" charset="0"/>
              <a:cs typeface="Arial" panose="020B0604020202020204" pitchFamily="34" charset="0"/>
            </a:rPr>
            <a:t>denunciati dall’apicoltore alla BDA</a:t>
          </a:r>
        </a:p>
      </dgm:t>
    </dgm:pt>
    <dgm:pt modelId="{B0BBD19C-3192-4FB0-8B0A-85EC4B648546}" type="parTrans" cxnId="{363E7F1F-9111-47A6-8EFB-B0945F22C556}">
      <dgm:prSet/>
      <dgm:spPr/>
      <dgm:t>
        <a:bodyPr/>
        <a:lstStyle/>
        <a:p>
          <a:endParaRPr lang="it-IT"/>
        </a:p>
      </dgm:t>
    </dgm:pt>
    <dgm:pt modelId="{3E369529-D247-4878-AF64-3566B6A9F80C}" type="sibTrans" cxnId="{363E7F1F-9111-47A6-8EFB-B0945F22C556}">
      <dgm:prSet/>
      <dgm:spPr/>
      <dgm:t>
        <a:bodyPr/>
        <a:lstStyle/>
        <a:p>
          <a:endParaRPr lang="it-IT"/>
        </a:p>
      </dgm:t>
    </dgm:pt>
    <dgm:pt modelId="{8D245057-7926-47E8-873A-91B817B261EC}">
      <dgm:prSet phldrT="[Testo]" custT="1"/>
      <dgm:spPr/>
      <dgm:t>
        <a:bodyPr/>
        <a:lstStyle/>
        <a:p>
          <a:r>
            <a:rPr lang="it-IT" sz="2800" b="1" dirty="0">
              <a:latin typeface="Arial" panose="020B0604020202020204" pitchFamily="34" charset="0"/>
              <a:cs typeface="Arial" panose="020B0604020202020204" pitchFamily="34" charset="0"/>
            </a:rPr>
            <a:t>Orientamento produttivo</a:t>
          </a:r>
        </a:p>
        <a:p>
          <a:r>
            <a:rPr lang="it-IT" sz="2000" dirty="0">
              <a:latin typeface="Arial" panose="020B0604020202020204" pitchFamily="34" charset="0"/>
              <a:cs typeface="Arial" panose="020B0604020202020204" pitchFamily="34" charset="0"/>
            </a:rPr>
            <a:t>Apicoltore </a:t>
          </a:r>
          <a:r>
            <a:rPr lang="it-IT" sz="2400" b="1" dirty="0">
              <a:latin typeface="Arial" panose="020B0604020202020204" pitchFamily="34" charset="0"/>
              <a:cs typeface="Arial" panose="020B0604020202020204" pitchFamily="34" charset="0"/>
            </a:rPr>
            <a:t>famigliare 10 </a:t>
          </a:r>
          <a:r>
            <a:rPr lang="it-IT" sz="2400" b="0" dirty="0">
              <a:latin typeface="Arial" panose="020B0604020202020204" pitchFamily="34" charset="0"/>
              <a:cs typeface="Arial" panose="020B0604020202020204" pitchFamily="34" charset="0"/>
            </a:rPr>
            <a:t>alveari</a:t>
          </a:r>
          <a:endParaRPr lang="it-IT" sz="2000" b="0" dirty="0">
            <a:latin typeface="Arial" panose="020B0604020202020204" pitchFamily="34" charset="0"/>
            <a:cs typeface="Arial" panose="020B0604020202020204" pitchFamily="34" charset="0"/>
          </a:endParaRPr>
        </a:p>
        <a:p>
          <a:r>
            <a:rPr lang="it-IT" sz="2000" dirty="0">
              <a:latin typeface="Arial" panose="020B0604020202020204" pitchFamily="34" charset="0"/>
              <a:cs typeface="Arial" panose="020B0604020202020204" pitchFamily="34" charset="0"/>
            </a:rPr>
            <a:t>Apicoltore </a:t>
          </a:r>
          <a:r>
            <a:rPr lang="it-IT" sz="2400" b="1" dirty="0">
              <a:latin typeface="Arial" panose="020B0604020202020204" pitchFamily="34" charset="0"/>
              <a:cs typeface="Arial" panose="020B0604020202020204" pitchFamily="34" charset="0"/>
            </a:rPr>
            <a:t>ordinario </a:t>
          </a:r>
          <a:r>
            <a:rPr lang="it-IT" sz="2400" b="0" dirty="0">
              <a:latin typeface="Arial" panose="020B0604020202020204" pitchFamily="34" charset="0"/>
              <a:cs typeface="Arial" panose="020B0604020202020204" pitchFamily="34" charset="0"/>
            </a:rPr>
            <a:t>(imprenditore) più di 10 alveari</a:t>
          </a:r>
          <a:endParaRPr lang="it-IT" sz="2000" b="0" dirty="0">
            <a:latin typeface="Arial" panose="020B0604020202020204" pitchFamily="34" charset="0"/>
            <a:cs typeface="Arial" panose="020B0604020202020204" pitchFamily="34" charset="0"/>
          </a:endParaRPr>
        </a:p>
        <a:p>
          <a:endParaRPr lang="it-IT" sz="2000" dirty="0">
            <a:latin typeface="Arial" panose="020B0604020202020204" pitchFamily="34" charset="0"/>
            <a:cs typeface="Arial" panose="020B0604020202020204" pitchFamily="34" charset="0"/>
          </a:endParaRPr>
        </a:p>
      </dgm:t>
    </dgm:pt>
    <dgm:pt modelId="{63E8DAC9-7EE2-42E3-B63B-01F9ECA2BDEE}" type="parTrans" cxnId="{9CDEC5D3-7894-4A5F-83D5-4229E3D33562}">
      <dgm:prSet/>
      <dgm:spPr/>
      <dgm:t>
        <a:bodyPr/>
        <a:lstStyle/>
        <a:p>
          <a:endParaRPr lang="it-IT"/>
        </a:p>
      </dgm:t>
    </dgm:pt>
    <dgm:pt modelId="{8BF7115C-2888-4F75-8D69-4A2D84A3A461}" type="sibTrans" cxnId="{9CDEC5D3-7894-4A5F-83D5-4229E3D33562}">
      <dgm:prSet/>
      <dgm:spPr/>
      <dgm:t>
        <a:bodyPr/>
        <a:lstStyle/>
        <a:p>
          <a:endParaRPr lang="it-IT"/>
        </a:p>
      </dgm:t>
    </dgm:pt>
    <dgm:pt modelId="{64248682-D744-4826-AF3B-57020C37A2A3}" type="pres">
      <dgm:prSet presAssocID="{3ADA9196-3EFF-4261-976A-D73AD8A06E43}" presName="Name0" presStyleCnt="0">
        <dgm:presLayoutVars>
          <dgm:chPref val="1"/>
          <dgm:dir/>
          <dgm:animOne val="branch"/>
          <dgm:animLvl val="lvl"/>
          <dgm:resizeHandles val="exact"/>
        </dgm:presLayoutVars>
      </dgm:prSet>
      <dgm:spPr/>
    </dgm:pt>
    <dgm:pt modelId="{79922365-942D-462F-AE8C-DBDABE02E160}" type="pres">
      <dgm:prSet presAssocID="{DBF99260-43CC-496E-AB88-A8219A7E7244}" presName="root1" presStyleCnt="0"/>
      <dgm:spPr/>
    </dgm:pt>
    <dgm:pt modelId="{4E85B8D9-8993-4AB4-831F-A59427645EFB}" type="pres">
      <dgm:prSet presAssocID="{DBF99260-43CC-496E-AB88-A8219A7E7244}" presName="LevelOneTextNode" presStyleLbl="node0" presStyleIdx="0" presStyleCnt="1">
        <dgm:presLayoutVars>
          <dgm:chPref val="3"/>
        </dgm:presLayoutVars>
      </dgm:prSet>
      <dgm:spPr/>
    </dgm:pt>
    <dgm:pt modelId="{F7FBF91D-E430-4E2F-90E2-D07645CD8C16}" type="pres">
      <dgm:prSet presAssocID="{DBF99260-43CC-496E-AB88-A8219A7E7244}" presName="level2hierChild" presStyleCnt="0"/>
      <dgm:spPr/>
    </dgm:pt>
    <dgm:pt modelId="{25664E44-AD73-420B-94B1-517E2D81FC46}" type="pres">
      <dgm:prSet presAssocID="{0EA84419-CF35-47A0-BDEA-A96275FE64D0}" presName="conn2-1" presStyleLbl="parChTrans1D2" presStyleIdx="0" presStyleCnt="3"/>
      <dgm:spPr/>
    </dgm:pt>
    <dgm:pt modelId="{1AFE5899-A9B5-4FAF-B6EA-F2DA6686CE6E}" type="pres">
      <dgm:prSet presAssocID="{0EA84419-CF35-47A0-BDEA-A96275FE64D0}" presName="connTx" presStyleLbl="parChTrans1D2" presStyleIdx="0" presStyleCnt="3"/>
      <dgm:spPr/>
    </dgm:pt>
    <dgm:pt modelId="{8A261A1F-6F21-4730-94D2-908375FF7705}" type="pres">
      <dgm:prSet presAssocID="{D6192979-D3B1-4455-A14E-1721980A0E7C}" presName="root2" presStyleCnt="0"/>
      <dgm:spPr/>
    </dgm:pt>
    <dgm:pt modelId="{35C0CC6E-930C-4A3F-A85E-B2D3D9426D5B}" type="pres">
      <dgm:prSet presAssocID="{D6192979-D3B1-4455-A14E-1721980A0E7C}" presName="LevelTwoTextNode" presStyleLbl="node2" presStyleIdx="0" presStyleCnt="3" custScaleY="169994" custLinFactNeighborX="2853" custLinFactNeighborY="-33158">
        <dgm:presLayoutVars>
          <dgm:chPref val="3"/>
        </dgm:presLayoutVars>
      </dgm:prSet>
      <dgm:spPr/>
    </dgm:pt>
    <dgm:pt modelId="{670E5873-47AE-4C1F-A8D8-C0D3C6CE0CAC}" type="pres">
      <dgm:prSet presAssocID="{D6192979-D3B1-4455-A14E-1721980A0E7C}" presName="level3hierChild" presStyleCnt="0"/>
      <dgm:spPr/>
    </dgm:pt>
    <dgm:pt modelId="{C25D1DC0-AFC5-4A73-92BE-E4545E141B80}" type="pres">
      <dgm:prSet presAssocID="{B0BBD19C-3192-4FB0-8B0A-85EC4B648546}" presName="conn2-1" presStyleLbl="parChTrans1D2" presStyleIdx="1" presStyleCnt="3"/>
      <dgm:spPr/>
    </dgm:pt>
    <dgm:pt modelId="{1A69669E-CB1C-4047-83FA-DF73FC6080A9}" type="pres">
      <dgm:prSet presAssocID="{B0BBD19C-3192-4FB0-8B0A-85EC4B648546}" presName="connTx" presStyleLbl="parChTrans1D2" presStyleIdx="1" presStyleCnt="3"/>
      <dgm:spPr/>
    </dgm:pt>
    <dgm:pt modelId="{1D08A3F2-F3E0-42FC-B813-2CB1267D7BD9}" type="pres">
      <dgm:prSet presAssocID="{D956F368-1569-4ED9-A2F9-970B0ACAE66F}" presName="root2" presStyleCnt="0"/>
      <dgm:spPr/>
    </dgm:pt>
    <dgm:pt modelId="{743414D2-89D9-4352-BA19-CE8998EB6571}" type="pres">
      <dgm:prSet presAssocID="{D956F368-1569-4ED9-A2F9-970B0ACAE66F}" presName="LevelTwoTextNode" presStyleLbl="node2" presStyleIdx="1" presStyleCnt="3" custScaleY="158414" custLinFactNeighborX="4379" custLinFactNeighborY="-9054">
        <dgm:presLayoutVars>
          <dgm:chPref val="3"/>
        </dgm:presLayoutVars>
      </dgm:prSet>
      <dgm:spPr/>
    </dgm:pt>
    <dgm:pt modelId="{6101F048-D787-411F-90A6-F8F7340390E2}" type="pres">
      <dgm:prSet presAssocID="{D956F368-1569-4ED9-A2F9-970B0ACAE66F}" presName="level3hierChild" presStyleCnt="0"/>
      <dgm:spPr/>
    </dgm:pt>
    <dgm:pt modelId="{CC1583EA-4B1F-4924-AAD3-577EB6C609E0}" type="pres">
      <dgm:prSet presAssocID="{63E8DAC9-7EE2-42E3-B63B-01F9ECA2BDEE}" presName="conn2-1" presStyleLbl="parChTrans1D2" presStyleIdx="2" presStyleCnt="3"/>
      <dgm:spPr/>
    </dgm:pt>
    <dgm:pt modelId="{C972FE8B-A092-4910-A254-15793DF5F736}" type="pres">
      <dgm:prSet presAssocID="{63E8DAC9-7EE2-42E3-B63B-01F9ECA2BDEE}" presName="connTx" presStyleLbl="parChTrans1D2" presStyleIdx="2" presStyleCnt="3"/>
      <dgm:spPr/>
    </dgm:pt>
    <dgm:pt modelId="{2016DF51-C0BB-4D43-AA7F-E6DA343E8F60}" type="pres">
      <dgm:prSet presAssocID="{8D245057-7926-47E8-873A-91B817B261EC}" presName="root2" presStyleCnt="0"/>
      <dgm:spPr/>
    </dgm:pt>
    <dgm:pt modelId="{F0F19035-1A80-4D6C-8077-65CDA265512E}" type="pres">
      <dgm:prSet presAssocID="{8D245057-7926-47E8-873A-91B817B261EC}" presName="LevelTwoTextNode" presStyleLbl="node2" presStyleIdx="2" presStyleCnt="3" custScaleY="151886" custLinFactNeighborX="4379" custLinFactNeighborY="-24145">
        <dgm:presLayoutVars>
          <dgm:chPref val="3"/>
        </dgm:presLayoutVars>
      </dgm:prSet>
      <dgm:spPr/>
    </dgm:pt>
    <dgm:pt modelId="{A3637235-F4D7-4A54-941E-3269C08CE92E}" type="pres">
      <dgm:prSet presAssocID="{8D245057-7926-47E8-873A-91B817B261EC}" presName="level3hierChild" presStyleCnt="0"/>
      <dgm:spPr/>
    </dgm:pt>
  </dgm:ptLst>
  <dgm:cxnLst>
    <dgm:cxn modelId="{49547404-DE02-4245-AAD2-BF71FB9D8810}" type="presOf" srcId="{3ADA9196-3EFF-4261-976A-D73AD8A06E43}" destId="{64248682-D744-4826-AF3B-57020C37A2A3}" srcOrd="0" destOrd="0" presId="urn:microsoft.com/office/officeart/2008/layout/HorizontalMultiLevelHierarchy"/>
    <dgm:cxn modelId="{363E7F1F-9111-47A6-8EFB-B0945F22C556}" srcId="{DBF99260-43CC-496E-AB88-A8219A7E7244}" destId="{D956F368-1569-4ED9-A2F9-970B0ACAE66F}" srcOrd="1" destOrd="0" parTransId="{B0BBD19C-3192-4FB0-8B0A-85EC4B648546}" sibTransId="{3E369529-D247-4878-AF64-3566B6A9F80C}"/>
    <dgm:cxn modelId="{2575A82E-562A-440A-85DE-1239E3D997AF}" srcId="{3ADA9196-3EFF-4261-976A-D73AD8A06E43}" destId="{DBF99260-43CC-496E-AB88-A8219A7E7244}" srcOrd="0" destOrd="0" parTransId="{7FCF1865-13DC-4932-9D28-EF1B1E861B65}" sibTransId="{0ED67FB0-A186-421D-9D93-80A4333ADFBE}"/>
    <dgm:cxn modelId="{46BAED36-68D0-42B8-980C-D74FD9B7A30C}" type="presOf" srcId="{D956F368-1569-4ED9-A2F9-970B0ACAE66F}" destId="{743414D2-89D9-4352-BA19-CE8998EB6571}" srcOrd="0" destOrd="0" presId="urn:microsoft.com/office/officeart/2008/layout/HorizontalMultiLevelHierarchy"/>
    <dgm:cxn modelId="{4F48706A-744B-4BD9-A1E9-C852A81BA7D7}" type="presOf" srcId="{8D245057-7926-47E8-873A-91B817B261EC}" destId="{F0F19035-1A80-4D6C-8077-65CDA265512E}" srcOrd="0" destOrd="0" presId="urn:microsoft.com/office/officeart/2008/layout/HorizontalMultiLevelHierarchy"/>
    <dgm:cxn modelId="{6E2F9C4B-1849-45AF-AA03-8654A1F352E7}" type="presOf" srcId="{63E8DAC9-7EE2-42E3-B63B-01F9ECA2BDEE}" destId="{C972FE8B-A092-4910-A254-15793DF5F736}" srcOrd="1" destOrd="0" presId="urn:microsoft.com/office/officeart/2008/layout/HorizontalMultiLevelHierarchy"/>
    <dgm:cxn modelId="{FE794D4D-3D6A-4A6F-BB65-F8CCDC3BF708}" type="presOf" srcId="{B0BBD19C-3192-4FB0-8B0A-85EC4B648546}" destId="{1A69669E-CB1C-4047-83FA-DF73FC6080A9}" srcOrd="1" destOrd="0" presId="urn:microsoft.com/office/officeart/2008/layout/HorizontalMultiLevelHierarchy"/>
    <dgm:cxn modelId="{6098E050-BFE8-4D8C-B503-FA6D39906858}" type="presOf" srcId="{0EA84419-CF35-47A0-BDEA-A96275FE64D0}" destId="{1AFE5899-A9B5-4FAF-B6EA-F2DA6686CE6E}" srcOrd="1" destOrd="0" presId="urn:microsoft.com/office/officeart/2008/layout/HorizontalMultiLevelHierarchy"/>
    <dgm:cxn modelId="{62065C93-8A57-441C-8704-377112EB8A9A}" type="presOf" srcId="{DBF99260-43CC-496E-AB88-A8219A7E7244}" destId="{4E85B8D9-8993-4AB4-831F-A59427645EFB}" srcOrd="0" destOrd="0" presId="urn:microsoft.com/office/officeart/2008/layout/HorizontalMultiLevelHierarchy"/>
    <dgm:cxn modelId="{12F19799-092F-4949-92CD-90E8AA9FAB5D}" srcId="{DBF99260-43CC-496E-AB88-A8219A7E7244}" destId="{D6192979-D3B1-4455-A14E-1721980A0E7C}" srcOrd="0" destOrd="0" parTransId="{0EA84419-CF35-47A0-BDEA-A96275FE64D0}" sibTransId="{A9E3412E-0E98-4E22-A386-65331407FCFF}"/>
    <dgm:cxn modelId="{02F3E2B6-0323-4B1B-B63C-D97EB5A7E874}" type="presOf" srcId="{0EA84419-CF35-47A0-BDEA-A96275FE64D0}" destId="{25664E44-AD73-420B-94B1-517E2D81FC46}" srcOrd="0" destOrd="0" presId="urn:microsoft.com/office/officeart/2008/layout/HorizontalMultiLevelHierarchy"/>
    <dgm:cxn modelId="{5FB7F9CB-D5AA-4412-9ECE-7709914DDA7A}" type="presOf" srcId="{B0BBD19C-3192-4FB0-8B0A-85EC4B648546}" destId="{C25D1DC0-AFC5-4A73-92BE-E4545E141B80}" srcOrd="0" destOrd="0" presId="urn:microsoft.com/office/officeart/2008/layout/HorizontalMultiLevelHierarchy"/>
    <dgm:cxn modelId="{9CDEC5D3-7894-4A5F-83D5-4229E3D33562}" srcId="{DBF99260-43CC-496E-AB88-A8219A7E7244}" destId="{8D245057-7926-47E8-873A-91B817B261EC}" srcOrd="2" destOrd="0" parTransId="{63E8DAC9-7EE2-42E3-B63B-01F9ECA2BDEE}" sibTransId="{8BF7115C-2888-4F75-8D69-4A2D84A3A461}"/>
    <dgm:cxn modelId="{AAF67FD5-3B6E-4552-92A4-64CFF42D6C04}" type="presOf" srcId="{63E8DAC9-7EE2-42E3-B63B-01F9ECA2BDEE}" destId="{CC1583EA-4B1F-4924-AAD3-577EB6C609E0}" srcOrd="0" destOrd="0" presId="urn:microsoft.com/office/officeart/2008/layout/HorizontalMultiLevelHierarchy"/>
    <dgm:cxn modelId="{58B62DE7-D5C1-4A59-B9CC-2C8137253F13}" type="presOf" srcId="{D6192979-D3B1-4455-A14E-1721980A0E7C}" destId="{35C0CC6E-930C-4A3F-A85E-B2D3D9426D5B}" srcOrd="0" destOrd="0" presId="urn:microsoft.com/office/officeart/2008/layout/HorizontalMultiLevelHierarchy"/>
    <dgm:cxn modelId="{5DE8CC18-1BC4-4248-BAE0-4013A39609D2}" type="presParOf" srcId="{64248682-D744-4826-AF3B-57020C37A2A3}" destId="{79922365-942D-462F-AE8C-DBDABE02E160}" srcOrd="0" destOrd="0" presId="urn:microsoft.com/office/officeart/2008/layout/HorizontalMultiLevelHierarchy"/>
    <dgm:cxn modelId="{BEB40A05-E1E5-458B-92AE-0E6F8972F846}" type="presParOf" srcId="{79922365-942D-462F-AE8C-DBDABE02E160}" destId="{4E85B8D9-8993-4AB4-831F-A59427645EFB}" srcOrd="0" destOrd="0" presId="urn:microsoft.com/office/officeart/2008/layout/HorizontalMultiLevelHierarchy"/>
    <dgm:cxn modelId="{855FD874-9209-4DE0-AEB0-3F3ECC543172}" type="presParOf" srcId="{79922365-942D-462F-AE8C-DBDABE02E160}" destId="{F7FBF91D-E430-4E2F-90E2-D07645CD8C16}" srcOrd="1" destOrd="0" presId="urn:microsoft.com/office/officeart/2008/layout/HorizontalMultiLevelHierarchy"/>
    <dgm:cxn modelId="{E8C0D27C-B337-477F-9F83-18875B17ADA5}" type="presParOf" srcId="{F7FBF91D-E430-4E2F-90E2-D07645CD8C16}" destId="{25664E44-AD73-420B-94B1-517E2D81FC46}" srcOrd="0" destOrd="0" presId="urn:microsoft.com/office/officeart/2008/layout/HorizontalMultiLevelHierarchy"/>
    <dgm:cxn modelId="{0C7180AF-D42E-42A8-8230-B696F21FDD36}" type="presParOf" srcId="{25664E44-AD73-420B-94B1-517E2D81FC46}" destId="{1AFE5899-A9B5-4FAF-B6EA-F2DA6686CE6E}" srcOrd="0" destOrd="0" presId="urn:microsoft.com/office/officeart/2008/layout/HorizontalMultiLevelHierarchy"/>
    <dgm:cxn modelId="{C9645677-57A1-4364-9066-C1EDEDF6222C}" type="presParOf" srcId="{F7FBF91D-E430-4E2F-90E2-D07645CD8C16}" destId="{8A261A1F-6F21-4730-94D2-908375FF7705}" srcOrd="1" destOrd="0" presId="urn:microsoft.com/office/officeart/2008/layout/HorizontalMultiLevelHierarchy"/>
    <dgm:cxn modelId="{EBCE4B6C-3338-4E06-A5D2-1CFDEA1DF850}" type="presParOf" srcId="{8A261A1F-6F21-4730-94D2-908375FF7705}" destId="{35C0CC6E-930C-4A3F-A85E-B2D3D9426D5B}" srcOrd="0" destOrd="0" presId="urn:microsoft.com/office/officeart/2008/layout/HorizontalMultiLevelHierarchy"/>
    <dgm:cxn modelId="{9B2DBBAE-75C7-449E-B294-1AEB4C0DD414}" type="presParOf" srcId="{8A261A1F-6F21-4730-94D2-908375FF7705}" destId="{670E5873-47AE-4C1F-A8D8-C0D3C6CE0CAC}" srcOrd="1" destOrd="0" presId="urn:microsoft.com/office/officeart/2008/layout/HorizontalMultiLevelHierarchy"/>
    <dgm:cxn modelId="{834CAC42-F822-44DB-A544-5229A90464CD}" type="presParOf" srcId="{F7FBF91D-E430-4E2F-90E2-D07645CD8C16}" destId="{C25D1DC0-AFC5-4A73-92BE-E4545E141B80}" srcOrd="2" destOrd="0" presId="urn:microsoft.com/office/officeart/2008/layout/HorizontalMultiLevelHierarchy"/>
    <dgm:cxn modelId="{31BF5E69-1A4D-482B-AA00-D32ADA5BAD8E}" type="presParOf" srcId="{C25D1DC0-AFC5-4A73-92BE-E4545E141B80}" destId="{1A69669E-CB1C-4047-83FA-DF73FC6080A9}" srcOrd="0" destOrd="0" presId="urn:microsoft.com/office/officeart/2008/layout/HorizontalMultiLevelHierarchy"/>
    <dgm:cxn modelId="{BE9D5290-790E-4924-BDC1-03147C27DEA2}" type="presParOf" srcId="{F7FBF91D-E430-4E2F-90E2-D07645CD8C16}" destId="{1D08A3F2-F3E0-42FC-B813-2CB1267D7BD9}" srcOrd="3" destOrd="0" presId="urn:microsoft.com/office/officeart/2008/layout/HorizontalMultiLevelHierarchy"/>
    <dgm:cxn modelId="{1437E560-304B-4053-B956-2A8173367E6B}" type="presParOf" srcId="{1D08A3F2-F3E0-42FC-B813-2CB1267D7BD9}" destId="{743414D2-89D9-4352-BA19-CE8998EB6571}" srcOrd="0" destOrd="0" presId="urn:microsoft.com/office/officeart/2008/layout/HorizontalMultiLevelHierarchy"/>
    <dgm:cxn modelId="{E19DB68E-F64F-4F46-A5F6-C09A2C6DC2BD}" type="presParOf" srcId="{1D08A3F2-F3E0-42FC-B813-2CB1267D7BD9}" destId="{6101F048-D787-411F-90A6-F8F7340390E2}" srcOrd="1" destOrd="0" presId="urn:microsoft.com/office/officeart/2008/layout/HorizontalMultiLevelHierarchy"/>
    <dgm:cxn modelId="{A2AA5133-BF0A-4EE8-9136-A20590865469}" type="presParOf" srcId="{F7FBF91D-E430-4E2F-90E2-D07645CD8C16}" destId="{CC1583EA-4B1F-4924-AAD3-577EB6C609E0}" srcOrd="4" destOrd="0" presId="urn:microsoft.com/office/officeart/2008/layout/HorizontalMultiLevelHierarchy"/>
    <dgm:cxn modelId="{0FD84534-0F88-4A2A-B794-12BB7AB72E6E}" type="presParOf" srcId="{CC1583EA-4B1F-4924-AAD3-577EB6C609E0}" destId="{C972FE8B-A092-4910-A254-15793DF5F736}" srcOrd="0" destOrd="0" presId="urn:microsoft.com/office/officeart/2008/layout/HorizontalMultiLevelHierarchy"/>
    <dgm:cxn modelId="{8DA050F8-F64B-483D-9E63-4EF36A753727}" type="presParOf" srcId="{F7FBF91D-E430-4E2F-90E2-D07645CD8C16}" destId="{2016DF51-C0BB-4D43-AA7F-E6DA343E8F60}" srcOrd="5" destOrd="0" presId="urn:microsoft.com/office/officeart/2008/layout/HorizontalMultiLevelHierarchy"/>
    <dgm:cxn modelId="{6B7B1DF2-5604-4FE9-B3E1-D7569ABAAF3A}" type="presParOf" srcId="{2016DF51-C0BB-4D43-AA7F-E6DA343E8F60}" destId="{F0F19035-1A80-4D6C-8077-65CDA265512E}" srcOrd="0" destOrd="0" presId="urn:microsoft.com/office/officeart/2008/layout/HorizontalMultiLevelHierarchy"/>
    <dgm:cxn modelId="{AAB84C5B-19D0-4011-B287-B402C172619F}" type="presParOf" srcId="{2016DF51-C0BB-4D43-AA7F-E6DA343E8F60}" destId="{A3637235-F4D7-4A54-941E-3269C08CE92E}"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573223-6519-4E19-8A29-14C165C2CD4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it-IT"/>
        </a:p>
      </dgm:t>
    </dgm:pt>
    <dgm:pt modelId="{9796E60B-0BA8-4528-B3BE-3A59E57AABFC}">
      <dgm:prSet phldrT="[Testo]" custT="1"/>
      <dgm:spPr/>
      <dgm:t>
        <a:bodyPr/>
        <a:lstStyle/>
        <a:p>
          <a:pPr>
            <a:buNone/>
          </a:pPr>
          <a:r>
            <a:rPr lang="it-IT" sz="3200" b="1" dirty="0">
              <a:latin typeface="Arial" panose="020B0604020202020204" pitchFamily="34" charset="0"/>
              <a:cs typeface="Arial" panose="020B0604020202020204" pitchFamily="34" charset="0"/>
            </a:rPr>
            <a:t>CODICE AZIENDALE</a:t>
          </a:r>
        </a:p>
        <a:p>
          <a:pPr>
            <a:buNone/>
          </a:pPr>
          <a:r>
            <a:rPr lang="it-IT" sz="2800" dirty="0">
              <a:latin typeface="Arial" panose="020B0604020202020204" pitchFamily="34" charset="0"/>
              <a:cs typeface="Arial" panose="020B0604020202020204" pitchFamily="34" charset="0"/>
            </a:rPr>
            <a:t>A ciascun detentore di alveari a prescindere che sia famigliare e/o imprenditore</a:t>
          </a:r>
        </a:p>
      </dgm:t>
    </dgm:pt>
    <dgm:pt modelId="{BA4C3389-DB77-4816-966C-2DC881260C5E}" type="parTrans" cxnId="{50B81838-67C5-4927-8D1C-7B109F025CD8}">
      <dgm:prSet/>
      <dgm:spPr/>
      <dgm:t>
        <a:bodyPr/>
        <a:lstStyle/>
        <a:p>
          <a:endParaRPr lang="it-IT"/>
        </a:p>
      </dgm:t>
    </dgm:pt>
    <dgm:pt modelId="{2B10039C-10BE-4313-B320-6C02667204F6}" type="sibTrans" cxnId="{50B81838-67C5-4927-8D1C-7B109F025CD8}">
      <dgm:prSet/>
      <dgm:spPr/>
      <dgm:t>
        <a:bodyPr/>
        <a:lstStyle/>
        <a:p>
          <a:endParaRPr lang="it-IT"/>
        </a:p>
      </dgm:t>
    </dgm:pt>
    <dgm:pt modelId="{11A5A453-5BBA-4275-ADDB-C6155E9EE869}">
      <dgm:prSet phldrT="[Testo]" custT="1"/>
      <dgm:spPr/>
      <dgm:t>
        <a:bodyPr/>
        <a:lstStyle/>
        <a:p>
          <a:pPr>
            <a:buNone/>
          </a:pPr>
          <a:r>
            <a:rPr lang="it-IT" sz="2800" dirty="0">
              <a:latin typeface="Arial" panose="020B0604020202020204" pitchFamily="34" charset="0"/>
              <a:cs typeface="Arial" panose="020B0604020202020204" pitchFamily="34" charset="0"/>
            </a:rPr>
            <a:t>Indirizzo azienda e/o abitazione</a:t>
          </a:r>
        </a:p>
      </dgm:t>
    </dgm:pt>
    <dgm:pt modelId="{9DC1714D-673F-48A8-AD1E-7A4222D5DA0F}" type="parTrans" cxnId="{71F81B19-EC45-4346-8B92-8A4E3181C94C}">
      <dgm:prSet/>
      <dgm:spPr/>
      <dgm:t>
        <a:bodyPr/>
        <a:lstStyle/>
        <a:p>
          <a:endParaRPr lang="it-IT"/>
        </a:p>
      </dgm:t>
    </dgm:pt>
    <dgm:pt modelId="{3CE22C22-0981-4C4B-AF96-79E1C9991482}" type="sibTrans" cxnId="{71F81B19-EC45-4346-8B92-8A4E3181C94C}">
      <dgm:prSet/>
      <dgm:spPr/>
      <dgm:t>
        <a:bodyPr/>
        <a:lstStyle/>
        <a:p>
          <a:endParaRPr lang="it-IT"/>
        </a:p>
      </dgm:t>
    </dgm:pt>
    <dgm:pt modelId="{40F104C5-AE62-425B-A862-AFFBA3226BFC}">
      <dgm:prSet phldrT="[Testo]" phldr="1"/>
      <dgm:spPr/>
      <dgm:t>
        <a:bodyPr/>
        <a:lstStyle/>
        <a:p>
          <a:endParaRPr lang="it-IT" sz="3300"/>
        </a:p>
      </dgm:t>
    </dgm:pt>
    <dgm:pt modelId="{4C6508A7-5ACE-481D-9D5B-3BB989FB5161}" type="parTrans" cxnId="{D7B4207D-DEEC-48B9-823F-47FFCEC477CD}">
      <dgm:prSet/>
      <dgm:spPr/>
      <dgm:t>
        <a:bodyPr/>
        <a:lstStyle/>
        <a:p>
          <a:endParaRPr lang="it-IT"/>
        </a:p>
      </dgm:t>
    </dgm:pt>
    <dgm:pt modelId="{1ED7D0D5-682E-40B8-9BD2-B9F7831B2F50}" type="sibTrans" cxnId="{D7B4207D-DEEC-48B9-823F-47FFCEC477CD}">
      <dgm:prSet/>
      <dgm:spPr/>
      <dgm:t>
        <a:bodyPr/>
        <a:lstStyle/>
        <a:p>
          <a:endParaRPr lang="it-IT"/>
        </a:p>
      </dgm:t>
    </dgm:pt>
    <dgm:pt modelId="{20782754-E543-4980-A7C2-F5B95E7E1BA4}">
      <dgm:prSet phldrT="[Testo]" custT="1"/>
      <dgm:spPr/>
      <dgm:t>
        <a:bodyPr/>
        <a:lstStyle/>
        <a:p>
          <a:r>
            <a:rPr lang="it-IT" sz="2800" dirty="0">
              <a:latin typeface="Arial" panose="020B0604020202020204" pitchFamily="34" charset="0"/>
              <a:cs typeface="Arial" panose="020B0604020202020204" pitchFamily="34" charset="0"/>
            </a:rPr>
            <a:t>Il codice è composto da una sigla di 3 numeri a cui segue la sigla della provincia dell’apicoltore quindi da altri 3 numeri – se l’apicoltore è in possesso di altri apiari all’ultimo N° seguiranno N° progressivi 1-2</a:t>
          </a:r>
        </a:p>
      </dgm:t>
    </dgm:pt>
    <dgm:pt modelId="{25653C4B-ECFD-4923-8606-059CBF2A184D}" type="parTrans" cxnId="{20F81FB7-88C5-4602-ABA9-83298A1A2102}">
      <dgm:prSet/>
      <dgm:spPr/>
      <dgm:t>
        <a:bodyPr/>
        <a:lstStyle/>
        <a:p>
          <a:endParaRPr lang="it-IT"/>
        </a:p>
      </dgm:t>
    </dgm:pt>
    <dgm:pt modelId="{D832316C-93E8-4E1E-BEFA-A55178DA40C7}" type="sibTrans" cxnId="{20F81FB7-88C5-4602-ABA9-83298A1A2102}">
      <dgm:prSet/>
      <dgm:spPr/>
      <dgm:t>
        <a:bodyPr/>
        <a:lstStyle/>
        <a:p>
          <a:endParaRPr lang="it-IT"/>
        </a:p>
      </dgm:t>
    </dgm:pt>
    <dgm:pt modelId="{655F8D07-F3DB-4C42-BC53-62B778D011C4}">
      <dgm:prSet phldrT="[Testo]" phldr="1"/>
      <dgm:spPr/>
      <dgm:t>
        <a:bodyPr/>
        <a:lstStyle/>
        <a:p>
          <a:endParaRPr lang="it-IT" sz="3300" dirty="0"/>
        </a:p>
      </dgm:t>
    </dgm:pt>
    <dgm:pt modelId="{16E13BB4-6DEB-4C4F-A683-38A2338E4F5F}" type="parTrans" cxnId="{011922D4-BA5D-4EC3-9F80-D07C89C451DE}">
      <dgm:prSet/>
      <dgm:spPr/>
      <dgm:t>
        <a:bodyPr/>
        <a:lstStyle/>
        <a:p>
          <a:endParaRPr lang="it-IT"/>
        </a:p>
      </dgm:t>
    </dgm:pt>
    <dgm:pt modelId="{56943712-A4D9-437E-AF00-44C67B282193}" type="sibTrans" cxnId="{011922D4-BA5D-4EC3-9F80-D07C89C451DE}">
      <dgm:prSet/>
      <dgm:spPr/>
      <dgm:t>
        <a:bodyPr/>
        <a:lstStyle/>
        <a:p>
          <a:endParaRPr lang="it-IT"/>
        </a:p>
      </dgm:t>
    </dgm:pt>
    <dgm:pt modelId="{DCEA6234-4A76-4F85-9017-D8EFAD85861D}">
      <dgm:prSet phldrT="[Testo]" phldr="1"/>
      <dgm:spPr/>
      <dgm:t>
        <a:bodyPr/>
        <a:lstStyle/>
        <a:p>
          <a:endParaRPr lang="it-IT" sz="3300" dirty="0"/>
        </a:p>
      </dgm:t>
    </dgm:pt>
    <dgm:pt modelId="{FEE1CE01-8B74-485B-80FF-354309B7F22D}" type="parTrans" cxnId="{7CE25DF2-43EA-4733-B784-4857F8C884AE}">
      <dgm:prSet/>
      <dgm:spPr/>
      <dgm:t>
        <a:bodyPr/>
        <a:lstStyle/>
        <a:p>
          <a:endParaRPr lang="it-IT"/>
        </a:p>
      </dgm:t>
    </dgm:pt>
    <dgm:pt modelId="{E6A4545F-EAD1-409B-842A-C9467872CAB3}" type="sibTrans" cxnId="{7CE25DF2-43EA-4733-B784-4857F8C884AE}">
      <dgm:prSet/>
      <dgm:spPr/>
      <dgm:t>
        <a:bodyPr/>
        <a:lstStyle/>
        <a:p>
          <a:endParaRPr lang="it-IT"/>
        </a:p>
      </dgm:t>
    </dgm:pt>
    <dgm:pt modelId="{61E6D4A7-FAA2-4F89-B187-B2E85B309D2A}">
      <dgm:prSet phldrT="[Testo]" custT="1"/>
      <dgm:spPr/>
      <dgm:t>
        <a:bodyPr/>
        <a:lstStyle/>
        <a:p>
          <a:r>
            <a:rPr lang="it-IT" sz="2800" dirty="0">
              <a:latin typeface="Arial" panose="020B0604020202020204" pitchFamily="34" charset="0"/>
              <a:cs typeface="Arial" panose="020B0604020202020204" pitchFamily="34" charset="0"/>
            </a:rPr>
            <a:t>Ciascuno dei N° progressivi aggiunti alla fine indicano il corrispondente apiario</a:t>
          </a:r>
        </a:p>
      </dgm:t>
    </dgm:pt>
    <dgm:pt modelId="{A7A72E52-B88C-4AA9-B4E3-31E7A22622E2}" type="parTrans" cxnId="{C244A27C-CA3D-44DD-9500-98A737B2896E}">
      <dgm:prSet/>
      <dgm:spPr/>
      <dgm:t>
        <a:bodyPr/>
        <a:lstStyle/>
        <a:p>
          <a:endParaRPr lang="it-IT"/>
        </a:p>
      </dgm:t>
    </dgm:pt>
    <dgm:pt modelId="{2617F8BA-0148-447A-9B86-94120FC60E3F}" type="sibTrans" cxnId="{C244A27C-CA3D-44DD-9500-98A737B2896E}">
      <dgm:prSet/>
      <dgm:spPr/>
      <dgm:t>
        <a:bodyPr/>
        <a:lstStyle/>
        <a:p>
          <a:endParaRPr lang="it-IT"/>
        </a:p>
      </dgm:t>
    </dgm:pt>
    <dgm:pt modelId="{5E2EA7BF-29E6-4E23-B2AA-E4A6A46D952E}">
      <dgm:prSet phldrT="[Testo]" custT="1"/>
      <dgm:spPr/>
      <dgm:t>
        <a:bodyPr/>
        <a:lstStyle/>
        <a:p>
          <a:r>
            <a:rPr lang="it-IT" sz="1400" dirty="0"/>
            <a:t>https://www.apicolturavaresina.it/anagrafe-apistica-guida-piccoli-produttori-normativa-vigente/</a:t>
          </a:r>
        </a:p>
      </dgm:t>
    </dgm:pt>
    <dgm:pt modelId="{5989A96B-6429-4229-A954-C66F6741401E}" type="parTrans" cxnId="{265F0B04-8259-4D13-B758-9353F78204D9}">
      <dgm:prSet/>
      <dgm:spPr/>
      <dgm:t>
        <a:bodyPr/>
        <a:lstStyle/>
        <a:p>
          <a:endParaRPr lang="it-IT"/>
        </a:p>
      </dgm:t>
    </dgm:pt>
    <dgm:pt modelId="{255F0854-E855-48B9-8F28-3F6A1B5BE522}" type="sibTrans" cxnId="{265F0B04-8259-4D13-B758-9353F78204D9}">
      <dgm:prSet/>
      <dgm:spPr/>
      <dgm:t>
        <a:bodyPr/>
        <a:lstStyle/>
        <a:p>
          <a:endParaRPr lang="it-IT"/>
        </a:p>
      </dgm:t>
    </dgm:pt>
    <dgm:pt modelId="{B70C4418-6408-4268-AFFF-CF7EB852CC4A}">
      <dgm:prSet phldrT="[Testo]" phldr="1"/>
      <dgm:spPr/>
      <dgm:t>
        <a:bodyPr/>
        <a:lstStyle/>
        <a:p>
          <a:endParaRPr lang="it-IT" sz="3300" dirty="0"/>
        </a:p>
      </dgm:t>
    </dgm:pt>
    <dgm:pt modelId="{5E498901-1AB0-4C21-A2B0-6F4898778276}" type="parTrans" cxnId="{963009CB-A6FD-41A7-A3CE-19157A61BE9C}">
      <dgm:prSet/>
      <dgm:spPr/>
      <dgm:t>
        <a:bodyPr/>
        <a:lstStyle/>
        <a:p>
          <a:endParaRPr lang="it-IT"/>
        </a:p>
      </dgm:t>
    </dgm:pt>
    <dgm:pt modelId="{E277C67B-28F0-4ED2-A183-51E301A9D95A}" type="sibTrans" cxnId="{963009CB-A6FD-41A7-A3CE-19157A61BE9C}">
      <dgm:prSet/>
      <dgm:spPr/>
      <dgm:t>
        <a:bodyPr/>
        <a:lstStyle/>
        <a:p>
          <a:endParaRPr lang="it-IT"/>
        </a:p>
      </dgm:t>
    </dgm:pt>
    <dgm:pt modelId="{121ACD9D-7861-44E0-BE00-526573900B19}">
      <dgm:prSet phldrT="[Testo]"/>
      <dgm:spPr/>
      <dgm:t>
        <a:bodyPr/>
        <a:lstStyle/>
        <a:p>
          <a:endParaRPr lang="it-IT" sz="3300" dirty="0"/>
        </a:p>
      </dgm:t>
    </dgm:pt>
    <dgm:pt modelId="{4F0B4B47-417D-4A40-B944-69360B224504}" type="parTrans" cxnId="{4B681659-7898-48A3-9CCE-266CA3445632}">
      <dgm:prSet/>
      <dgm:spPr/>
      <dgm:t>
        <a:bodyPr/>
        <a:lstStyle/>
        <a:p>
          <a:endParaRPr lang="it-IT"/>
        </a:p>
      </dgm:t>
    </dgm:pt>
    <dgm:pt modelId="{8026DB91-750A-4562-8A83-8777452DA90E}" type="sibTrans" cxnId="{4B681659-7898-48A3-9CCE-266CA3445632}">
      <dgm:prSet/>
      <dgm:spPr/>
      <dgm:t>
        <a:bodyPr/>
        <a:lstStyle/>
        <a:p>
          <a:endParaRPr lang="it-IT"/>
        </a:p>
      </dgm:t>
    </dgm:pt>
    <dgm:pt modelId="{C939C7F9-6F88-4EA3-8A4A-E10A995A1E90}">
      <dgm:prSet phldrT="[Testo]"/>
      <dgm:spPr/>
      <dgm:t>
        <a:bodyPr/>
        <a:lstStyle/>
        <a:p>
          <a:endParaRPr lang="it-IT" sz="3300" dirty="0"/>
        </a:p>
      </dgm:t>
    </dgm:pt>
    <dgm:pt modelId="{3E57C32B-954A-4617-91CB-20EDC805F65C}" type="parTrans" cxnId="{466C78A6-60B1-4EC0-A915-37B835BD59AC}">
      <dgm:prSet/>
      <dgm:spPr/>
      <dgm:t>
        <a:bodyPr/>
        <a:lstStyle/>
        <a:p>
          <a:endParaRPr lang="it-IT"/>
        </a:p>
      </dgm:t>
    </dgm:pt>
    <dgm:pt modelId="{61EFF379-11A4-4E19-87AC-972CA05FBAD4}" type="sibTrans" cxnId="{466C78A6-60B1-4EC0-A915-37B835BD59AC}">
      <dgm:prSet/>
      <dgm:spPr/>
      <dgm:t>
        <a:bodyPr/>
        <a:lstStyle/>
        <a:p>
          <a:endParaRPr lang="it-IT"/>
        </a:p>
      </dgm:t>
    </dgm:pt>
    <dgm:pt modelId="{939FC1AF-4932-4FB4-ADA7-BA12AC88B459}">
      <dgm:prSet phldrT="[Testo]"/>
      <dgm:spPr/>
      <dgm:t>
        <a:bodyPr/>
        <a:lstStyle/>
        <a:p>
          <a:endParaRPr lang="it-IT" sz="3300" dirty="0"/>
        </a:p>
      </dgm:t>
    </dgm:pt>
    <dgm:pt modelId="{683FF066-2F6C-48C1-8830-EE7FA855BD97}" type="parTrans" cxnId="{46A80D37-98FE-4AA3-B96B-44BDFF61A160}">
      <dgm:prSet/>
      <dgm:spPr/>
      <dgm:t>
        <a:bodyPr/>
        <a:lstStyle/>
        <a:p>
          <a:endParaRPr lang="it-IT"/>
        </a:p>
      </dgm:t>
    </dgm:pt>
    <dgm:pt modelId="{C3EA74DF-B461-4559-A324-3DBC69A344C4}" type="sibTrans" cxnId="{46A80D37-98FE-4AA3-B96B-44BDFF61A160}">
      <dgm:prSet/>
      <dgm:spPr/>
      <dgm:t>
        <a:bodyPr/>
        <a:lstStyle/>
        <a:p>
          <a:endParaRPr lang="it-IT"/>
        </a:p>
      </dgm:t>
    </dgm:pt>
    <dgm:pt modelId="{C205120F-5047-475C-9399-6328554BF97E}">
      <dgm:prSet phldrT="[Testo]"/>
      <dgm:spPr/>
      <dgm:t>
        <a:bodyPr/>
        <a:lstStyle/>
        <a:p>
          <a:endParaRPr lang="it-IT" sz="3300" dirty="0"/>
        </a:p>
      </dgm:t>
    </dgm:pt>
    <dgm:pt modelId="{3E721FC5-F074-4C83-B423-0AEF4AC5C586}" type="parTrans" cxnId="{C5901FA0-501A-40B8-B766-2C92343F254D}">
      <dgm:prSet/>
      <dgm:spPr/>
      <dgm:t>
        <a:bodyPr/>
        <a:lstStyle/>
        <a:p>
          <a:endParaRPr lang="it-IT"/>
        </a:p>
      </dgm:t>
    </dgm:pt>
    <dgm:pt modelId="{92431CD1-1C04-4FE1-B8D7-F4A4FEB3E94E}" type="sibTrans" cxnId="{C5901FA0-501A-40B8-B766-2C92343F254D}">
      <dgm:prSet/>
      <dgm:spPr/>
      <dgm:t>
        <a:bodyPr/>
        <a:lstStyle/>
        <a:p>
          <a:endParaRPr lang="it-IT"/>
        </a:p>
      </dgm:t>
    </dgm:pt>
    <dgm:pt modelId="{C6F357E8-9048-487B-BBDF-4E0CB2D8448B}">
      <dgm:prSet phldrT="[Testo]"/>
      <dgm:spPr/>
      <dgm:t>
        <a:bodyPr/>
        <a:lstStyle/>
        <a:p>
          <a:endParaRPr lang="it-IT" sz="3300" dirty="0"/>
        </a:p>
      </dgm:t>
    </dgm:pt>
    <dgm:pt modelId="{0A2F3821-0793-4319-8D77-F852C1CB20FF}" type="parTrans" cxnId="{6ECA9B2F-5D52-4708-986C-94F90E2D8CF6}">
      <dgm:prSet/>
      <dgm:spPr/>
      <dgm:t>
        <a:bodyPr/>
        <a:lstStyle/>
        <a:p>
          <a:endParaRPr lang="it-IT"/>
        </a:p>
      </dgm:t>
    </dgm:pt>
    <dgm:pt modelId="{C976DE73-57C7-49E7-9B58-0310FA77C5A6}" type="sibTrans" cxnId="{6ECA9B2F-5D52-4708-986C-94F90E2D8CF6}">
      <dgm:prSet/>
      <dgm:spPr/>
      <dgm:t>
        <a:bodyPr/>
        <a:lstStyle/>
        <a:p>
          <a:endParaRPr lang="it-IT"/>
        </a:p>
      </dgm:t>
    </dgm:pt>
    <dgm:pt modelId="{8201B67C-A5D2-4E28-8472-5B36074DA51F}">
      <dgm:prSet phldrT="[Testo]"/>
      <dgm:spPr/>
      <dgm:t>
        <a:bodyPr/>
        <a:lstStyle/>
        <a:p>
          <a:endParaRPr lang="it-IT" sz="3300" dirty="0"/>
        </a:p>
      </dgm:t>
    </dgm:pt>
    <dgm:pt modelId="{EADE51DD-92CC-4FD4-91DF-86820B11CA79}" type="parTrans" cxnId="{D191DD3C-EC44-4ADF-BE97-5A2F9AC96D80}">
      <dgm:prSet/>
      <dgm:spPr/>
      <dgm:t>
        <a:bodyPr/>
        <a:lstStyle/>
        <a:p>
          <a:endParaRPr lang="it-IT"/>
        </a:p>
      </dgm:t>
    </dgm:pt>
    <dgm:pt modelId="{EC21E5F4-DED1-4C23-8085-E0220C2AA0B6}" type="sibTrans" cxnId="{D191DD3C-EC44-4ADF-BE97-5A2F9AC96D80}">
      <dgm:prSet/>
      <dgm:spPr/>
      <dgm:t>
        <a:bodyPr/>
        <a:lstStyle/>
        <a:p>
          <a:endParaRPr lang="it-IT"/>
        </a:p>
      </dgm:t>
    </dgm:pt>
    <dgm:pt modelId="{46DABCD0-4B15-4FEB-A7A0-D9B3453F5665}">
      <dgm:prSet phldrT="[Testo]" custT="1"/>
      <dgm:spPr/>
      <dgm:t>
        <a:bodyPr/>
        <a:lstStyle/>
        <a:p>
          <a:endParaRPr lang="it-IT" sz="1400" dirty="0"/>
        </a:p>
      </dgm:t>
    </dgm:pt>
    <dgm:pt modelId="{8C4BBA00-9B02-4CC5-AA45-7E1E0A98B0E3}" type="parTrans" cxnId="{F26FAF53-AD47-4AFD-9C68-E7DB757868E0}">
      <dgm:prSet/>
      <dgm:spPr/>
    </dgm:pt>
    <dgm:pt modelId="{5AA0F24A-0676-4614-8740-302A77AA9D11}" type="sibTrans" cxnId="{F26FAF53-AD47-4AFD-9C68-E7DB757868E0}">
      <dgm:prSet/>
      <dgm:spPr/>
    </dgm:pt>
    <dgm:pt modelId="{76BA9507-C826-44D8-B521-4F7D6F53C3E0}">
      <dgm:prSet phldrT="[Testo]" custT="1"/>
      <dgm:spPr/>
      <dgm:t>
        <a:bodyPr/>
        <a:lstStyle/>
        <a:p>
          <a:r>
            <a:rPr lang="it-IT" sz="1400" dirty="0"/>
            <a:t>https://leapidimaurizio.blogspot.com/2023/11/nuovi-obblighi-per-gli-apicoltori.html</a:t>
          </a:r>
        </a:p>
      </dgm:t>
    </dgm:pt>
    <dgm:pt modelId="{33BA0DF9-0AEC-40E4-A453-EF2FEF8BD510}" type="parTrans" cxnId="{CECDDCD6-ED00-40FF-8D9C-A753B67D89F8}">
      <dgm:prSet/>
      <dgm:spPr/>
    </dgm:pt>
    <dgm:pt modelId="{89674BAC-0C88-4CB5-A5CA-E22E51BC3F83}" type="sibTrans" cxnId="{CECDDCD6-ED00-40FF-8D9C-A753B67D89F8}">
      <dgm:prSet/>
      <dgm:spPr/>
    </dgm:pt>
    <dgm:pt modelId="{F1CB3926-0D6C-4DCC-AF66-AD308B13359C}" type="pres">
      <dgm:prSet presAssocID="{B7573223-6519-4E19-8A29-14C165C2CD40}" presName="linear" presStyleCnt="0">
        <dgm:presLayoutVars>
          <dgm:dir/>
          <dgm:resizeHandles val="exact"/>
        </dgm:presLayoutVars>
      </dgm:prSet>
      <dgm:spPr/>
    </dgm:pt>
    <dgm:pt modelId="{2C406404-126B-4CEF-BBA0-88A4B29F0231}" type="pres">
      <dgm:prSet presAssocID="{9796E60B-0BA8-4528-B3BE-3A59E57AABFC}" presName="comp" presStyleCnt="0"/>
      <dgm:spPr/>
    </dgm:pt>
    <dgm:pt modelId="{93BB5231-DBB2-4EBD-B693-419B3A88D249}" type="pres">
      <dgm:prSet presAssocID="{9796E60B-0BA8-4528-B3BE-3A59E57AABFC}" presName="box" presStyleLbl="node1" presStyleIdx="0" presStyleCnt="3" custScaleY="108648"/>
      <dgm:spPr/>
    </dgm:pt>
    <dgm:pt modelId="{354D44F9-23F1-4201-8832-E3D68227D02B}" type="pres">
      <dgm:prSet presAssocID="{9796E60B-0BA8-4528-B3BE-3A59E57AABFC}" presName="img" presStyleLbl="fgImgPlace1" presStyleIdx="0" presStyleCnt="3"/>
      <dgm:spPr>
        <a:blipFill>
          <a:blip xmlns:r="http://schemas.openxmlformats.org/officeDocument/2006/relationships" r:embed="rId1"/>
          <a:srcRect/>
          <a:stretch>
            <a:fillRect t="-21000" b="-21000"/>
          </a:stretch>
        </a:blipFill>
      </dgm:spPr>
    </dgm:pt>
    <dgm:pt modelId="{DC07813F-6181-42DC-A390-ADF38F4D33D2}" type="pres">
      <dgm:prSet presAssocID="{9796E60B-0BA8-4528-B3BE-3A59E57AABFC}" presName="text" presStyleLbl="node1" presStyleIdx="0" presStyleCnt="3">
        <dgm:presLayoutVars>
          <dgm:bulletEnabled val="1"/>
        </dgm:presLayoutVars>
      </dgm:prSet>
      <dgm:spPr/>
    </dgm:pt>
    <dgm:pt modelId="{2C052A3A-8955-40FD-A897-A1761821A894}" type="pres">
      <dgm:prSet presAssocID="{2B10039C-10BE-4313-B320-6C02667204F6}" presName="spacer" presStyleCnt="0"/>
      <dgm:spPr/>
    </dgm:pt>
    <dgm:pt modelId="{B3738ADF-0F3A-4D26-9D89-6B51B89F1C1D}" type="pres">
      <dgm:prSet presAssocID="{20782754-E543-4980-A7C2-F5B95E7E1BA4}" presName="comp" presStyleCnt="0"/>
      <dgm:spPr/>
    </dgm:pt>
    <dgm:pt modelId="{48E5C82E-85FC-4B75-A0AE-1BDFD91B6999}" type="pres">
      <dgm:prSet presAssocID="{20782754-E543-4980-A7C2-F5B95E7E1BA4}" presName="box" presStyleLbl="node1" presStyleIdx="1" presStyleCnt="3"/>
      <dgm:spPr/>
    </dgm:pt>
    <dgm:pt modelId="{6B207F8D-F5F5-4587-B6F4-369BF1B8468C}" type="pres">
      <dgm:prSet presAssocID="{20782754-E543-4980-A7C2-F5B95E7E1BA4}" presName="img" presStyleLbl="fgImgPlace1" presStyleIdx="1" presStyleCnt="3"/>
      <dgm:spPr>
        <a:blipFill>
          <a:blip xmlns:r="http://schemas.openxmlformats.org/officeDocument/2006/relationships" r:embed="rId2"/>
          <a:srcRect/>
          <a:stretch>
            <a:fillRect t="-23000" b="-23000"/>
          </a:stretch>
        </a:blipFill>
      </dgm:spPr>
    </dgm:pt>
    <dgm:pt modelId="{3394E0A3-C210-4452-823D-1DE6EA2E4874}" type="pres">
      <dgm:prSet presAssocID="{20782754-E543-4980-A7C2-F5B95E7E1BA4}" presName="text" presStyleLbl="node1" presStyleIdx="1" presStyleCnt="3">
        <dgm:presLayoutVars>
          <dgm:bulletEnabled val="1"/>
        </dgm:presLayoutVars>
      </dgm:prSet>
      <dgm:spPr/>
    </dgm:pt>
    <dgm:pt modelId="{BE6EF4FF-4186-4409-9114-DDDF4743A0F5}" type="pres">
      <dgm:prSet presAssocID="{D832316C-93E8-4E1E-BEFA-A55178DA40C7}" presName="spacer" presStyleCnt="0"/>
      <dgm:spPr/>
    </dgm:pt>
    <dgm:pt modelId="{16ABA157-2C69-4487-BE43-8D02D79134D2}" type="pres">
      <dgm:prSet presAssocID="{61E6D4A7-FAA2-4F89-B187-B2E85B309D2A}" presName="comp" presStyleCnt="0"/>
      <dgm:spPr/>
    </dgm:pt>
    <dgm:pt modelId="{32240BB2-21E7-4FCB-B687-DB6C7E925439}" type="pres">
      <dgm:prSet presAssocID="{61E6D4A7-FAA2-4F89-B187-B2E85B309D2A}" presName="box" presStyleLbl="node1" presStyleIdx="2" presStyleCnt="3"/>
      <dgm:spPr/>
    </dgm:pt>
    <dgm:pt modelId="{ED1A3B05-F0EB-487B-AEDD-39292D7E85AB}" type="pres">
      <dgm:prSet presAssocID="{61E6D4A7-FAA2-4F89-B187-B2E85B309D2A}" presName="img" presStyleLbl="fgImgPlace1" presStyleIdx="2" presStyleCnt="3"/>
      <dgm:spPr>
        <a:blipFill>
          <a:blip xmlns:r="http://schemas.openxmlformats.org/officeDocument/2006/relationships" r:embed="rId3"/>
          <a:srcRect/>
          <a:stretch>
            <a:fillRect l="-1000" r="-1000"/>
          </a:stretch>
        </a:blipFill>
      </dgm:spPr>
    </dgm:pt>
    <dgm:pt modelId="{B972F45C-300A-4B53-BDB7-D8A5FB5E9B1E}" type="pres">
      <dgm:prSet presAssocID="{61E6D4A7-FAA2-4F89-B187-B2E85B309D2A}" presName="text" presStyleLbl="node1" presStyleIdx="2" presStyleCnt="3">
        <dgm:presLayoutVars>
          <dgm:bulletEnabled val="1"/>
        </dgm:presLayoutVars>
      </dgm:prSet>
      <dgm:spPr/>
    </dgm:pt>
  </dgm:ptLst>
  <dgm:cxnLst>
    <dgm:cxn modelId="{265F0B04-8259-4D13-B758-9353F78204D9}" srcId="{61E6D4A7-FAA2-4F89-B187-B2E85B309D2A}" destId="{5E2EA7BF-29E6-4E23-B2AA-E4A6A46D952E}" srcOrd="0" destOrd="0" parTransId="{5989A96B-6429-4229-A954-C66F6741401E}" sibTransId="{255F0854-E855-48B9-8F28-3F6A1B5BE522}"/>
    <dgm:cxn modelId="{7F1C8409-AF02-4ADD-9142-434CDFED3BC0}" type="presOf" srcId="{DCEA6234-4A76-4F85-9017-D8EFAD85861D}" destId="{48E5C82E-85FC-4B75-A0AE-1BDFD91B6999}" srcOrd="0" destOrd="2" presId="urn:microsoft.com/office/officeart/2005/8/layout/vList4"/>
    <dgm:cxn modelId="{6F560A0B-8128-4439-9C3C-FD1B1447B903}" type="presOf" srcId="{8201B67C-A5D2-4E28-8472-5B36074DA51F}" destId="{B972F45C-300A-4B53-BDB7-D8A5FB5E9B1E}" srcOrd="1" destOrd="5" presId="urn:microsoft.com/office/officeart/2005/8/layout/vList4"/>
    <dgm:cxn modelId="{71F81B19-EC45-4346-8B92-8A4E3181C94C}" srcId="{9796E60B-0BA8-4528-B3BE-3A59E57AABFC}" destId="{11A5A453-5BBA-4275-ADDB-C6155E9EE869}" srcOrd="0" destOrd="0" parTransId="{9DC1714D-673F-48A8-AD1E-7A4222D5DA0F}" sibTransId="{3CE22C22-0981-4C4B-AF96-79E1C9991482}"/>
    <dgm:cxn modelId="{669C0B28-50E0-41BC-8D5F-E28B086A958D}" type="presOf" srcId="{121ACD9D-7861-44E0-BE00-526573900B19}" destId="{32240BB2-21E7-4FCB-B687-DB6C7E925439}" srcOrd="0" destOrd="9" presId="urn:microsoft.com/office/officeart/2005/8/layout/vList4"/>
    <dgm:cxn modelId="{6ECA9B2F-5D52-4708-986C-94F90E2D8CF6}" srcId="{61E6D4A7-FAA2-4F89-B187-B2E85B309D2A}" destId="{C6F357E8-9048-487B-BBDF-4E0CB2D8448B}" srcOrd="3" destOrd="0" parTransId="{0A2F3821-0793-4319-8D77-F852C1CB20FF}" sibTransId="{C976DE73-57C7-49E7-9B58-0310FA77C5A6}"/>
    <dgm:cxn modelId="{46A80D37-98FE-4AA3-B96B-44BDFF61A160}" srcId="{61E6D4A7-FAA2-4F89-B187-B2E85B309D2A}" destId="{939FC1AF-4932-4FB4-ADA7-BA12AC88B459}" srcOrd="7" destOrd="0" parTransId="{683FF066-2F6C-48C1-8830-EE7FA855BD97}" sibTransId="{C3EA74DF-B461-4559-A324-3DBC69A344C4}"/>
    <dgm:cxn modelId="{50B81838-67C5-4927-8D1C-7B109F025CD8}" srcId="{B7573223-6519-4E19-8A29-14C165C2CD40}" destId="{9796E60B-0BA8-4528-B3BE-3A59E57AABFC}" srcOrd="0" destOrd="0" parTransId="{BA4C3389-DB77-4816-966C-2DC881260C5E}" sibTransId="{2B10039C-10BE-4313-B320-6C02667204F6}"/>
    <dgm:cxn modelId="{D191DD3C-EC44-4ADF-BE97-5A2F9AC96D80}" srcId="{61E6D4A7-FAA2-4F89-B187-B2E85B309D2A}" destId="{8201B67C-A5D2-4E28-8472-5B36074DA51F}" srcOrd="4" destOrd="0" parTransId="{EADE51DD-92CC-4FD4-91DF-86820B11CA79}" sibTransId="{EC21E5F4-DED1-4C23-8085-E0220C2AA0B6}"/>
    <dgm:cxn modelId="{77781E3F-87EE-4476-8E19-0EBD1E2FA75D}" type="presOf" srcId="{76BA9507-C826-44D8-B521-4F7D6F53C3E0}" destId="{32240BB2-21E7-4FCB-B687-DB6C7E925439}" srcOrd="0" destOrd="2" presId="urn:microsoft.com/office/officeart/2005/8/layout/vList4"/>
    <dgm:cxn modelId="{BA3D8440-38CF-443D-AF1B-935D83E97F1B}" type="presOf" srcId="{20782754-E543-4980-A7C2-F5B95E7E1BA4}" destId="{48E5C82E-85FC-4B75-A0AE-1BDFD91B6999}" srcOrd="0" destOrd="0" presId="urn:microsoft.com/office/officeart/2005/8/layout/vList4"/>
    <dgm:cxn modelId="{C906AB5F-E0B2-4A5C-8034-03B1560AE1CD}" type="presOf" srcId="{11A5A453-5BBA-4275-ADDB-C6155E9EE869}" destId="{DC07813F-6181-42DC-A390-ADF38F4D33D2}" srcOrd="1" destOrd="1" presId="urn:microsoft.com/office/officeart/2005/8/layout/vList4"/>
    <dgm:cxn modelId="{326CDC4A-1B84-40C4-80C9-C386B6363AA6}" type="presOf" srcId="{C6F357E8-9048-487B-BBDF-4E0CB2D8448B}" destId="{32240BB2-21E7-4FCB-B687-DB6C7E925439}" srcOrd="0" destOrd="4" presId="urn:microsoft.com/office/officeart/2005/8/layout/vList4"/>
    <dgm:cxn modelId="{81072F4C-4246-4A22-9C2F-45F0381D150B}" type="presOf" srcId="{61E6D4A7-FAA2-4F89-B187-B2E85B309D2A}" destId="{B972F45C-300A-4B53-BDB7-D8A5FB5E9B1E}" srcOrd="1" destOrd="0" presId="urn:microsoft.com/office/officeart/2005/8/layout/vList4"/>
    <dgm:cxn modelId="{0F6BCF4F-1878-4A05-AA73-CD451BAC28D9}" type="presOf" srcId="{46DABCD0-4B15-4FEB-A7A0-D9B3453F5665}" destId="{32240BB2-21E7-4FCB-B687-DB6C7E925439}" srcOrd="0" destOrd="3" presId="urn:microsoft.com/office/officeart/2005/8/layout/vList4"/>
    <dgm:cxn modelId="{12553852-46EC-4E99-B897-643B98F96C7C}" type="presOf" srcId="{9796E60B-0BA8-4528-B3BE-3A59E57AABFC}" destId="{93BB5231-DBB2-4EBD-B693-419B3A88D249}" srcOrd="0" destOrd="0" presId="urn:microsoft.com/office/officeart/2005/8/layout/vList4"/>
    <dgm:cxn modelId="{EB288653-E180-4257-A765-D84F76575015}" type="presOf" srcId="{76BA9507-C826-44D8-B521-4F7D6F53C3E0}" destId="{B972F45C-300A-4B53-BDB7-D8A5FB5E9B1E}" srcOrd="1" destOrd="2" presId="urn:microsoft.com/office/officeart/2005/8/layout/vList4"/>
    <dgm:cxn modelId="{F26FAF53-AD47-4AFD-9C68-E7DB757868E0}" srcId="{61E6D4A7-FAA2-4F89-B187-B2E85B309D2A}" destId="{46DABCD0-4B15-4FEB-A7A0-D9B3453F5665}" srcOrd="2" destOrd="0" parTransId="{8C4BBA00-9B02-4CC5-AA45-7E1E0A98B0E3}" sibTransId="{5AA0F24A-0676-4614-8740-302A77AA9D11}"/>
    <dgm:cxn modelId="{A45CEF53-3DDD-40DF-A421-59977D541799}" type="presOf" srcId="{B7573223-6519-4E19-8A29-14C165C2CD40}" destId="{F1CB3926-0D6C-4DCC-AF66-AD308B13359C}" srcOrd="0" destOrd="0" presId="urn:microsoft.com/office/officeart/2005/8/layout/vList4"/>
    <dgm:cxn modelId="{9FF67156-6C39-402E-AC9D-B9490FDE5CBF}" type="presOf" srcId="{B70C4418-6408-4268-AFFF-CF7EB852CC4A}" destId="{B972F45C-300A-4B53-BDB7-D8A5FB5E9B1E}" srcOrd="1" destOrd="10" presId="urn:microsoft.com/office/officeart/2005/8/layout/vList4"/>
    <dgm:cxn modelId="{4B681659-7898-48A3-9CCE-266CA3445632}" srcId="{61E6D4A7-FAA2-4F89-B187-B2E85B309D2A}" destId="{121ACD9D-7861-44E0-BE00-526573900B19}" srcOrd="8" destOrd="0" parTransId="{4F0B4B47-417D-4A40-B944-69360B224504}" sibTransId="{8026DB91-750A-4562-8A83-8777452DA90E}"/>
    <dgm:cxn modelId="{77FC397A-2879-4837-AB84-C53D1EB3D399}" type="presOf" srcId="{61E6D4A7-FAA2-4F89-B187-B2E85B309D2A}" destId="{32240BB2-21E7-4FCB-B687-DB6C7E925439}" srcOrd="0" destOrd="0" presId="urn:microsoft.com/office/officeart/2005/8/layout/vList4"/>
    <dgm:cxn modelId="{C244A27C-CA3D-44DD-9500-98A737B2896E}" srcId="{B7573223-6519-4E19-8A29-14C165C2CD40}" destId="{61E6D4A7-FAA2-4F89-B187-B2E85B309D2A}" srcOrd="2" destOrd="0" parTransId="{A7A72E52-B88C-4AA9-B4E3-31E7A22622E2}" sibTransId="{2617F8BA-0148-447A-9B86-94120FC60E3F}"/>
    <dgm:cxn modelId="{D7B4207D-DEEC-48B9-823F-47FFCEC477CD}" srcId="{9796E60B-0BA8-4528-B3BE-3A59E57AABFC}" destId="{40F104C5-AE62-425B-A862-AFFBA3226BFC}" srcOrd="1" destOrd="0" parTransId="{4C6508A7-5ACE-481D-9D5B-3BB989FB5161}" sibTransId="{1ED7D0D5-682E-40B8-9BD2-B9F7831B2F50}"/>
    <dgm:cxn modelId="{EDB3E281-2118-40E3-8437-3C8A17FE4267}" type="presOf" srcId="{9796E60B-0BA8-4528-B3BE-3A59E57AABFC}" destId="{DC07813F-6181-42DC-A390-ADF38F4D33D2}" srcOrd="1" destOrd="0" presId="urn:microsoft.com/office/officeart/2005/8/layout/vList4"/>
    <dgm:cxn modelId="{DB5BA984-F86A-4F0E-9F04-48CFD8C9C5EA}" type="presOf" srcId="{C205120F-5047-475C-9399-6328554BF97E}" destId="{32240BB2-21E7-4FCB-B687-DB6C7E925439}" srcOrd="0" destOrd="6" presId="urn:microsoft.com/office/officeart/2005/8/layout/vList4"/>
    <dgm:cxn modelId="{83B14487-1E04-4BDC-8F27-ACCC5EFE1EE3}" type="presOf" srcId="{5E2EA7BF-29E6-4E23-B2AA-E4A6A46D952E}" destId="{32240BB2-21E7-4FCB-B687-DB6C7E925439}" srcOrd="0" destOrd="1" presId="urn:microsoft.com/office/officeart/2005/8/layout/vList4"/>
    <dgm:cxn modelId="{36DBD798-7F27-4780-B9A9-EC103176731B}" type="presOf" srcId="{B70C4418-6408-4268-AFFF-CF7EB852CC4A}" destId="{32240BB2-21E7-4FCB-B687-DB6C7E925439}" srcOrd="0" destOrd="10" presId="urn:microsoft.com/office/officeart/2005/8/layout/vList4"/>
    <dgm:cxn modelId="{4118F69C-3626-481C-88AB-9778B83A062A}" type="presOf" srcId="{20782754-E543-4980-A7C2-F5B95E7E1BA4}" destId="{3394E0A3-C210-4452-823D-1DE6EA2E4874}" srcOrd="1" destOrd="0" presId="urn:microsoft.com/office/officeart/2005/8/layout/vList4"/>
    <dgm:cxn modelId="{C5901FA0-501A-40B8-B766-2C92343F254D}" srcId="{61E6D4A7-FAA2-4F89-B187-B2E85B309D2A}" destId="{C205120F-5047-475C-9399-6328554BF97E}" srcOrd="5" destOrd="0" parTransId="{3E721FC5-F074-4C83-B423-0AEF4AC5C586}" sibTransId="{92431CD1-1C04-4FE1-B8D7-F4A4FEB3E94E}"/>
    <dgm:cxn modelId="{36DE2BA1-25C5-4C76-A050-525C134E64E3}" type="presOf" srcId="{C6F357E8-9048-487B-BBDF-4E0CB2D8448B}" destId="{B972F45C-300A-4B53-BDB7-D8A5FB5E9B1E}" srcOrd="1" destOrd="4" presId="urn:microsoft.com/office/officeart/2005/8/layout/vList4"/>
    <dgm:cxn modelId="{466C78A6-60B1-4EC0-A915-37B835BD59AC}" srcId="{61E6D4A7-FAA2-4F89-B187-B2E85B309D2A}" destId="{C939C7F9-6F88-4EA3-8A4A-E10A995A1E90}" srcOrd="6" destOrd="0" parTransId="{3E57C32B-954A-4617-91CB-20EDC805F65C}" sibTransId="{61EFF379-11A4-4E19-87AC-972CA05FBAD4}"/>
    <dgm:cxn modelId="{4CDE1FA7-ABFF-4881-A05D-4651B1E98950}" type="presOf" srcId="{C939C7F9-6F88-4EA3-8A4A-E10A995A1E90}" destId="{32240BB2-21E7-4FCB-B687-DB6C7E925439}" srcOrd="0" destOrd="7" presId="urn:microsoft.com/office/officeart/2005/8/layout/vList4"/>
    <dgm:cxn modelId="{873E0BA9-A736-47F5-8DBD-C36B32040E61}" type="presOf" srcId="{DCEA6234-4A76-4F85-9017-D8EFAD85861D}" destId="{3394E0A3-C210-4452-823D-1DE6EA2E4874}" srcOrd="1" destOrd="2" presId="urn:microsoft.com/office/officeart/2005/8/layout/vList4"/>
    <dgm:cxn modelId="{4A4787A9-0A52-4632-9631-E7FDEB913D5B}" type="presOf" srcId="{11A5A453-5BBA-4275-ADDB-C6155E9EE869}" destId="{93BB5231-DBB2-4EBD-B693-419B3A88D249}" srcOrd="0" destOrd="1" presId="urn:microsoft.com/office/officeart/2005/8/layout/vList4"/>
    <dgm:cxn modelId="{7989D2B0-B42D-4F3A-A895-E19D7D6DDF7B}" type="presOf" srcId="{655F8D07-F3DB-4C42-BC53-62B778D011C4}" destId="{3394E0A3-C210-4452-823D-1DE6EA2E4874}" srcOrd="1" destOrd="1" presId="urn:microsoft.com/office/officeart/2005/8/layout/vList4"/>
    <dgm:cxn modelId="{20F81FB7-88C5-4602-ABA9-83298A1A2102}" srcId="{B7573223-6519-4E19-8A29-14C165C2CD40}" destId="{20782754-E543-4980-A7C2-F5B95E7E1BA4}" srcOrd="1" destOrd="0" parTransId="{25653C4B-ECFD-4923-8606-059CBF2A184D}" sibTransId="{D832316C-93E8-4E1E-BEFA-A55178DA40C7}"/>
    <dgm:cxn modelId="{B9D70FBC-A134-4C70-B685-4748A07A4C5E}" type="presOf" srcId="{939FC1AF-4932-4FB4-ADA7-BA12AC88B459}" destId="{32240BB2-21E7-4FCB-B687-DB6C7E925439}" srcOrd="0" destOrd="8" presId="urn:microsoft.com/office/officeart/2005/8/layout/vList4"/>
    <dgm:cxn modelId="{002DEDC4-7AD6-446B-9F01-11379BB2053E}" type="presOf" srcId="{939FC1AF-4932-4FB4-ADA7-BA12AC88B459}" destId="{B972F45C-300A-4B53-BDB7-D8A5FB5E9B1E}" srcOrd="1" destOrd="8" presId="urn:microsoft.com/office/officeart/2005/8/layout/vList4"/>
    <dgm:cxn modelId="{963009CB-A6FD-41A7-A3CE-19157A61BE9C}" srcId="{61E6D4A7-FAA2-4F89-B187-B2E85B309D2A}" destId="{B70C4418-6408-4268-AFFF-CF7EB852CC4A}" srcOrd="9" destOrd="0" parTransId="{5E498901-1AB0-4C21-A2B0-6F4898778276}" sibTransId="{E277C67B-28F0-4ED2-A183-51E301A9D95A}"/>
    <dgm:cxn modelId="{66458BD1-BED5-46D5-A818-4D314D7F4FD0}" type="presOf" srcId="{C939C7F9-6F88-4EA3-8A4A-E10A995A1E90}" destId="{B972F45C-300A-4B53-BDB7-D8A5FB5E9B1E}" srcOrd="1" destOrd="7" presId="urn:microsoft.com/office/officeart/2005/8/layout/vList4"/>
    <dgm:cxn modelId="{B1270ED2-D571-42F6-860D-EFFBF270A988}" type="presOf" srcId="{8201B67C-A5D2-4E28-8472-5B36074DA51F}" destId="{32240BB2-21E7-4FCB-B687-DB6C7E925439}" srcOrd="0" destOrd="5" presId="urn:microsoft.com/office/officeart/2005/8/layout/vList4"/>
    <dgm:cxn modelId="{644E7CD3-7D40-480D-ABE1-5E5C7E3DB44D}" type="presOf" srcId="{40F104C5-AE62-425B-A862-AFFBA3226BFC}" destId="{93BB5231-DBB2-4EBD-B693-419B3A88D249}" srcOrd="0" destOrd="2" presId="urn:microsoft.com/office/officeart/2005/8/layout/vList4"/>
    <dgm:cxn modelId="{011922D4-BA5D-4EC3-9F80-D07C89C451DE}" srcId="{20782754-E543-4980-A7C2-F5B95E7E1BA4}" destId="{655F8D07-F3DB-4C42-BC53-62B778D011C4}" srcOrd="0" destOrd="0" parTransId="{16E13BB4-6DEB-4C4F-A683-38A2338E4F5F}" sibTransId="{56943712-A4D9-437E-AF00-44C67B282193}"/>
    <dgm:cxn modelId="{AAB7B5D4-A498-4FF8-A8A7-8B5ED885DAD6}" type="presOf" srcId="{40F104C5-AE62-425B-A862-AFFBA3226BFC}" destId="{DC07813F-6181-42DC-A390-ADF38F4D33D2}" srcOrd="1" destOrd="2" presId="urn:microsoft.com/office/officeart/2005/8/layout/vList4"/>
    <dgm:cxn modelId="{CECDDCD6-ED00-40FF-8D9C-A753B67D89F8}" srcId="{61E6D4A7-FAA2-4F89-B187-B2E85B309D2A}" destId="{76BA9507-C826-44D8-B521-4F7D6F53C3E0}" srcOrd="1" destOrd="0" parTransId="{33BA0DF9-0AEC-40E4-A453-EF2FEF8BD510}" sibTransId="{89674BAC-0C88-4CB5-A5CA-E22E51BC3F83}"/>
    <dgm:cxn modelId="{F7CB4BD7-F94F-4827-97E5-0CA297F9843F}" type="presOf" srcId="{655F8D07-F3DB-4C42-BC53-62B778D011C4}" destId="{48E5C82E-85FC-4B75-A0AE-1BDFD91B6999}" srcOrd="0" destOrd="1" presId="urn:microsoft.com/office/officeart/2005/8/layout/vList4"/>
    <dgm:cxn modelId="{82A803D8-E61C-4075-A344-83905DB08C40}" type="presOf" srcId="{46DABCD0-4B15-4FEB-A7A0-D9B3453F5665}" destId="{B972F45C-300A-4B53-BDB7-D8A5FB5E9B1E}" srcOrd="1" destOrd="3" presId="urn:microsoft.com/office/officeart/2005/8/layout/vList4"/>
    <dgm:cxn modelId="{22102FDA-D01F-4F6A-B8FC-CA9688941893}" type="presOf" srcId="{121ACD9D-7861-44E0-BE00-526573900B19}" destId="{B972F45C-300A-4B53-BDB7-D8A5FB5E9B1E}" srcOrd="1" destOrd="9" presId="urn:microsoft.com/office/officeart/2005/8/layout/vList4"/>
    <dgm:cxn modelId="{DE63C9ED-CD60-4D00-90A6-7FA116A9F116}" type="presOf" srcId="{5E2EA7BF-29E6-4E23-B2AA-E4A6A46D952E}" destId="{B972F45C-300A-4B53-BDB7-D8A5FB5E9B1E}" srcOrd="1" destOrd="1" presId="urn:microsoft.com/office/officeart/2005/8/layout/vList4"/>
    <dgm:cxn modelId="{7CE25DF2-43EA-4733-B784-4857F8C884AE}" srcId="{20782754-E543-4980-A7C2-F5B95E7E1BA4}" destId="{DCEA6234-4A76-4F85-9017-D8EFAD85861D}" srcOrd="1" destOrd="0" parTransId="{FEE1CE01-8B74-485B-80FF-354309B7F22D}" sibTransId="{E6A4545F-EAD1-409B-842A-C9467872CAB3}"/>
    <dgm:cxn modelId="{C5DFFDF6-7FC7-462B-974E-0C36123DDBA6}" type="presOf" srcId="{C205120F-5047-475C-9399-6328554BF97E}" destId="{B972F45C-300A-4B53-BDB7-D8A5FB5E9B1E}" srcOrd="1" destOrd="6" presId="urn:microsoft.com/office/officeart/2005/8/layout/vList4"/>
    <dgm:cxn modelId="{E898E6F0-8942-4A36-AA59-DCB61D758E42}" type="presParOf" srcId="{F1CB3926-0D6C-4DCC-AF66-AD308B13359C}" destId="{2C406404-126B-4CEF-BBA0-88A4B29F0231}" srcOrd="0" destOrd="0" presId="urn:microsoft.com/office/officeart/2005/8/layout/vList4"/>
    <dgm:cxn modelId="{F5BDA926-C988-47EF-A0CE-02BB511D7EFB}" type="presParOf" srcId="{2C406404-126B-4CEF-BBA0-88A4B29F0231}" destId="{93BB5231-DBB2-4EBD-B693-419B3A88D249}" srcOrd="0" destOrd="0" presId="urn:microsoft.com/office/officeart/2005/8/layout/vList4"/>
    <dgm:cxn modelId="{7DA1ED2B-93B7-4138-B834-C3FBD838E5E3}" type="presParOf" srcId="{2C406404-126B-4CEF-BBA0-88A4B29F0231}" destId="{354D44F9-23F1-4201-8832-E3D68227D02B}" srcOrd="1" destOrd="0" presId="urn:microsoft.com/office/officeart/2005/8/layout/vList4"/>
    <dgm:cxn modelId="{68D0A2ED-81B0-479F-AA0F-FAA44AA6983E}" type="presParOf" srcId="{2C406404-126B-4CEF-BBA0-88A4B29F0231}" destId="{DC07813F-6181-42DC-A390-ADF38F4D33D2}" srcOrd="2" destOrd="0" presId="urn:microsoft.com/office/officeart/2005/8/layout/vList4"/>
    <dgm:cxn modelId="{409B3F47-E2E9-4BD1-B94B-41AC6300F18E}" type="presParOf" srcId="{F1CB3926-0D6C-4DCC-AF66-AD308B13359C}" destId="{2C052A3A-8955-40FD-A897-A1761821A894}" srcOrd="1" destOrd="0" presId="urn:microsoft.com/office/officeart/2005/8/layout/vList4"/>
    <dgm:cxn modelId="{D98219B3-08E3-412C-BE8C-59F8E62D9C3C}" type="presParOf" srcId="{F1CB3926-0D6C-4DCC-AF66-AD308B13359C}" destId="{B3738ADF-0F3A-4D26-9D89-6B51B89F1C1D}" srcOrd="2" destOrd="0" presId="urn:microsoft.com/office/officeart/2005/8/layout/vList4"/>
    <dgm:cxn modelId="{8BDCD3FD-CCBE-4140-9692-9D7AECCED061}" type="presParOf" srcId="{B3738ADF-0F3A-4D26-9D89-6B51B89F1C1D}" destId="{48E5C82E-85FC-4B75-A0AE-1BDFD91B6999}" srcOrd="0" destOrd="0" presId="urn:microsoft.com/office/officeart/2005/8/layout/vList4"/>
    <dgm:cxn modelId="{AA3F54F5-064B-43F4-99E1-690FBC0E86AB}" type="presParOf" srcId="{B3738ADF-0F3A-4D26-9D89-6B51B89F1C1D}" destId="{6B207F8D-F5F5-4587-B6F4-369BF1B8468C}" srcOrd="1" destOrd="0" presId="urn:microsoft.com/office/officeart/2005/8/layout/vList4"/>
    <dgm:cxn modelId="{7BED4F93-45CC-45B9-8FAD-05F4C14FF95A}" type="presParOf" srcId="{B3738ADF-0F3A-4D26-9D89-6B51B89F1C1D}" destId="{3394E0A3-C210-4452-823D-1DE6EA2E4874}" srcOrd="2" destOrd="0" presId="urn:microsoft.com/office/officeart/2005/8/layout/vList4"/>
    <dgm:cxn modelId="{08333A9F-F30E-4FBD-B41C-4BCC9D25E25D}" type="presParOf" srcId="{F1CB3926-0D6C-4DCC-AF66-AD308B13359C}" destId="{BE6EF4FF-4186-4409-9114-DDDF4743A0F5}" srcOrd="3" destOrd="0" presId="urn:microsoft.com/office/officeart/2005/8/layout/vList4"/>
    <dgm:cxn modelId="{8D9F3EBE-E696-436C-B896-E6D43442A7DC}" type="presParOf" srcId="{F1CB3926-0D6C-4DCC-AF66-AD308B13359C}" destId="{16ABA157-2C69-4487-BE43-8D02D79134D2}" srcOrd="4" destOrd="0" presId="urn:microsoft.com/office/officeart/2005/8/layout/vList4"/>
    <dgm:cxn modelId="{B37372E2-A358-4F0C-95F1-1B13C04ECE30}" type="presParOf" srcId="{16ABA157-2C69-4487-BE43-8D02D79134D2}" destId="{32240BB2-21E7-4FCB-B687-DB6C7E925439}" srcOrd="0" destOrd="0" presId="urn:microsoft.com/office/officeart/2005/8/layout/vList4"/>
    <dgm:cxn modelId="{4CAE0795-5392-47EA-94AD-0EA18C87EFA7}" type="presParOf" srcId="{16ABA157-2C69-4487-BE43-8D02D79134D2}" destId="{ED1A3B05-F0EB-487B-AEDD-39292D7E85AB}" srcOrd="1" destOrd="0" presId="urn:microsoft.com/office/officeart/2005/8/layout/vList4"/>
    <dgm:cxn modelId="{60ACD340-722D-467B-9ECA-C60A91416796}" type="presParOf" srcId="{16ABA157-2C69-4487-BE43-8D02D79134D2}" destId="{B972F45C-300A-4B53-BDB7-D8A5FB5E9B1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85B3EE-DC33-4A3A-89CF-F645C4C340ED}" type="doc">
      <dgm:prSet loTypeId="urn:microsoft.com/office/officeart/2005/8/layout/pList2" loCatId="list" qsTypeId="urn:microsoft.com/office/officeart/2005/8/quickstyle/simple1" qsCatId="simple" csTypeId="urn:microsoft.com/office/officeart/2005/8/colors/accent1_2" csCatId="accent1" phldr="1"/>
      <dgm:spPr/>
    </dgm:pt>
    <dgm:pt modelId="{3C3E8CAB-4A60-4EC8-BAB1-2DE7450B5C7A}">
      <dgm:prSet phldrT="[Testo]" custT="1"/>
      <dgm:spPr/>
      <dgm:t>
        <a:bodyPr/>
        <a:lstStyle/>
        <a:p>
          <a:pPr algn="ctr"/>
          <a:r>
            <a:rPr lang="it-IT" sz="3200" b="1" dirty="0">
              <a:latin typeface="Arial" panose="020B0604020202020204" pitchFamily="34" charset="0"/>
              <a:cs typeface="Arial" panose="020B0604020202020204" pitchFamily="34" charset="0"/>
            </a:rPr>
            <a:t>Apicoltore familiare </a:t>
          </a:r>
          <a:r>
            <a:rPr lang="it-IT" sz="2800" dirty="0">
              <a:latin typeface="Arial" panose="020B0604020202020204" pitchFamily="34" charset="0"/>
              <a:cs typeface="Arial" panose="020B0604020202020204" pitchFamily="34" charset="0"/>
            </a:rPr>
            <a:t>non più di 10 alveari</a:t>
          </a:r>
        </a:p>
        <a:p>
          <a:pPr algn="ctr"/>
          <a:r>
            <a:rPr lang="it-IT" sz="2800" dirty="0">
              <a:latin typeface="Arial" panose="020B0604020202020204" pitchFamily="34" charset="0"/>
              <a:cs typeface="Arial" panose="020B0604020202020204" pitchFamily="34" charset="0"/>
            </a:rPr>
            <a:t>Non obbligo di p. IVA</a:t>
          </a:r>
        </a:p>
        <a:p>
          <a:pPr algn="ctr"/>
          <a:r>
            <a:rPr lang="it-IT" sz="2800" dirty="0">
              <a:latin typeface="Arial" panose="020B0604020202020204" pitchFamily="34" charset="0"/>
              <a:cs typeface="Arial" panose="020B0604020202020204" pitchFamily="34" charset="0"/>
            </a:rPr>
            <a:t>p. IVA se vende miele</a:t>
          </a:r>
        </a:p>
      </dgm:t>
    </dgm:pt>
    <dgm:pt modelId="{A424DF9F-8781-4FAE-986F-44F1A082BA61}" type="parTrans" cxnId="{D94FEFAE-7C84-4D5B-954F-24C2D5712C9C}">
      <dgm:prSet/>
      <dgm:spPr/>
      <dgm:t>
        <a:bodyPr/>
        <a:lstStyle/>
        <a:p>
          <a:endParaRPr lang="it-IT"/>
        </a:p>
      </dgm:t>
    </dgm:pt>
    <dgm:pt modelId="{1D9B54BE-FF56-48C6-BEF0-E5FF0B731284}" type="sibTrans" cxnId="{D94FEFAE-7C84-4D5B-954F-24C2D5712C9C}">
      <dgm:prSet/>
      <dgm:spPr/>
      <dgm:t>
        <a:bodyPr/>
        <a:lstStyle/>
        <a:p>
          <a:endParaRPr lang="it-IT"/>
        </a:p>
      </dgm:t>
    </dgm:pt>
    <dgm:pt modelId="{5C74D5A5-8D46-4A22-BF75-701F0F65AF09}">
      <dgm:prSet phldrT="[Testo]" custT="1"/>
      <dgm:spPr/>
      <dgm:t>
        <a:bodyPr/>
        <a:lstStyle/>
        <a:p>
          <a:r>
            <a:rPr lang="it-IT" sz="2800" b="1" dirty="0">
              <a:latin typeface="Arial" panose="020B0604020202020204" pitchFamily="34" charset="0"/>
              <a:cs typeface="Arial" panose="020B0604020202020204" pitchFamily="34" charset="0"/>
            </a:rPr>
            <a:t>Sopra i 10 alveari  </a:t>
          </a:r>
          <a:r>
            <a:rPr lang="it-IT" sz="2800" dirty="0">
              <a:latin typeface="Arial" panose="020B0604020202020204" pitchFamily="34" charset="0"/>
              <a:cs typeface="Arial" panose="020B0604020202020204" pitchFamily="34" charset="0"/>
            </a:rPr>
            <a:t>tutti gli apicoltori sono considerati in </a:t>
          </a:r>
          <a:r>
            <a:rPr lang="it-IT" sz="2800" b="1" dirty="0">
              <a:latin typeface="Arial" panose="020B0604020202020204" pitchFamily="34" charset="0"/>
              <a:cs typeface="Arial" panose="020B0604020202020204" pitchFamily="34" charset="0"/>
            </a:rPr>
            <a:t>allevamento ordinario </a:t>
          </a:r>
          <a:r>
            <a:rPr lang="it-IT" sz="2800" dirty="0">
              <a:latin typeface="Arial" panose="020B0604020202020204" pitchFamily="34" charset="0"/>
              <a:cs typeface="Arial" panose="020B0604020202020204" pitchFamily="34" charset="0"/>
            </a:rPr>
            <a:t>anche senza p. IVA</a:t>
          </a:r>
        </a:p>
      </dgm:t>
    </dgm:pt>
    <dgm:pt modelId="{263B5EA6-A5E7-48A8-B889-961650017C28}" type="parTrans" cxnId="{53DF462D-3E19-4BE0-AA43-BC451D0965BA}">
      <dgm:prSet/>
      <dgm:spPr/>
      <dgm:t>
        <a:bodyPr/>
        <a:lstStyle/>
        <a:p>
          <a:endParaRPr lang="it-IT"/>
        </a:p>
      </dgm:t>
    </dgm:pt>
    <dgm:pt modelId="{0C442846-1C5E-47A5-9EE1-F0D8595C5DE1}" type="sibTrans" cxnId="{53DF462D-3E19-4BE0-AA43-BC451D0965BA}">
      <dgm:prSet/>
      <dgm:spPr/>
      <dgm:t>
        <a:bodyPr/>
        <a:lstStyle/>
        <a:p>
          <a:endParaRPr lang="it-IT"/>
        </a:p>
      </dgm:t>
    </dgm:pt>
    <dgm:pt modelId="{08B0241C-1CFC-42D6-ABE5-528EA5CD62CE}">
      <dgm:prSet phldrT="[Testo]" custT="1"/>
      <dgm:spPr/>
      <dgm:t>
        <a:bodyPr/>
        <a:lstStyle/>
        <a:p>
          <a:r>
            <a:rPr lang="it-IT" sz="2800" dirty="0">
              <a:latin typeface="Arial" panose="020B0604020202020204" pitchFamily="34" charset="0"/>
              <a:cs typeface="Arial" panose="020B0604020202020204" pitchFamily="34" charset="0"/>
            </a:rPr>
            <a:t> </a:t>
          </a:r>
          <a:r>
            <a:rPr lang="it-IT" sz="2800" b="0" dirty="0">
              <a:latin typeface="Arial" panose="020B0604020202020204" pitchFamily="34" charset="0"/>
              <a:cs typeface="Arial" panose="020B0604020202020204" pitchFamily="34" charset="0"/>
            </a:rPr>
            <a:t>allevamento famigliare </a:t>
          </a:r>
          <a:r>
            <a:rPr lang="it-IT" sz="2800" dirty="0">
              <a:latin typeface="Arial" panose="020B0604020202020204" pitchFamily="34" charset="0"/>
              <a:cs typeface="Arial" panose="020B0604020202020204" pitchFamily="34" charset="0"/>
            </a:rPr>
            <a:t>movimentazione api solo se cambio di attività e/o chiusura attività.  Visto di </a:t>
          </a:r>
          <a:r>
            <a:rPr lang="it-IT" sz="2800" b="1" dirty="0">
              <a:latin typeface="Arial" panose="020B0604020202020204" pitchFamily="34" charset="0"/>
              <a:cs typeface="Arial" panose="020B0604020202020204" pitchFamily="34" charset="0"/>
            </a:rPr>
            <a:t>ATS</a:t>
          </a:r>
        </a:p>
      </dgm:t>
    </dgm:pt>
    <dgm:pt modelId="{DCFF3A34-EAC0-4B75-8D90-A38169D9709D}" type="parTrans" cxnId="{65B68162-4B74-47FF-A149-4616958FF977}">
      <dgm:prSet/>
      <dgm:spPr/>
      <dgm:t>
        <a:bodyPr/>
        <a:lstStyle/>
        <a:p>
          <a:endParaRPr lang="it-IT"/>
        </a:p>
      </dgm:t>
    </dgm:pt>
    <dgm:pt modelId="{C7E48EA6-5FE1-447F-8181-76D891D5B179}" type="sibTrans" cxnId="{65B68162-4B74-47FF-A149-4616958FF977}">
      <dgm:prSet/>
      <dgm:spPr/>
      <dgm:t>
        <a:bodyPr/>
        <a:lstStyle/>
        <a:p>
          <a:endParaRPr lang="it-IT"/>
        </a:p>
      </dgm:t>
    </dgm:pt>
    <dgm:pt modelId="{9DD7E93C-1294-4409-8628-D1954ECC0CCF}" type="pres">
      <dgm:prSet presAssocID="{B885B3EE-DC33-4A3A-89CF-F645C4C340ED}" presName="Name0" presStyleCnt="0">
        <dgm:presLayoutVars>
          <dgm:dir/>
          <dgm:resizeHandles val="exact"/>
        </dgm:presLayoutVars>
      </dgm:prSet>
      <dgm:spPr/>
    </dgm:pt>
    <dgm:pt modelId="{84B8ABD7-4510-4D6D-8122-1137E1F5C876}" type="pres">
      <dgm:prSet presAssocID="{B885B3EE-DC33-4A3A-89CF-F645C4C340ED}" presName="bkgdShp" presStyleLbl="alignAccFollowNode1" presStyleIdx="0" presStyleCnt="1" custLinFactNeighborX="297" custLinFactNeighborY="3779"/>
      <dgm:spPr/>
    </dgm:pt>
    <dgm:pt modelId="{38BEF267-E97A-41EA-8DC7-1A6B0B03398F}" type="pres">
      <dgm:prSet presAssocID="{B885B3EE-DC33-4A3A-89CF-F645C4C340ED}" presName="linComp" presStyleCnt="0"/>
      <dgm:spPr/>
    </dgm:pt>
    <dgm:pt modelId="{67679309-5F89-4418-B915-22EB320B73ED}" type="pres">
      <dgm:prSet presAssocID="{3C3E8CAB-4A60-4EC8-BAB1-2DE7450B5C7A}" presName="compNode" presStyleCnt="0"/>
      <dgm:spPr/>
    </dgm:pt>
    <dgm:pt modelId="{C350E587-81E1-45C7-9A24-BD5E5E7B140D}" type="pres">
      <dgm:prSet presAssocID="{3C3E8CAB-4A60-4EC8-BAB1-2DE7450B5C7A}" presName="node" presStyleLbl="node1" presStyleIdx="0" presStyleCnt="3">
        <dgm:presLayoutVars>
          <dgm:bulletEnabled val="1"/>
        </dgm:presLayoutVars>
      </dgm:prSet>
      <dgm:spPr/>
    </dgm:pt>
    <dgm:pt modelId="{56D24908-4790-4D69-B6CC-A63CAF4F3282}" type="pres">
      <dgm:prSet presAssocID="{3C3E8CAB-4A60-4EC8-BAB1-2DE7450B5C7A}" presName="invisiNode" presStyleLbl="node1" presStyleIdx="0" presStyleCnt="3"/>
      <dgm:spPr/>
    </dgm:pt>
    <dgm:pt modelId="{02874B2E-8576-4A7E-B131-4E59D44E88BE}" type="pres">
      <dgm:prSet presAssocID="{3C3E8CAB-4A60-4EC8-BAB1-2DE7450B5C7A}" presName="imagNode" presStyleLbl="fgImgPlace1" presStyleIdx="0" presStyleCnt="3"/>
      <dgm:spPr>
        <a:blipFill>
          <a:blip xmlns:r="http://schemas.openxmlformats.org/officeDocument/2006/relationships" r:embed="rId1"/>
          <a:srcRect/>
          <a:stretch>
            <a:fillRect t="-57000" b="-57000"/>
          </a:stretch>
        </a:blipFill>
      </dgm:spPr>
    </dgm:pt>
    <dgm:pt modelId="{76C10EFD-E030-4F77-A678-1C916EA2B9E5}" type="pres">
      <dgm:prSet presAssocID="{1D9B54BE-FF56-48C6-BEF0-E5FF0B731284}" presName="sibTrans" presStyleLbl="sibTrans2D1" presStyleIdx="0" presStyleCnt="0"/>
      <dgm:spPr/>
    </dgm:pt>
    <dgm:pt modelId="{B70B1ED3-96C4-4246-A948-E8AFE5B427E6}" type="pres">
      <dgm:prSet presAssocID="{5C74D5A5-8D46-4A22-BF75-701F0F65AF09}" presName="compNode" presStyleCnt="0"/>
      <dgm:spPr/>
    </dgm:pt>
    <dgm:pt modelId="{568CE63F-5BDD-446C-9971-A2D99E9F4495}" type="pres">
      <dgm:prSet presAssocID="{5C74D5A5-8D46-4A22-BF75-701F0F65AF09}" presName="node" presStyleLbl="node1" presStyleIdx="1" presStyleCnt="3">
        <dgm:presLayoutVars>
          <dgm:bulletEnabled val="1"/>
        </dgm:presLayoutVars>
      </dgm:prSet>
      <dgm:spPr/>
    </dgm:pt>
    <dgm:pt modelId="{CDBB673B-3770-41AF-BF28-86788E6DD545}" type="pres">
      <dgm:prSet presAssocID="{5C74D5A5-8D46-4A22-BF75-701F0F65AF09}" presName="invisiNode" presStyleLbl="node1" presStyleIdx="1" presStyleCnt="3"/>
      <dgm:spPr/>
    </dgm:pt>
    <dgm:pt modelId="{66B347D6-9286-46E4-96D1-86A5A879167D}" type="pres">
      <dgm:prSet presAssocID="{5C74D5A5-8D46-4A22-BF75-701F0F65AF09}" presName="imagNode" presStyleLbl="fgImgPlace1" presStyleIdx="1" presStyleCnt="3"/>
      <dgm:spPr>
        <a:blipFill>
          <a:blip xmlns:r="http://schemas.openxmlformats.org/officeDocument/2006/relationships" r:embed="rId2"/>
          <a:srcRect/>
          <a:stretch>
            <a:fillRect t="-29000" b="-29000"/>
          </a:stretch>
        </a:blipFill>
      </dgm:spPr>
    </dgm:pt>
    <dgm:pt modelId="{41FDDF44-DDDC-4BAB-8AA4-FDE98CE4D2C8}" type="pres">
      <dgm:prSet presAssocID="{0C442846-1C5E-47A5-9EE1-F0D8595C5DE1}" presName="sibTrans" presStyleLbl="sibTrans2D1" presStyleIdx="0" presStyleCnt="0"/>
      <dgm:spPr/>
    </dgm:pt>
    <dgm:pt modelId="{95ABFDCB-322D-4B0A-994F-2BAF4032B1AE}" type="pres">
      <dgm:prSet presAssocID="{08B0241C-1CFC-42D6-ABE5-528EA5CD62CE}" presName="compNode" presStyleCnt="0"/>
      <dgm:spPr/>
    </dgm:pt>
    <dgm:pt modelId="{871DA60F-5EF2-4307-B0CC-1D0491AB7D26}" type="pres">
      <dgm:prSet presAssocID="{08B0241C-1CFC-42D6-ABE5-528EA5CD62CE}" presName="node" presStyleLbl="node1" presStyleIdx="2" presStyleCnt="3">
        <dgm:presLayoutVars>
          <dgm:bulletEnabled val="1"/>
        </dgm:presLayoutVars>
      </dgm:prSet>
      <dgm:spPr/>
    </dgm:pt>
    <dgm:pt modelId="{2C9A66E1-FB08-47CF-A472-1CBCC499EA9E}" type="pres">
      <dgm:prSet presAssocID="{08B0241C-1CFC-42D6-ABE5-528EA5CD62CE}" presName="invisiNode" presStyleLbl="node1" presStyleIdx="2" presStyleCnt="3"/>
      <dgm:spPr/>
    </dgm:pt>
    <dgm:pt modelId="{D6673C93-57A5-46C9-A896-B1759DBD50C2}" type="pres">
      <dgm:prSet presAssocID="{08B0241C-1CFC-42D6-ABE5-528EA5CD62CE}" presName="imagNode" presStyleLbl="fgImgPlace1" presStyleIdx="2" presStyleCnt="3"/>
      <dgm:spPr>
        <a:blipFill>
          <a:blip xmlns:r="http://schemas.openxmlformats.org/officeDocument/2006/relationships" r:embed="rId3"/>
          <a:srcRect/>
          <a:stretch>
            <a:fillRect t="-55000" b="-55000"/>
          </a:stretch>
        </a:blipFill>
      </dgm:spPr>
    </dgm:pt>
  </dgm:ptLst>
  <dgm:cxnLst>
    <dgm:cxn modelId="{9E0DC918-F2D5-4A54-A5E0-4853E2DA131A}" type="presOf" srcId="{0C442846-1C5E-47A5-9EE1-F0D8595C5DE1}" destId="{41FDDF44-DDDC-4BAB-8AA4-FDE98CE4D2C8}" srcOrd="0" destOrd="0" presId="urn:microsoft.com/office/officeart/2005/8/layout/pList2"/>
    <dgm:cxn modelId="{53DF462D-3E19-4BE0-AA43-BC451D0965BA}" srcId="{B885B3EE-DC33-4A3A-89CF-F645C4C340ED}" destId="{5C74D5A5-8D46-4A22-BF75-701F0F65AF09}" srcOrd="1" destOrd="0" parTransId="{263B5EA6-A5E7-48A8-B889-961650017C28}" sibTransId="{0C442846-1C5E-47A5-9EE1-F0D8595C5DE1}"/>
    <dgm:cxn modelId="{65B68162-4B74-47FF-A149-4616958FF977}" srcId="{B885B3EE-DC33-4A3A-89CF-F645C4C340ED}" destId="{08B0241C-1CFC-42D6-ABE5-528EA5CD62CE}" srcOrd="2" destOrd="0" parTransId="{DCFF3A34-EAC0-4B75-8D90-A38169D9709D}" sibTransId="{C7E48EA6-5FE1-447F-8181-76D891D5B179}"/>
    <dgm:cxn modelId="{C15C354F-6237-4BD9-8DF5-4986DCBC3B1F}" type="presOf" srcId="{1D9B54BE-FF56-48C6-BEF0-E5FF0B731284}" destId="{76C10EFD-E030-4F77-A678-1C916EA2B9E5}" srcOrd="0" destOrd="0" presId="urn:microsoft.com/office/officeart/2005/8/layout/pList2"/>
    <dgm:cxn modelId="{DFD5A47F-E053-49D8-8A0E-EE9686A027A9}" type="presOf" srcId="{3C3E8CAB-4A60-4EC8-BAB1-2DE7450B5C7A}" destId="{C350E587-81E1-45C7-9A24-BD5E5E7B140D}" srcOrd="0" destOrd="0" presId="urn:microsoft.com/office/officeart/2005/8/layout/pList2"/>
    <dgm:cxn modelId="{D94FEFAE-7C84-4D5B-954F-24C2D5712C9C}" srcId="{B885B3EE-DC33-4A3A-89CF-F645C4C340ED}" destId="{3C3E8CAB-4A60-4EC8-BAB1-2DE7450B5C7A}" srcOrd="0" destOrd="0" parTransId="{A424DF9F-8781-4FAE-986F-44F1A082BA61}" sibTransId="{1D9B54BE-FF56-48C6-BEF0-E5FF0B731284}"/>
    <dgm:cxn modelId="{6A2467B8-F9AE-430D-8556-F4AA94624CA8}" type="presOf" srcId="{B885B3EE-DC33-4A3A-89CF-F645C4C340ED}" destId="{9DD7E93C-1294-4409-8628-D1954ECC0CCF}" srcOrd="0" destOrd="0" presId="urn:microsoft.com/office/officeart/2005/8/layout/pList2"/>
    <dgm:cxn modelId="{72D8E5C0-B80D-451F-967D-5A830D1DE0ED}" type="presOf" srcId="{5C74D5A5-8D46-4A22-BF75-701F0F65AF09}" destId="{568CE63F-5BDD-446C-9971-A2D99E9F4495}" srcOrd="0" destOrd="0" presId="urn:microsoft.com/office/officeart/2005/8/layout/pList2"/>
    <dgm:cxn modelId="{40AAC1E6-DB31-4790-9743-5ABF5DBD1F37}" type="presOf" srcId="{08B0241C-1CFC-42D6-ABE5-528EA5CD62CE}" destId="{871DA60F-5EF2-4307-B0CC-1D0491AB7D26}" srcOrd="0" destOrd="0" presId="urn:microsoft.com/office/officeart/2005/8/layout/pList2"/>
    <dgm:cxn modelId="{5692310A-ACE8-48D5-B39A-E8889F1A0636}" type="presParOf" srcId="{9DD7E93C-1294-4409-8628-D1954ECC0CCF}" destId="{84B8ABD7-4510-4D6D-8122-1137E1F5C876}" srcOrd="0" destOrd="0" presId="urn:microsoft.com/office/officeart/2005/8/layout/pList2"/>
    <dgm:cxn modelId="{4401A0DA-02AE-4E03-A970-15BD548124FE}" type="presParOf" srcId="{9DD7E93C-1294-4409-8628-D1954ECC0CCF}" destId="{38BEF267-E97A-41EA-8DC7-1A6B0B03398F}" srcOrd="1" destOrd="0" presId="urn:microsoft.com/office/officeart/2005/8/layout/pList2"/>
    <dgm:cxn modelId="{DCF04295-F332-4C80-B31A-34B1799D51BE}" type="presParOf" srcId="{38BEF267-E97A-41EA-8DC7-1A6B0B03398F}" destId="{67679309-5F89-4418-B915-22EB320B73ED}" srcOrd="0" destOrd="0" presId="urn:microsoft.com/office/officeart/2005/8/layout/pList2"/>
    <dgm:cxn modelId="{75DCEF27-38A3-4815-BF21-E7578FD24985}" type="presParOf" srcId="{67679309-5F89-4418-B915-22EB320B73ED}" destId="{C350E587-81E1-45C7-9A24-BD5E5E7B140D}" srcOrd="0" destOrd="0" presId="urn:microsoft.com/office/officeart/2005/8/layout/pList2"/>
    <dgm:cxn modelId="{8BFD2B31-02E3-497B-AFCD-15CEA79E0C53}" type="presParOf" srcId="{67679309-5F89-4418-B915-22EB320B73ED}" destId="{56D24908-4790-4D69-B6CC-A63CAF4F3282}" srcOrd="1" destOrd="0" presId="urn:microsoft.com/office/officeart/2005/8/layout/pList2"/>
    <dgm:cxn modelId="{E117C497-91DC-44E0-BA36-0B2F72383A29}" type="presParOf" srcId="{67679309-5F89-4418-B915-22EB320B73ED}" destId="{02874B2E-8576-4A7E-B131-4E59D44E88BE}" srcOrd="2" destOrd="0" presId="urn:microsoft.com/office/officeart/2005/8/layout/pList2"/>
    <dgm:cxn modelId="{68099DDE-AD52-4241-A493-8205FFC1E49E}" type="presParOf" srcId="{38BEF267-E97A-41EA-8DC7-1A6B0B03398F}" destId="{76C10EFD-E030-4F77-A678-1C916EA2B9E5}" srcOrd="1" destOrd="0" presId="urn:microsoft.com/office/officeart/2005/8/layout/pList2"/>
    <dgm:cxn modelId="{2F71A169-E961-43F9-8BD1-9E1F406419FC}" type="presParOf" srcId="{38BEF267-E97A-41EA-8DC7-1A6B0B03398F}" destId="{B70B1ED3-96C4-4246-A948-E8AFE5B427E6}" srcOrd="2" destOrd="0" presId="urn:microsoft.com/office/officeart/2005/8/layout/pList2"/>
    <dgm:cxn modelId="{615DC9D5-06C9-4832-94B7-571C092E684F}" type="presParOf" srcId="{B70B1ED3-96C4-4246-A948-E8AFE5B427E6}" destId="{568CE63F-5BDD-446C-9971-A2D99E9F4495}" srcOrd="0" destOrd="0" presId="urn:microsoft.com/office/officeart/2005/8/layout/pList2"/>
    <dgm:cxn modelId="{0289232A-5E9D-49A8-A17D-98095E44E38A}" type="presParOf" srcId="{B70B1ED3-96C4-4246-A948-E8AFE5B427E6}" destId="{CDBB673B-3770-41AF-BF28-86788E6DD545}" srcOrd="1" destOrd="0" presId="urn:microsoft.com/office/officeart/2005/8/layout/pList2"/>
    <dgm:cxn modelId="{0E6295DC-0573-43CD-B5DE-BFD1E9C422A0}" type="presParOf" srcId="{B70B1ED3-96C4-4246-A948-E8AFE5B427E6}" destId="{66B347D6-9286-46E4-96D1-86A5A879167D}" srcOrd="2" destOrd="0" presId="urn:microsoft.com/office/officeart/2005/8/layout/pList2"/>
    <dgm:cxn modelId="{0DFCACDB-7EAB-4CF1-BED4-3691245D683F}" type="presParOf" srcId="{38BEF267-E97A-41EA-8DC7-1A6B0B03398F}" destId="{41FDDF44-DDDC-4BAB-8AA4-FDE98CE4D2C8}" srcOrd="3" destOrd="0" presId="urn:microsoft.com/office/officeart/2005/8/layout/pList2"/>
    <dgm:cxn modelId="{EDBF6A0E-555A-4164-968B-48D26139B5F3}" type="presParOf" srcId="{38BEF267-E97A-41EA-8DC7-1A6B0B03398F}" destId="{95ABFDCB-322D-4B0A-994F-2BAF4032B1AE}" srcOrd="4" destOrd="0" presId="urn:microsoft.com/office/officeart/2005/8/layout/pList2"/>
    <dgm:cxn modelId="{A8D68603-5FB4-4C87-A85C-E8BA4BFB39C8}" type="presParOf" srcId="{95ABFDCB-322D-4B0A-994F-2BAF4032B1AE}" destId="{871DA60F-5EF2-4307-B0CC-1D0491AB7D26}" srcOrd="0" destOrd="0" presId="urn:microsoft.com/office/officeart/2005/8/layout/pList2"/>
    <dgm:cxn modelId="{EBACE94C-E815-4D13-A53B-6CB1574EEF8E}" type="presParOf" srcId="{95ABFDCB-322D-4B0A-994F-2BAF4032B1AE}" destId="{2C9A66E1-FB08-47CF-A472-1CBCC499EA9E}" srcOrd="1" destOrd="0" presId="urn:microsoft.com/office/officeart/2005/8/layout/pList2"/>
    <dgm:cxn modelId="{61ECA550-E274-4307-8F58-F4A2C96E2FA0}" type="presParOf" srcId="{95ABFDCB-322D-4B0A-994F-2BAF4032B1AE}" destId="{D6673C93-57A5-46C9-A896-B1759DBD50C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83CDD-A2BA-442C-AC07-4C2A5A6059B8}">
      <dsp:nvSpPr>
        <dsp:cNvPr id="0" name=""/>
        <dsp:cNvSpPr/>
      </dsp:nvSpPr>
      <dsp:spPr>
        <a:xfrm>
          <a:off x="0" y="2209"/>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9BE781-D123-429A-B819-B4447DBDA4FB}">
      <dsp:nvSpPr>
        <dsp:cNvPr id="0" name=""/>
        <dsp:cNvSpPr/>
      </dsp:nvSpPr>
      <dsp:spPr>
        <a:xfrm>
          <a:off x="0" y="2209"/>
          <a:ext cx="40386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Virus delle ali deformi DWV</a:t>
          </a:r>
          <a:r>
            <a:rPr lang="it-IT" sz="1800" kern="1200" dirty="0"/>
            <a:t>: </a:t>
          </a:r>
          <a:r>
            <a:rPr lang="it-IT" sz="1800" b="0" i="0" kern="1200" dirty="0"/>
            <a:t>Questo virus che prende il nome dalla sua caratteristica di deformare le ali delle api è verosimilmente quello più diffuso negli alveari </a:t>
          </a:r>
          <a:r>
            <a:rPr lang="it-IT" sz="1800" kern="1200" dirty="0"/>
            <a:t> </a:t>
          </a:r>
          <a:endParaRPr lang="en-US" sz="1800" kern="1200" dirty="0"/>
        </a:p>
      </dsp:txBody>
      <dsp:txXfrm>
        <a:off x="0" y="2209"/>
        <a:ext cx="4038600" cy="1507181"/>
      </dsp:txXfrm>
    </dsp:sp>
    <dsp:sp modelId="{5E39C27C-E798-407A-8B40-C5DBA2504944}">
      <dsp:nvSpPr>
        <dsp:cNvPr id="0" name=""/>
        <dsp:cNvSpPr/>
      </dsp:nvSpPr>
      <dsp:spPr>
        <a:xfrm>
          <a:off x="0" y="1509390"/>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DD6EA-D019-44DD-BB18-F4A45F33C79A}">
      <dsp:nvSpPr>
        <dsp:cNvPr id="0" name=""/>
        <dsp:cNvSpPr/>
      </dsp:nvSpPr>
      <dsp:spPr>
        <a:xfrm>
          <a:off x="0" y="1509390"/>
          <a:ext cx="40386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Virus della paralisi acuta ABPV: </a:t>
          </a:r>
          <a:r>
            <a:rPr lang="it-IT" sz="1800" b="0" i="0" kern="1200" dirty="0"/>
            <a:t>Gioca poi un ruolo determinante nel collasso improvviso e asintomatico della famiglia </a:t>
          </a:r>
          <a:r>
            <a:rPr lang="it-IT" sz="1800" kern="1200" dirty="0"/>
            <a:t> </a:t>
          </a:r>
        </a:p>
        <a:p>
          <a:pPr marL="0" lvl="0" indent="0" algn="l" defTabSz="800100">
            <a:lnSpc>
              <a:spcPct val="90000"/>
            </a:lnSpc>
            <a:spcBef>
              <a:spcPct val="0"/>
            </a:spcBef>
            <a:spcAft>
              <a:spcPct val="35000"/>
            </a:spcAft>
            <a:buNone/>
          </a:pPr>
          <a:r>
            <a:rPr lang="it-IT" sz="1800" b="1" kern="1200" dirty="0"/>
            <a:t>Virus della paralisi lenta SBPV</a:t>
          </a:r>
          <a:endParaRPr lang="en-US" sz="1800" b="1" kern="1200" dirty="0"/>
        </a:p>
      </dsp:txBody>
      <dsp:txXfrm>
        <a:off x="0" y="1509390"/>
        <a:ext cx="4038600" cy="1507181"/>
      </dsp:txXfrm>
    </dsp:sp>
    <dsp:sp modelId="{1E7D60EC-8327-46BD-8F97-41784299728B}">
      <dsp:nvSpPr>
        <dsp:cNvPr id="0" name=""/>
        <dsp:cNvSpPr/>
      </dsp:nvSpPr>
      <dsp:spPr>
        <a:xfrm>
          <a:off x="0" y="3016572"/>
          <a:ext cx="4038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0BB75D-AC34-4385-945F-F376871D7A6F}">
      <dsp:nvSpPr>
        <dsp:cNvPr id="0" name=""/>
        <dsp:cNvSpPr/>
      </dsp:nvSpPr>
      <dsp:spPr>
        <a:xfrm>
          <a:off x="0" y="3016572"/>
          <a:ext cx="4038600"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Kashmir bee virus KVB</a:t>
          </a:r>
          <a:r>
            <a:rPr lang="it-IT" sz="1800" kern="1200" dirty="0"/>
            <a:t>: a</a:t>
          </a:r>
          <a:r>
            <a:rPr lang="it-IT" sz="1800" b="0" i="0" kern="1200" dirty="0"/>
            <a:t>sintomatico, in laboratorio uccide l’ape in tre giorni</a:t>
          </a:r>
          <a:r>
            <a:rPr lang="it-IT" sz="1800" kern="1200" dirty="0"/>
            <a:t> </a:t>
          </a:r>
        </a:p>
        <a:p>
          <a:pPr marL="0" lvl="0" indent="0" algn="l" defTabSz="800100">
            <a:lnSpc>
              <a:spcPct val="90000"/>
            </a:lnSpc>
            <a:spcBef>
              <a:spcPct val="0"/>
            </a:spcBef>
            <a:spcAft>
              <a:spcPct val="35000"/>
            </a:spcAft>
            <a:buNone/>
          </a:pPr>
          <a:r>
            <a:rPr lang="it-IT" sz="1800" b="1" kern="1200" dirty="0"/>
            <a:t>Virus della covata sacciforme SBV</a:t>
          </a:r>
        </a:p>
      </dsp:txBody>
      <dsp:txXfrm>
        <a:off x="0" y="3016572"/>
        <a:ext cx="4038600" cy="1507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583EA-4B1F-4924-AAD3-577EB6C609E0}">
      <dsp:nvSpPr>
        <dsp:cNvPr id="0" name=""/>
        <dsp:cNvSpPr/>
      </dsp:nvSpPr>
      <dsp:spPr>
        <a:xfrm>
          <a:off x="2675964" y="3429000"/>
          <a:ext cx="1032785" cy="2131865"/>
        </a:xfrm>
        <a:custGeom>
          <a:avLst/>
          <a:gdLst/>
          <a:ahLst/>
          <a:cxnLst/>
          <a:rect l="0" t="0" r="0" b="0"/>
          <a:pathLst>
            <a:path>
              <a:moveTo>
                <a:pt x="0" y="0"/>
              </a:moveTo>
              <a:lnTo>
                <a:pt x="516392" y="0"/>
              </a:lnTo>
              <a:lnTo>
                <a:pt x="516392" y="2131865"/>
              </a:lnTo>
              <a:lnTo>
                <a:pt x="1032785" y="21318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it-IT" sz="800" kern="1200"/>
        </a:p>
      </dsp:txBody>
      <dsp:txXfrm>
        <a:off x="3133135" y="4435711"/>
        <a:ext cx="118442" cy="118442"/>
      </dsp:txXfrm>
    </dsp:sp>
    <dsp:sp modelId="{C25D1DC0-AFC5-4A73-92BE-E4545E141B80}">
      <dsp:nvSpPr>
        <dsp:cNvPr id="0" name=""/>
        <dsp:cNvSpPr/>
      </dsp:nvSpPr>
      <dsp:spPr>
        <a:xfrm>
          <a:off x="2675964" y="3383280"/>
          <a:ext cx="1032785" cy="91440"/>
        </a:xfrm>
        <a:custGeom>
          <a:avLst/>
          <a:gdLst/>
          <a:ahLst/>
          <a:cxnLst/>
          <a:rect l="0" t="0" r="0" b="0"/>
          <a:pathLst>
            <a:path>
              <a:moveTo>
                <a:pt x="0" y="45720"/>
              </a:moveTo>
              <a:lnTo>
                <a:pt x="1032785"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3166537" y="3403180"/>
        <a:ext cx="51639" cy="51639"/>
      </dsp:txXfrm>
    </dsp:sp>
    <dsp:sp modelId="{25664E44-AD73-420B-94B1-517E2D81FC46}">
      <dsp:nvSpPr>
        <dsp:cNvPr id="0" name=""/>
        <dsp:cNvSpPr/>
      </dsp:nvSpPr>
      <dsp:spPr>
        <a:xfrm>
          <a:off x="2675964" y="1097802"/>
          <a:ext cx="968138" cy="2331197"/>
        </a:xfrm>
        <a:custGeom>
          <a:avLst/>
          <a:gdLst/>
          <a:ahLst/>
          <a:cxnLst/>
          <a:rect l="0" t="0" r="0" b="0"/>
          <a:pathLst>
            <a:path>
              <a:moveTo>
                <a:pt x="0" y="2331197"/>
              </a:moveTo>
              <a:lnTo>
                <a:pt x="484069" y="2331197"/>
              </a:lnTo>
              <a:lnTo>
                <a:pt x="484069" y="0"/>
              </a:lnTo>
              <a:lnTo>
                <a:pt x="96813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it-IT" sz="900" kern="1200"/>
        </a:p>
      </dsp:txBody>
      <dsp:txXfrm>
        <a:off x="3096927" y="2200295"/>
        <a:ext cx="126211" cy="126211"/>
      </dsp:txXfrm>
    </dsp:sp>
    <dsp:sp modelId="{4E85B8D9-8993-4AB4-831F-A59427645EFB}">
      <dsp:nvSpPr>
        <dsp:cNvPr id="0" name=""/>
        <dsp:cNvSpPr/>
      </dsp:nvSpPr>
      <dsp:spPr>
        <a:xfrm rot="16200000">
          <a:off x="-1368713" y="2783211"/>
          <a:ext cx="6797776" cy="129157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it-IT" sz="6500" kern="1200" dirty="0"/>
            <a:t>Denuncia </a:t>
          </a:r>
          <a:r>
            <a:rPr lang="it-IT" sz="6600" b="1" kern="1200" dirty="0"/>
            <a:t>BDA</a:t>
          </a:r>
          <a:endParaRPr lang="it-IT" sz="6500" b="1" kern="1200" dirty="0"/>
        </a:p>
      </dsp:txBody>
      <dsp:txXfrm>
        <a:off x="-1368713" y="2783211"/>
        <a:ext cx="6797776" cy="1291577"/>
      </dsp:txXfrm>
    </dsp:sp>
    <dsp:sp modelId="{35C0CC6E-930C-4A3F-A85E-B2D3D9426D5B}">
      <dsp:nvSpPr>
        <dsp:cNvPr id="0" name=""/>
        <dsp:cNvSpPr/>
      </dsp:nvSpPr>
      <dsp:spPr>
        <a:xfrm>
          <a:off x="3644102" y="0"/>
          <a:ext cx="4236374" cy="21956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b="1" kern="1200" dirty="0">
              <a:latin typeface="Arial" panose="020B0604020202020204" pitchFamily="34" charset="0"/>
              <a:cs typeface="Arial" panose="020B0604020202020204" pitchFamily="34" charset="0"/>
            </a:rPr>
            <a:t>Stabilimento:</a:t>
          </a:r>
        </a:p>
        <a:p>
          <a:pPr marL="0" lvl="0" indent="0" algn="ctr" defTabSz="1244600">
            <a:lnSpc>
              <a:spcPct val="90000"/>
            </a:lnSpc>
            <a:spcBef>
              <a:spcPct val="0"/>
            </a:spcBef>
            <a:spcAft>
              <a:spcPct val="35000"/>
            </a:spcAft>
            <a:buNone/>
          </a:pPr>
          <a:r>
            <a:rPr lang="it-IT" sz="2400" kern="1200" dirty="0">
              <a:latin typeface="Arial" panose="020B0604020202020204" pitchFamily="34" charset="0"/>
              <a:cs typeface="Arial" panose="020B0604020202020204" pitchFamily="34" charset="0"/>
            </a:rPr>
            <a:t>Verrà indicato all’Azienda e/o all’Apicoltore famigliare dopo la denuncia in BDA </a:t>
          </a:r>
        </a:p>
      </dsp:txBody>
      <dsp:txXfrm>
        <a:off x="3644102" y="0"/>
        <a:ext cx="4236374" cy="2195604"/>
      </dsp:txXfrm>
    </dsp:sp>
    <dsp:sp modelId="{743414D2-89D9-4352-BA19-CE8998EB6571}">
      <dsp:nvSpPr>
        <dsp:cNvPr id="0" name=""/>
        <dsp:cNvSpPr/>
      </dsp:nvSpPr>
      <dsp:spPr>
        <a:xfrm>
          <a:off x="3708749" y="2405980"/>
          <a:ext cx="4236374" cy="20460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b="1" kern="1200" dirty="0">
              <a:latin typeface="Arial" panose="020B0604020202020204" pitchFamily="34" charset="0"/>
              <a:cs typeface="Arial" panose="020B0604020202020204" pitchFamily="34" charset="0"/>
            </a:rPr>
            <a:t>Capacità</a:t>
          </a:r>
          <a:r>
            <a:rPr lang="it-IT" sz="2400" kern="1200" dirty="0">
              <a:latin typeface="Arial" panose="020B0604020202020204" pitchFamily="34" charset="0"/>
              <a:cs typeface="Arial" panose="020B0604020202020204" pitchFamily="34" charset="0"/>
            </a:rPr>
            <a:t> dello stabilimento</a:t>
          </a:r>
        </a:p>
        <a:p>
          <a:pPr marL="0" lvl="0" indent="0" algn="ctr" defTabSz="1244600">
            <a:lnSpc>
              <a:spcPct val="90000"/>
            </a:lnSpc>
            <a:spcBef>
              <a:spcPct val="0"/>
            </a:spcBef>
            <a:spcAft>
              <a:spcPct val="35000"/>
            </a:spcAft>
            <a:buNone/>
          </a:pPr>
          <a:r>
            <a:rPr lang="it-IT" sz="2400" b="0" kern="1200" dirty="0">
              <a:latin typeface="Arial" panose="020B0604020202020204" pitchFamily="34" charset="0"/>
              <a:cs typeface="Arial" panose="020B0604020202020204" pitchFamily="34" charset="0"/>
            </a:rPr>
            <a:t>Corrisponde al </a:t>
          </a:r>
          <a:r>
            <a:rPr lang="it-IT" sz="2400" b="1" kern="1200" dirty="0">
              <a:latin typeface="Arial" panose="020B0604020202020204" pitchFamily="34" charset="0"/>
              <a:cs typeface="Arial" panose="020B0604020202020204" pitchFamily="34" charset="0"/>
            </a:rPr>
            <a:t>N° di alveari </a:t>
          </a:r>
          <a:r>
            <a:rPr lang="it-IT" sz="2400" b="0" kern="1200" dirty="0">
              <a:latin typeface="Arial" panose="020B0604020202020204" pitchFamily="34" charset="0"/>
              <a:cs typeface="Arial" panose="020B0604020202020204" pitchFamily="34" charset="0"/>
            </a:rPr>
            <a:t>denunciati dall’apicoltore alla BDA</a:t>
          </a:r>
        </a:p>
      </dsp:txBody>
      <dsp:txXfrm>
        <a:off x="3708749" y="2405980"/>
        <a:ext cx="4236374" cy="2046039"/>
      </dsp:txXfrm>
    </dsp:sp>
    <dsp:sp modelId="{F0F19035-1A80-4D6C-8077-65CDA265512E}">
      <dsp:nvSpPr>
        <dsp:cNvPr id="0" name=""/>
        <dsp:cNvSpPr/>
      </dsp:nvSpPr>
      <dsp:spPr>
        <a:xfrm>
          <a:off x="3708749" y="4580002"/>
          <a:ext cx="4236374" cy="19617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it-IT" sz="2800" b="1" kern="1200" dirty="0">
              <a:latin typeface="Arial" panose="020B0604020202020204" pitchFamily="34" charset="0"/>
              <a:cs typeface="Arial" panose="020B0604020202020204" pitchFamily="34" charset="0"/>
            </a:rPr>
            <a:t>Orientamento produttivo</a:t>
          </a:r>
        </a:p>
        <a:p>
          <a:pPr marL="0" lvl="0" indent="0" algn="ctr" defTabSz="1244600">
            <a:lnSpc>
              <a:spcPct val="90000"/>
            </a:lnSpc>
            <a:spcBef>
              <a:spcPct val="0"/>
            </a:spcBef>
            <a:spcAft>
              <a:spcPct val="35000"/>
            </a:spcAft>
            <a:buNone/>
          </a:pPr>
          <a:r>
            <a:rPr lang="it-IT" sz="2000" kern="1200" dirty="0">
              <a:latin typeface="Arial" panose="020B0604020202020204" pitchFamily="34" charset="0"/>
              <a:cs typeface="Arial" panose="020B0604020202020204" pitchFamily="34" charset="0"/>
            </a:rPr>
            <a:t>Apicoltore </a:t>
          </a:r>
          <a:r>
            <a:rPr lang="it-IT" sz="2400" b="1" kern="1200" dirty="0">
              <a:latin typeface="Arial" panose="020B0604020202020204" pitchFamily="34" charset="0"/>
              <a:cs typeface="Arial" panose="020B0604020202020204" pitchFamily="34" charset="0"/>
            </a:rPr>
            <a:t>famigliare 10 </a:t>
          </a:r>
          <a:r>
            <a:rPr lang="it-IT" sz="2400" b="0" kern="1200" dirty="0">
              <a:latin typeface="Arial" panose="020B0604020202020204" pitchFamily="34" charset="0"/>
              <a:cs typeface="Arial" panose="020B0604020202020204" pitchFamily="34" charset="0"/>
            </a:rPr>
            <a:t>alveari</a:t>
          </a:r>
          <a:endParaRPr lang="it-IT" sz="2000" b="0" kern="1200" dirty="0">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r>
            <a:rPr lang="it-IT" sz="2000" kern="1200" dirty="0">
              <a:latin typeface="Arial" panose="020B0604020202020204" pitchFamily="34" charset="0"/>
              <a:cs typeface="Arial" panose="020B0604020202020204" pitchFamily="34" charset="0"/>
            </a:rPr>
            <a:t>Apicoltore </a:t>
          </a:r>
          <a:r>
            <a:rPr lang="it-IT" sz="2400" b="1" kern="1200" dirty="0">
              <a:latin typeface="Arial" panose="020B0604020202020204" pitchFamily="34" charset="0"/>
              <a:cs typeface="Arial" panose="020B0604020202020204" pitchFamily="34" charset="0"/>
            </a:rPr>
            <a:t>ordinario </a:t>
          </a:r>
          <a:r>
            <a:rPr lang="it-IT" sz="2400" b="0" kern="1200" dirty="0">
              <a:latin typeface="Arial" panose="020B0604020202020204" pitchFamily="34" charset="0"/>
              <a:cs typeface="Arial" panose="020B0604020202020204" pitchFamily="34" charset="0"/>
            </a:rPr>
            <a:t>(imprenditore) più di 10 alveari</a:t>
          </a:r>
          <a:endParaRPr lang="it-IT" sz="2000" b="0" kern="1200" dirty="0">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endParaRPr lang="it-IT" sz="2000" kern="1200" dirty="0">
            <a:latin typeface="Arial" panose="020B0604020202020204" pitchFamily="34" charset="0"/>
            <a:cs typeface="Arial" panose="020B0604020202020204" pitchFamily="34" charset="0"/>
          </a:endParaRPr>
        </a:p>
      </dsp:txBody>
      <dsp:txXfrm>
        <a:off x="3708749" y="4580002"/>
        <a:ext cx="4236374" cy="1961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B5231-DBB2-4EBD-B693-419B3A88D249}">
      <dsp:nvSpPr>
        <dsp:cNvPr id="0" name=""/>
        <dsp:cNvSpPr/>
      </dsp:nvSpPr>
      <dsp:spPr>
        <a:xfrm>
          <a:off x="0" y="0"/>
          <a:ext cx="9144000" cy="22666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it-IT" sz="3200" b="1" kern="1200" dirty="0">
              <a:latin typeface="Arial" panose="020B0604020202020204" pitchFamily="34" charset="0"/>
              <a:cs typeface="Arial" panose="020B0604020202020204" pitchFamily="34" charset="0"/>
            </a:rPr>
            <a:t>CODICE AZIENDALE</a:t>
          </a:r>
        </a:p>
        <a:p>
          <a:pPr marL="0" lvl="0" indent="0" algn="l" defTabSz="1422400">
            <a:lnSpc>
              <a:spcPct val="90000"/>
            </a:lnSpc>
            <a:spcBef>
              <a:spcPct val="0"/>
            </a:spcBef>
            <a:spcAft>
              <a:spcPct val="35000"/>
            </a:spcAft>
            <a:buNone/>
          </a:pPr>
          <a:r>
            <a:rPr lang="it-IT" sz="2800" kern="1200" dirty="0">
              <a:latin typeface="Arial" panose="020B0604020202020204" pitchFamily="34" charset="0"/>
              <a:cs typeface="Arial" panose="020B0604020202020204" pitchFamily="34" charset="0"/>
            </a:rPr>
            <a:t>A ciascun detentore di alveari a prescindere che sia famigliare e/o imprenditore</a:t>
          </a:r>
        </a:p>
        <a:p>
          <a:pPr marL="285750" lvl="1" indent="-285750" algn="l" defTabSz="1244600">
            <a:lnSpc>
              <a:spcPct val="90000"/>
            </a:lnSpc>
            <a:spcBef>
              <a:spcPct val="0"/>
            </a:spcBef>
            <a:spcAft>
              <a:spcPct val="15000"/>
            </a:spcAft>
            <a:buNone/>
          </a:pPr>
          <a:r>
            <a:rPr lang="it-IT" sz="2800" kern="1200" dirty="0">
              <a:latin typeface="Arial" panose="020B0604020202020204" pitchFamily="34" charset="0"/>
              <a:cs typeface="Arial" panose="020B0604020202020204" pitchFamily="34" charset="0"/>
            </a:rPr>
            <a:t>Indirizzo azienda e/o abitazione</a:t>
          </a:r>
        </a:p>
        <a:p>
          <a:pPr marL="285750" lvl="1" indent="-285750" algn="l" defTabSz="1466850">
            <a:lnSpc>
              <a:spcPct val="90000"/>
            </a:lnSpc>
            <a:spcBef>
              <a:spcPct val="0"/>
            </a:spcBef>
            <a:spcAft>
              <a:spcPct val="15000"/>
            </a:spcAft>
            <a:buChar char="•"/>
          </a:pPr>
          <a:endParaRPr lang="it-IT" sz="3300" kern="1200"/>
        </a:p>
      </dsp:txBody>
      <dsp:txXfrm>
        <a:off x="2037419" y="0"/>
        <a:ext cx="7106580" cy="2266612"/>
      </dsp:txXfrm>
    </dsp:sp>
    <dsp:sp modelId="{354D44F9-23F1-4201-8832-E3D68227D02B}">
      <dsp:nvSpPr>
        <dsp:cNvPr id="0" name=""/>
        <dsp:cNvSpPr/>
      </dsp:nvSpPr>
      <dsp:spPr>
        <a:xfrm>
          <a:off x="208619" y="298827"/>
          <a:ext cx="1828800" cy="1668958"/>
        </a:xfrm>
        <a:prstGeom prst="roundRect">
          <a:avLst>
            <a:gd name="adj" fmla="val 10000"/>
          </a:avLst>
        </a:prstGeom>
        <a:blipFill>
          <a:blip xmlns:r="http://schemas.openxmlformats.org/officeDocument/2006/relationships" r:embed="rId1"/>
          <a:srcRect/>
          <a:stretch>
            <a:fillRect t="-21000" b="-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E5C82E-85FC-4B75-A0AE-1BDFD91B6999}">
      <dsp:nvSpPr>
        <dsp:cNvPr id="0" name=""/>
        <dsp:cNvSpPr/>
      </dsp:nvSpPr>
      <dsp:spPr>
        <a:xfrm>
          <a:off x="0" y="2475232"/>
          <a:ext cx="9144000" cy="20861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kern="1200" dirty="0">
              <a:latin typeface="Arial" panose="020B0604020202020204" pitchFamily="34" charset="0"/>
              <a:cs typeface="Arial" panose="020B0604020202020204" pitchFamily="34" charset="0"/>
            </a:rPr>
            <a:t>Il codice è composto da una sigla di 3 numeri a cui segue la sigla della provincia dell’apicoltore quindi da altri 3 numeri – se l’apicoltore è in possesso di altri apiari all’ultimo N° seguiranno N° progressivi 1-2</a:t>
          </a:r>
        </a:p>
        <a:p>
          <a:pPr marL="285750" lvl="1" indent="-285750" algn="l" defTabSz="1466850">
            <a:lnSpc>
              <a:spcPct val="90000"/>
            </a:lnSpc>
            <a:spcBef>
              <a:spcPct val="0"/>
            </a:spcBef>
            <a:spcAft>
              <a:spcPct val="15000"/>
            </a:spcAft>
            <a:buChar char="•"/>
          </a:pPr>
          <a:endParaRPr lang="it-IT" sz="3300" kern="1200" dirty="0"/>
        </a:p>
        <a:p>
          <a:pPr marL="285750" lvl="1" indent="-285750" algn="l" defTabSz="1466850">
            <a:lnSpc>
              <a:spcPct val="90000"/>
            </a:lnSpc>
            <a:spcBef>
              <a:spcPct val="0"/>
            </a:spcBef>
            <a:spcAft>
              <a:spcPct val="15000"/>
            </a:spcAft>
            <a:buChar char="•"/>
          </a:pPr>
          <a:endParaRPr lang="it-IT" sz="3300" kern="1200" dirty="0"/>
        </a:p>
      </dsp:txBody>
      <dsp:txXfrm>
        <a:off x="2037419" y="2475232"/>
        <a:ext cx="7106580" cy="2086198"/>
      </dsp:txXfrm>
    </dsp:sp>
    <dsp:sp modelId="{6B207F8D-F5F5-4587-B6F4-369BF1B8468C}">
      <dsp:nvSpPr>
        <dsp:cNvPr id="0" name=""/>
        <dsp:cNvSpPr/>
      </dsp:nvSpPr>
      <dsp:spPr>
        <a:xfrm>
          <a:off x="208619" y="2683852"/>
          <a:ext cx="1828800" cy="1668958"/>
        </a:xfrm>
        <a:prstGeom prst="roundRect">
          <a:avLst>
            <a:gd name="adj" fmla="val 10000"/>
          </a:avLst>
        </a:prstGeom>
        <a:blipFill>
          <a:blip xmlns:r="http://schemas.openxmlformats.org/officeDocument/2006/relationships" r:embed="rId2"/>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240BB2-21E7-4FCB-B687-DB6C7E925439}">
      <dsp:nvSpPr>
        <dsp:cNvPr id="0" name=""/>
        <dsp:cNvSpPr/>
      </dsp:nvSpPr>
      <dsp:spPr>
        <a:xfrm>
          <a:off x="0" y="4770050"/>
          <a:ext cx="9144000" cy="208619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it-IT" sz="2800" kern="1200" dirty="0">
              <a:latin typeface="Arial" panose="020B0604020202020204" pitchFamily="34" charset="0"/>
              <a:cs typeface="Arial" panose="020B0604020202020204" pitchFamily="34" charset="0"/>
            </a:rPr>
            <a:t>Ciascuno dei N° progressivi aggiunti alla fine indicano il corrispondente apiario</a:t>
          </a:r>
        </a:p>
        <a:p>
          <a:pPr marL="114300" lvl="1" indent="-114300" algn="l" defTabSz="622300">
            <a:lnSpc>
              <a:spcPct val="90000"/>
            </a:lnSpc>
            <a:spcBef>
              <a:spcPct val="0"/>
            </a:spcBef>
            <a:spcAft>
              <a:spcPct val="15000"/>
            </a:spcAft>
            <a:buChar char="•"/>
          </a:pPr>
          <a:r>
            <a:rPr lang="it-IT" sz="1400" kern="1200" dirty="0"/>
            <a:t>https://www.apicolturavaresina.it/anagrafe-apistica-guida-piccoli-produttori-normativa-vigente/</a:t>
          </a:r>
        </a:p>
        <a:p>
          <a:pPr marL="114300" lvl="1" indent="-114300" algn="l" defTabSz="622300">
            <a:lnSpc>
              <a:spcPct val="90000"/>
            </a:lnSpc>
            <a:spcBef>
              <a:spcPct val="0"/>
            </a:spcBef>
            <a:spcAft>
              <a:spcPct val="15000"/>
            </a:spcAft>
            <a:buChar char="•"/>
          </a:pPr>
          <a:r>
            <a:rPr lang="it-IT" sz="1400" kern="1200" dirty="0"/>
            <a:t>https://leapidimaurizio.blogspot.com/2023/11/nuovi-obblighi-per-gli-apicoltori.html</a:t>
          </a:r>
        </a:p>
        <a:p>
          <a:pPr marL="114300" lvl="1" indent="-114300" algn="l" defTabSz="622300">
            <a:lnSpc>
              <a:spcPct val="90000"/>
            </a:lnSpc>
            <a:spcBef>
              <a:spcPct val="0"/>
            </a:spcBef>
            <a:spcAft>
              <a:spcPct val="15000"/>
            </a:spcAft>
            <a:buChar char="•"/>
          </a:pPr>
          <a:endParaRPr lang="it-IT" sz="1400" kern="1200" dirty="0"/>
        </a:p>
        <a:p>
          <a:pPr marL="285750" lvl="1" indent="-285750" algn="l" defTabSz="1466850">
            <a:lnSpc>
              <a:spcPct val="90000"/>
            </a:lnSpc>
            <a:spcBef>
              <a:spcPct val="0"/>
            </a:spcBef>
            <a:spcAft>
              <a:spcPct val="15000"/>
            </a:spcAft>
            <a:buChar char="•"/>
          </a:pPr>
          <a:endParaRPr lang="it-IT" sz="3300" kern="1200" dirty="0"/>
        </a:p>
        <a:p>
          <a:pPr marL="285750" lvl="1" indent="-285750" algn="l" defTabSz="1466850">
            <a:lnSpc>
              <a:spcPct val="90000"/>
            </a:lnSpc>
            <a:spcBef>
              <a:spcPct val="0"/>
            </a:spcBef>
            <a:spcAft>
              <a:spcPct val="15000"/>
            </a:spcAft>
            <a:buChar char="•"/>
          </a:pPr>
          <a:endParaRPr lang="it-IT" sz="3300" kern="1200" dirty="0"/>
        </a:p>
        <a:p>
          <a:pPr marL="285750" lvl="1" indent="-285750" algn="l" defTabSz="1466850">
            <a:lnSpc>
              <a:spcPct val="90000"/>
            </a:lnSpc>
            <a:spcBef>
              <a:spcPct val="0"/>
            </a:spcBef>
            <a:spcAft>
              <a:spcPct val="15000"/>
            </a:spcAft>
            <a:buChar char="•"/>
          </a:pPr>
          <a:endParaRPr lang="it-IT" sz="3300" kern="1200" dirty="0"/>
        </a:p>
        <a:p>
          <a:pPr marL="285750" lvl="1" indent="-285750" algn="l" defTabSz="1466850">
            <a:lnSpc>
              <a:spcPct val="90000"/>
            </a:lnSpc>
            <a:spcBef>
              <a:spcPct val="0"/>
            </a:spcBef>
            <a:spcAft>
              <a:spcPct val="15000"/>
            </a:spcAft>
            <a:buChar char="•"/>
          </a:pPr>
          <a:endParaRPr lang="it-IT" sz="3300" kern="1200" dirty="0"/>
        </a:p>
        <a:p>
          <a:pPr marL="285750" lvl="1" indent="-285750" algn="l" defTabSz="1466850">
            <a:lnSpc>
              <a:spcPct val="90000"/>
            </a:lnSpc>
            <a:spcBef>
              <a:spcPct val="0"/>
            </a:spcBef>
            <a:spcAft>
              <a:spcPct val="15000"/>
            </a:spcAft>
            <a:buChar char="•"/>
          </a:pPr>
          <a:endParaRPr lang="it-IT" sz="3300" kern="1200" dirty="0"/>
        </a:p>
        <a:p>
          <a:pPr marL="285750" lvl="1" indent="-285750" algn="l" defTabSz="1466850">
            <a:lnSpc>
              <a:spcPct val="90000"/>
            </a:lnSpc>
            <a:spcBef>
              <a:spcPct val="0"/>
            </a:spcBef>
            <a:spcAft>
              <a:spcPct val="15000"/>
            </a:spcAft>
            <a:buChar char="•"/>
          </a:pPr>
          <a:endParaRPr lang="it-IT" sz="3300" kern="1200" dirty="0"/>
        </a:p>
        <a:p>
          <a:pPr marL="285750" lvl="1" indent="-285750" algn="l" defTabSz="1466850">
            <a:lnSpc>
              <a:spcPct val="90000"/>
            </a:lnSpc>
            <a:spcBef>
              <a:spcPct val="0"/>
            </a:spcBef>
            <a:spcAft>
              <a:spcPct val="15000"/>
            </a:spcAft>
            <a:buChar char="•"/>
          </a:pPr>
          <a:endParaRPr lang="it-IT" sz="3300" kern="1200" dirty="0"/>
        </a:p>
      </dsp:txBody>
      <dsp:txXfrm>
        <a:off x="2037419" y="4770050"/>
        <a:ext cx="7106580" cy="2086198"/>
      </dsp:txXfrm>
    </dsp:sp>
    <dsp:sp modelId="{ED1A3B05-F0EB-487B-AEDD-39292D7E85AB}">
      <dsp:nvSpPr>
        <dsp:cNvPr id="0" name=""/>
        <dsp:cNvSpPr/>
      </dsp:nvSpPr>
      <dsp:spPr>
        <a:xfrm>
          <a:off x="208619" y="4978670"/>
          <a:ext cx="1828800" cy="1668958"/>
        </a:xfrm>
        <a:prstGeom prst="roundRect">
          <a:avLst>
            <a:gd name="adj" fmla="val 10000"/>
          </a:avLst>
        </a:prstGeom>
        <a:blipFill>
          <a:blip xmlns:r="http://schemas.openxmlformats.org/officeDocument/2006/relationships" r:embed="rId3"/>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8ABD7-4510-4D6D-8122-1137E1F5C876}">
      <dsp:nvSpPr>
        <dsp:cNvPr id="0" name=""/>
        <dsp:cNvSpPr/>
      </dsp:nvSpPr>
      <dsp:spPr>
        <a:xfrm>
          <a:off x="0" y="116623"/>
          <a:ext cx="9144000" cy="308610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874B2E-8576-4A7E-B131-4E59D44E88BE}">
      <dsp:nvSpPr>
        <dsp:cNvPr id="0" name=""/>
        <dsp:cNvSpPr/>
      </dsp:nvSpPr>
      <dsp:spPr>
        <a:xfrm>
          <a:off x="274319" y="411480"/>
          <a:ext cx="2686050" cy="2263140"/>
        </a:xfrm>
        <a:prstGeom prst="roundRect">
          <a:avLst>
            <a:gd name="adj" fmla="val 10000"/>
          </a:avLst>
        </a:prstGeom>
        <a:blipFill>
          <a:blip xmlns:r="http://schemas.openxmlformats.org/officeDocument/2006/relationships" r:embed="rId1"/>
          <a:srcRect/>
          <a:stretch>
            <a:fillRect t="-57000" b="-5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50E587-81E1-45C7-9A24-BD5E5E7B140D}">
      <dsp:nvSpPr>
        <dsp:cNvPr id="0" name=""/>
        <dsp:cNvSpPr/>
      </dsp:nvSpPr>
      <dsp:spPr>
        <a:xfrm rot="10800000">
          <a:off x="274319" y="3086099"/>
          <a:ext cx="2686050" cy="37719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it-IT" sz="3200" b="1" kern="1200" dirty="0">
              <a:latin typeface="Arial" panose="020B0604020202020204" pitchFamily="34" charset="0"/>
              <a:cs typeface="Arial" panose="020B0604020202020204" pitchFamily="34" charset="0"/>
            </a:rPr>
            <a:t>Apicoltore familiare </a:t>
          </a:r>
          <a:r>
            <a:rPr lang="it-IT" sz="2800" kern="1200" dirty="0">
              <a:latin typeface="Arial" panose="020B0604020202020204" pitchFamily="34" charset="0"/>
              <a:cs typeface="Arial" panose="020B0604020202020204" pitchFamily="34" charset="0"/>
            </a:rPr>
            <a:t>non più di 10 alveari</a:t>
          </a:r>
        </a:p>
        <a:p>
          <a:pPr marL="0" lvl="0" indent="0" algn="ctr" defTabSz="1422400">
            <a:lnSpc>
              <a:spcPct val="90000"/>
            </a:lnSpc>
            <a:spcBef>
              <a:spcPct val="0"/>
            </a:spcBef>
            <a:spcAft>
              <a:spcPct val="35000"/>
            </a:spcAft>
            <a:buNone/>
          </a:pPr>
          <a:r>
            <a:rPr lang="it-IT" sz="2800" kern="1200" dirty="0">
              <a:latin typeface="Arial" panose="020B0604020202020204" pitchFamily="34" charset="0"/>
              <a:cs typeface="Arial" panose="020B0604020202020204" pitchFamily="34" charset="0"/>
            </a:rPr>
            <a:t>Non obbligo di p. IVA</a:t>
          </a:r>
        </a:p>
        <a:p>
          <a:pPr marL="0" lvl="0" indent="0" algn="ctr" defTabSz="1422400">
            <a:lnSpc>
              <a:spcPct val="90000"/>
            </a:lnSpc>
            <a:spcBef>
              <a:spcPct val="0"/>
            </a:spcBef>
            <a:spcAft>
              <a:spcPct val="35000"/>
            </a:spcAft>
            <a:buNone/>
          </a:pPr>
          <a:r>
            <a:rPr lang="it-IT" sz="2800" kern="1200" dirty="0">
              <a:latin typeface="Arial" panose="020B0604020202020204" pitchFamily="34" charset="0"/>
              <a:cs typeface="Arial" panose="020B0604020202020204" pitchFamily="34" charset="0"/>
            </a:rPr>
            <a:t>p. IVA se vende miele</a:t>
          </a:r>
        </a:p>
      </dsp:txBody>
      <dsp:txXfrm rot="10800000">
        <a:off x="356924" y="3086099"/>
        <a:ext cx="2520840" cy="3689295"/>
      </dsp:txXfrm>
    </dsp:sp>
    <dsp:sp modelId="{66B347D6-9286-46E4-96D1-86A5A879167D}">
      <dsp:nvSpPr>
        <dsp:cNvPr id="0" name=""/>
        <dsp:cNvSpPr/>
      </dsp:nvSpPr>
      <dsp:spPr>
        <a:xfrm>
          <a:off x="3228974" y="411480"/>
          <a:ext cx="2686050" cy="2263140"/>
        </a:xfrm>
        <a:prstGeom prst="roundRect">
          <a:avLst>
            <a:gd name="adj" fmla="val 10000"/>
          </a:avLst>
        </a:prstGeom>
        <a:blipFill>
          <a:blip xmlns:r="http://schemas.openxmlformats.org/officeDocument/2006/relationships" r:embed="rId2"/>
          <a:srcRect/>
          <a:stretch>
            <a:fillRect t="-29000" b="-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8CE63F-5BDD-446C-9971-A2D99E9F4495}">
      <dsp:nvSpPr>
        <dsp:cNvPr id="0" name=""/>
        <dsp:cNvSpPr/>
      </dsp:nvSpPr>
      <dsp:spPr>
        <a:xfrm rot="10800000">
          <a:off x="3228974" y="3086099"/>
          <a:ext cx="2686050" cy="37719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it-IT" sz="2800" b="1" kern="1200" dirty="0">
              <a:latin typeface="Arial" panose="020B0604020202020204" pitchFamily="34" charset="0"/>
              <a:cs typeface="Arial" panose="020B0604020202020204" pitchFamily="34" charset="0"/>
            </a:rPr>
            <a:t>Sopra i 10 alveari  </a:t>
          </a:r>
          <a:r>
            <a:rPr lang="it-IT" sz="2800" kern="1200" dirty="0">
              <a:latin typeface="Arial" panose="020B0604020202020204" pitchFamily="34" charset="0"/>
              <a:cs typeface="Arial" panose="020B0604020202020204" pitchFamily="34" charset="0"/>
            </a:rPr>
            <a:t>tutti gli apicoltori sono considerati in </a:t>
          </a:r>
          <a:r>
            <a:rPr lang="it-IT" sz="2800" b="1" kern="1200" dirty="0">
              <a:latin typeface="Arial" panose="020B0604020202020204" pitchFamily="34" charset="0"/>
              <a:cs typeface="Arial" panose="020B0604020202020204" pitchFamily="34" charset="0"/>
            </a:rPr>
            <a:t>allevamento ordinario </a:t>
          </a:r>
          <a:r>
            <a:rPr lang="it-IT" sz="2800" kern="1200" dirty="0">
              <a:latin typeface="Arial" panose="020B0604020202020204" pitchFamily="34" charset="0"/>
              <a:cs typeface="Arial" panose="020B0604020202020204" pitchFamily="34" charset="0"/>
            </a:rPr>
            <a:t>anche senza p. IVA</a:t>
          </a:r>
        </a:p>
      </dsp:txBody>
      <dsp:txXfrm rot="10800000">
        <a:off x="3311579" y="3086099"/>
        <a:ext cx="2520840" cy="3689295"/>
      </dsp:txXfrm>
    </dsp:sp>
    <dsp:sp modelId="{D6673C93-57A5-46C9-A896-B1759DBD50C2}">
      <dsp:nvSpPr>
        <dsp:cNvPr id="0" name=""/>
        <dsp:cNvSpPr/>
      </dsp:nvSpPr>
      <dsp:spPr>
        <a:xfrm>
          <a:off x="6183630" y="411480"/>
          <a:ext cx="2686050" cy="2263140"/>
        </a:xfrm>
        <a:prstGeom prst="roundRect">
          <a:avLst>
            <a:gd name="adj" fmla="val 10000"/>
          </a:avLst>
        </a:prstGeom>
        <a:blipFill>
          <a:blip xmlns:r="http://schemas.openxmlformats.org/officeDocument/2006/relationships" r:embed="rId3"/>
          <a:srcRect/>
          <a:stretch>
            <a:fillRect t="-55000" b="-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1DA60F-5EF2-4307-B0CC-1D0491AB7D26}">
      <dsp:nvSpPr>
        <dsp:cNvPr id="0" name=""/>
        <dsp:cNvSpPr/>
      </dsp:nvSpPr>
      <dsp:spPr>
        <a:xfrm rot="10800000">
          <a:off x="6183630" y="3086099"/>
          <a:ext cx="2686050" cy="3771900"/>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it-IT" sz="2800" kern="1200" dirty="0">
              <a:latin typeface="Arial" panose="020B0604020202020204" pitchFamily="34" charset="0"/>
              <a:cs typeface="Arial" panose="020B0604020202020204" pitchFamily="34" charset="0"/>
            </a:rPr>
            <a:t> </a:t>
          </a:r>
          <a:r>
            <a:rPr lang="it-IT" sz="2800" b="0" kern="1200" dirty="0">
              <a:latin typeface="Arial" panose="020B0604020202020204" pitchFamily="34" charset="0"/>
              <a:cs typeface="Arial" panose="020B0604020202020204" pitchFamily="34" charset="0"/>
            </a:rPr>
            <a:t>allevamento famigliare </a:t>
          </a:r>
          <a:r>
            <a:rPr lang="it-IT" sz="2800" kern="1200" dirty="0">
              <a:latin typeface="Arial" panose="020B0604020202020204" pitchFamily="34" charset="0"/>
              <a:cs typeface="Arial" panose="020B0604020202020204" pitchFamily="34" charset="0"/>
            </a:rPr>
            <a:t>movimentazione api solo se cambio di attività e/o chiusura attività.  Visto di </a:t>
          </a:r>
          <a:r>
            <a:rPr lang="it-IT" sz="2800" b="1" kern="1200" dirty="0">
              <a:latin typeface="Arial" panose="020B0604020202020204" pitchFamily="34" charset="0"/>
              <a:cs typeface="Arial" panose="020B0604020202020204" pitchFamily="34" charset="0"/>
            </a:rPr>
            <a:t>ATS</a:t>
          </a:r>
        </a:p>
      </dsp:txBody>
      <dsp:txXfrm rot="10800000">
        <a:off x="6266235" y="3086099"/>
        <a:ext cx="2520840" cy="368929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2BC7772-F888-4A9C-8A26-DF2A345192FE}" type="datetimeFigureOut">
              <a:rPr lang="it-IT" smtClean="0"/>
              <a:pPr/>
              <a:t>29/03/2025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7C27A5-3838-4A43-8EEB-EA51FF813959}"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2BC7772-F888-4A9C-8A26-DF2A345192FE}" type="datetimeFigureOut">
              <a:rPr lang="it-IT" smtClean="0"/>
              <a:pPr/>
              <a:t>29/03/2025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7C27A5-3838-4A43-8EEB-EA51FF813959}"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2BC7772-F888-4A9C-8A26-DF2A345192FE}" type="datetimeFigureOut">
              <a:rPr lang="it-IT" smtClean="0"/>
              <a:pPr/>
              <a:t>29/03/2025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7C27A5-3838-4A43-8EEB-EA51FF813959}"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2BC7772-F888-4A9C-8A26-DF2A345192FE}" type="datetimeFigureOut">
              <a:rPr lang="it-IT" smtClean="0"/>
              <a:pPr/>
              <a:t>29/03/2025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7C27A5-3838-4A43-8EEB-EA51FF813959}"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D2BC7772-F888-4A9C-8A26-DF2A345192FE}" type="datetimeFigureOut">
              <a:rPr lang="it-IT" smtClean="0"/>
              <a:pPr/>
              <a:t>29/03/2025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27C27A5-3838-4A43-8EEB-EA51FF813959}"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2BC7772-F888-4A9C-8A26-DF2A345192FE}" type="datetimeFigureOut">
              <a:rPr lang="it-IT" smtClean="0"/>
              <a:pPr/>
              <a:t>29/03/2025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27C27A5-3838-4A43-8EEB-EA51FF813959}"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2BC7772-F888-4A9C-8A26-DF2A345192FE}" type="datetimeFigureOut">
              <a:rPr lang="it-IT" smtClean="0"/>
              <a:pPr/>
              <a:t>29/03/2025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27C27A5-3838-4A43-8EEB-EA51FF813959}"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D2BC7772-F888-4A9C-8A26-DF2A345192FE}" type="datetimeFigureOut">
              <a:rPr lang="it-IT" smtClean="0"/>
              <a:pPr/>
              <a:t>29/03/2025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27C27A5-3838-4A43-8EEB-EA51FF813959}"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2BC7772-F888-4A9C-8A26-DF2A345192FE}" type="datetimeFigureOut">
              <a:rPr lang="it-IT" smtClean="0"/>
              <a:pPr/>
              <a:t>29/03/2025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27C27A5-3838-4A43-8EEB-EA51FF813959}"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2BC7772-F888-4A9C-8A26-DF2A345192FE}" type="datetimeFigureOut">
              <a:rPr lang="it-IT" smtClean="0"/>
              <a:pPr/>
              <a:t>29/03/2025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27C27A5-3838-4A43-8EEB-EA51FF813959}"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2BC7772-F888-4A9C-8A26-DF2A345192FE}" type="datetimeFigureOut">
              <a:rPr lang="it-IT" smtClean="0"/>
              <a:pPr/>
              <a:t>29/03/2025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27C27A5-3838-4A43-8EEB-EA51FF813959}"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C7772-F888-4A9C-8A26-DF2A345192FE}" type="datetimeFigureOut">
              <a:rPr lang="it-IT" smtClean="0"/>
              <a:pPr/>
              <a:t>29/03/2025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C27A5-3838-4A43-8EEB-EA51FF813959}"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unaapi.it/sanita-dell-alveare/varroatosi/varroa-ciclo-vitale-3399/#riproduttiva" TargetMode="External"/><Relationship Id="rId2" Type="http://schemas.openxmlformats.org/officeDocument/2006/relationships/hyperlink" Target="https://unaapi.it/sanita-dell-alveare/varroatosi/varroa-ciclo-vitale-3399/#foretica" TargetMode="Externa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5.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www.mieliditalia.it/norma_iva.htm" TargetMode="External"/><Relationship Id="rId7" Type="http://schemas.openxmlformats.org/officeDocument/2006/relationships/hyperlink" Target="http://www.mieliditalia.it/norma_iscrizione_reg.htm" TargetMode="External"/><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hyperlink" Target="http://www.mieliditalia.it/norma_ici.htm" TargetMode="External"/><Relationship Id="rId5" Type="http://schemas.openxmlformats.org/officeDocument/2006/relationships/hyperlink" Target="http://www.mieliditalia.it/norma_irap.htm" TargetMode="External"/><Relationship Id="rId4" Type="http://schemas.openxmlformats.org/officeDocument/2006/relationships/hyperlink" Target="http://www.mieliditalia.it/norma_irpef.ht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mailto:info@vespavelutina.eu"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magine che contiene scabiosa, pianta, fiore, insetto&#10;&#10;Il contenuto generato dall'IA potrebbe non essere corretto."/>
          <p:cNvPicPr>
            <a:picLocks noChangeAspect="1" noChangeArrowheads="1"/>
          </p:cNvPicPr>
          <p:nvPr/>
        </p:nvPicPr>
        <p:blipFill>
          <a:blip r:embed="rId2" cstate="print"/>
          <a:srcRect t="14286"/>
          <a:stretch/>
        </p:blipFill>
        <p:spPr bwMode="auto">
          <a:xfrm>
            <a:off x="20" y="10"/>
            <a:ext cx="9143980" cy="6857990"/>
          </a:xfrm>
          <a:prstGeom prst="rect">
            <a:avLst/>
          </a:prstGeom>
          <a:noFill/>
        </p:spPr>
      </p:pic>
      <p:sp>
        <p:nvSpPr>
          <p:cNvPr id="1038" name="Rectangle 103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200" b="1">
                <a:solidFill>
                  <a:schemeClr val="tx1">
                    <a:lumMod val="85000"/>
                    <a:lumOff val="15000"/>
                  </a:schemeClr>
                </a:solidFill>
                <a:latin typeface="+mj-lt"/>
                <a:ea typeface="+mj-ea"/>
                <a:cs typeface="+mj-cs"/>
              </a:rPr>
              <a:t>NEMICI NATURALI - MALATTIE DELLE API – LEGISLAZIONE APISTICA</a:t>
            </a:r>
          </a:p>
        </p:txBody>
      </p:sp>
      <p:cxnSp>
        <p:nvCxnSpPr>
          <p:cNvPr id="1039" name="Straight Connector 103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parassita, invertebrato, Macrofotografia, artropode&#10;&#10;Il contenuto generato dall'IA potrebbe non essere corretto.">
            <a:extLst>
              <a:ext uri="{FF2B5EF4-FFF2-40B4-BE49-F238E27FC236}">
                <a16:creationId xmlns:a16="http://schemas.microsoft.com/office/drawing/2014/main" id="{7E263C69-EF4D-D1D5-2424-B04614DF376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1800"/>
          <a:stretch/>
        </p:blipFill>
        <p:spPr>
          <a:xfrm>
            <a:off x="20" y="10"/>
            <a:ext cx="9143980" cy="6857990"/>
          </a:xfrm>
          <a:prstGeom prst="rect">
            <a:avLst/>
          </a:prstGeom>
        </p:spPr>
      </p:pic>
      <p:sp>
        <p:nvSpPr>
          <p:cNvPr id="15"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C2F1C10-67BE-752B-B501-C99A23E9F1ED}"/>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a:solidFill>
                  <a:schemeClr val="tx1">
                    <a:lumMod val="85000"/>
                    <a:lumOff val="15000"/>
                  </a:schemeClr>
                </a:solidFill>
              </a:rPr>
              <a:t>VESPA ORIENTALIS</a:t>
            </a:r>
          </a:p>
        </p:txBody>
      </p:sp>
      <p:cxnSp>
        <p:nvCxnSpPr>
          <p:cNvPr id="16"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400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descr="Immagine che contiene testo, insetto, invertebrato, parassita&#10;&#10;Il contenuto generato dall'IA potrebbe non essere corretto.">
            <a:extLst>
              <a:ext uri="{FF2B5EF4-FFF2-40B4-BE49-F238E27FC236}">
                <a16:creationId xmlns:a16="http://schemas.microsoft.com/office/drawing/2014/main" id="{22ACBFA3-0B1C-B286-D1EF-F2206D33F56F}"/>
              </a:ext>
            </a:extLst>
          </p:cNvPr>
          <p:cNvPicPr>
            <a:picLocks noChangeAspect="1"/>
          </p:cNvPicPr>
          <p:nvPr/>
        </p:nvPicPr>
        <p:blipFill>
          <a:blip r:embed="rId2">
            <a:extLst>
              <a:ext uri="{28A0092B-C50C-407E-A947-70E740481C1C}">
                <a14:useLocalDpi xmlns:a14="http://schemas.microsoft.com/office/drawing/2010/main" val="0"/>
              </a:ext>
            </a:extLst>
          </a:blip>
          <a:srcRect r="2" b="2889"/>
          <a:stretch/>
        </p:blipFill>
        <p:spPr>
          <a:xfrm>
            <a:off x="2911927" y="10"/>
            <a:ext cx="6232072"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9"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3436144"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163333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39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8AA92D7D-1977-103B-17D7-F95F56D1633F}"/>
              </a:ext>
            </a:extLst>
          </p:cNvPr>
          <p:cNvSpPr txBox="1"/>
          <p:nvPr/>
        </p:nvSpPr>
        <p:spPr>
          <a:xfrm>
            <a:off x="483799" y="2031101"/>
            <a:ext cx="3212238" cy="35119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b="1"/>
              <a:t>Preparazione esca per calabroni:</a:t>
            </a:r>
          </a:p>
          <a:p>
            <a:pPr marL="285750" indent="-228600">
              <a:lnSpc>
                <a:spcPct val="90000"/>
              </a:lnSpc>
              <a:spcAft>
                <a:spcPts val="600"/>
              </a:spcAft>
              <a:buFont typeface="Arial" panose="020B0604020202020204" pitchFamily="34" charset="0"/>
              <a:buChar char="•"/>
            </a:pPr>
            <a:r>
              <a:rPr lang="en-US" sz="1600"/>
              <a:t>50% zucchero + 50% aceto bianco + 50% acqua</a:t>
            </a:r>
          </a:p>
          <a:p>
            <a:pPr marL="285750" indent="-228600">
              <a:lnSpc>
                <a:spcPct val="90000"/>
              </a:lnSpc>
              <a:spcAft>
                <a:spcPts val="600"/>
              </a:spcAft>
              <a:buFont typeface="Arial" panose="020B0604020202020204" pitchFamily="34" charset="0"/>
              <a:buChar char="•"/>
            </a:pPr>
            <a:r>
              <a:rPr lang="en-US" sz="1600"/>
              <a:t>50% birra + 50% gazzosa</a:t>
            </a:r>
          </a:p>
          <a:p>
            <a:pPr marL="285750" indent="-228600">
              <a:lnSpc>
                <a:spcPct val="90000"/>
              </a:lnSpc>
              <a:spcAft>
                <a:spcPts val="600"/>
              </a:spcAft>
              <a:buFont typeface="Arial" panose="020B0604020202020204" pitchFamily="34" charset="0"/>
              <a:buChar char="•"/>
            </a:pPr>
            <a:r>
              <a:rPr lang="en-US" sz="1600"/>
              <a:t>¼ di sciroppo di ribes nero + mezza lattina di birra bionda + ¼  di vino bianco</a:t>
            </a:r>
          </a:p>
        </p:txBody>
      </p:sp>
      <p:sp>
        <p:nvSpPr>
          <p:cNvPr id="21"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1965" y="6072626"/>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6109"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2594"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bibita analcolica, bottiglia&#10;&#10;Il contenuto generato dall'IA potrebbe non essere corretto.">
            <a:extLst>
              <a:ext uri="{FF2B5EF4-FFF2-40B4-BE49-F238E27FC236}">
                <a16:creationId xmlns:a16="http://schemas.microsoft.com/office/drawing/2014/main" id="{33C6ABB9-3AA3-8978-8518-A9762529F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0803" y="1294828"/>
            <a:ext cx="4221014" cy="4035474"/>
          </a:xfrm>
          <a:prstGeom prst="rect">
            <a:avLst/>
          </a:prstGeom>
        </p:spPr>
      </p:pic>
    </p:spTree>
    <p:extLst>
      <p:ext uri="{BB962C8B-B14F-4D97-AF65-F5344CB8AC3E}">
        <p14:creationId xmlns:p14="http://schemas.microsoft.com/office/powerpoint/2010/main" val="4001112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descr="Immagine che contiene insetto&#10;&#10;Descrizione generata automaticamente">
            <a:extLst>
              <a:ext uri="{FF2B5EF4-FFF2-40B4-BE49-F238E27FC236}">
                <a16:creationId xmlns:a16="http://schemas.microsoft.com/office/drawing/2014/main" id="{2E443CB7-D76F-49F0-B574-035A45C527BF}"/>
              </a:ext>
            </a:extLst>
          </p:cNvPr>
          <p:cNvPicPr>
            <a:picLocks noChangeAspect="1"/>
          </p:cNvPicPr>
          <p:nvPr/>
        </p:nvPicPr>
        <p:blipFill rotWithShape="1">
          <a:blip r:embed="rId2">
            <a:extLst>
              <a:ext uri="{28A0092B-C50C-407E-A947-70E740481C1C}">
                <a14:useLocalDpi xmlns:a14="http://schemas.microsoft.com/office/drawing/2010/main" val="0"/>
              </a:ext>
            </a:extLst>
          </a:blip>
          <a:srcRect l="10999" r="16127" b="2"/>
          <a:stretch/>
        </p:blipFill>
        <p:spPr>
          <a:xfrm>
            <a:off x="241298" y="557189"/>
            <a:ext cx="5315076" cy="5743618"/>
          </a:xfrm>
          <a:prstGeom prst="rect">
            <a:avLst/>
          </a:prstGeom>
        </p:spPr>
      </p:pic>
      <p:pic>
        <p:nvPicPr>
          <p:cNvPr id="5" name="Immagine 4" descr="Immagine che contiene pianta, foglia&#10;&#10;Descrizione generata automaticamente">
            <a:extLst>
              <a:ext uri="{FF2B5EF4-FFF2-40B4-BE49-F238E27FC236}">
                <a16:creationId xmlns:a16="http://schemas.microsoft.com/office/drawing/2014/main" id="{9A94A7D2-FFC2-6B16-1905-A3C2C83A5069}"/>
              </a:ext>
            </a:extLst>
          </p:cNvPr>
          <p:cNvPicPr>
            <a:picLocks noChangeAspect="1"/>
          </p:cNvPicPr>
          <p:nvPr/>
        </p:nvPicPr>
        <p:blipFill rotWithShape="1">
          <a:blip r:embed="rId3">
            <a:extLst>
              <a:ext uri="{28A0092B-C50C-407E-A947-70E740481C1C}">
                <a14:useLocalDpi xmlns:a14="http://schemas.microsoft.com/office/drawing/2010/main" val="0"/>
              </a:ext>
            </a:extLst>
          </a:blip>
          <a:srcRect l="23297" r="21227" b="-1"/>
          <a:stretch/>
        </p:blipFill>
        <p:spPr>
          <a:xfrm>
            <a:off x="5700769" y="557189"/>
            <a:ext cx="3201932" cy="5743618"/>
          </a:xfrm>
          <a:prstGeom prst="rect">
            <a:avLst/>
          </a:prstGeom>
        </p:spPr>
      </p:pic>
    </p:spTree>
    <p:extLst>
      <p:ext uri="{BB962C8B-B14F-4D97-AF65-F5344CB8AC3E}">
        <p14:creationId xmlns:p14="http://schemas.microsoft.com/office/powerpoint/2010/main" val="1811656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1A36B9C-F0AE-B9B1-92A8-7735BF9882DE}"/>
              </a:ext>
            </a:extLst>
          </p:cNvPr>
          <p:cNvSpPr>
            <a:spLocks noGrp="1"/>
          </p:cNvSpPr>
          <p:nvPr>
            <p:ph type="title"/>
          </p:nvPr>
        </p:nvSpPr>
        <p:spPr>
          <a:xfrm>
            <a:off x="-1143" y="49836"/>
            <a:ext cx="4414374" cy="761634"/>
          </a:xfrm>
        </p:spPr>
        <p:txBody>
          <a:bodyPr vert="horz" lIns="91440" tIns="45720" rIns="91440" bIns="45720" rtlCol="0" anchor="b">
            <a:normAutofit/>
          </a:bodyPr>
          <a:lstStyle/>
          <a:p>
            <a:pPr algn="l">
              <a:lnSpc>
                <a:spcPct val="90000"/>
              </a:lnSpc>
            </a:pPr>
            <a:r>
              <a:rPr lang="en-US" sz="3600" dirty="0">
                <a:latin typeface="Algerian" panose="04020705040A02060702" pitchFamily="82" charset="0"/>
              </a:rPr>
              <a:t>VESPA SOLITARIA</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56125426-EDB3-7E31-5E47-5BB0A79ADDAF}"/>
              </a:ext>
            </a:extLst>
          </p:cNvPr>
          <p:cNvSpPr txBox="1"/>
          <p:nvPr/>
        </p:nvSpPr>
        <p:spPr>
          <a:xfrm>
            <a:off x="480060" y="2872899"/>
            <a:ext cx="3182691" cy="3722774"/>
          </a:xfrm>
          <a:prstGeom prst="rect">
            <a:avLst/>
          </a:prstGeom>
        </p:spPr>
        <p:txBody>
          <a:bodyPr vert="horz" lIns="91440" tIns="45720" rIns="91440" bIns="45720" rtlCol="0">
            <a:noAutofit/>
          </a:bodyPr>
          <a:lstStyle/>
          <a:p>
            <a:pPr>
              <a:lnSpc>
                <a:spcPct val="90000"/>
              </a:lnSpc>
              <a:spcAft>
                <a:spcPts val="600"/>
              </a:spcAft>
            </a:pPr>
            <a:r>
              <a:rPr kumimoji="0" lang="en-US" sz="2400" b="0" i="0" u="none" strike="noStrike" cap="none" spc="0" normalizeH="0" baseline="0" noProof="0" dirty="0">
                <a:ln>
                  <a:noFill/>
                </a:ln>
                <a:effectLst/>
                <a:uLnTx/>
                <a:uFillTx/>
                <a:latin typeface="Arial" panose="020B0604020202020204" pitchFamily="34" charset="0"/>
                <a:cs typeface="Arial" panose="020B0604020202020204" pitchFamily="34" charset="0"/>
              </a:rPr>
              <a:t> Si avvicina all’ape controvento le si lancia addosso, la paralizza, le comprime l’addome per farle rigurgitare il nettare del quale si nutrirà e poi la porta nel proprio alveare per darla in pasto alle sue larve</a:t>
            </a:r>
            <a:endParaRPr lang="en-US" sz="2400" dirty="0">
              <a:latin typeface="Arial" panose="020B0604020202020204" pitchFamily="34" charset="0"/>
              <a:cs typeface="Arial" panose="020B0604020202020204" pitchFamily="34" charset="0"/>
            </a:endParaRPr>
          </a:p>
        </p:txBody>
      </p:sp>
      <p:pic>
        <p:nvPicPr>
          <p:cNvPr id="7" name="Immagine 6" descr="Immagine che contiene insetto&#10;&#10;Descrizione generata automaticamente">
            <a:extLst>
              <a:ext uri="{FF2B5EF4-FFF2-40B4-BE49-F238E27FC236}">
                <a16:creationId xmlns:a16="http://schemas.microsoft.com/office/drawing/2014/main" id="{5AFE6D81-0505-5974-AF2A-B15531C06808}"/>
              </a:ext>
            </a:extLst>
          </p:cNvPr>
          <p:cNvPicPr>
            <a:picLocks noChangeAspect="1"/>
          </p:cNvPicPr>
          <p:nvPr/>
        </p:nvPicPr>
        <p:blipFill rotWithShape="1">
          <a:blip r:embed="rId2">
            <a:extLst>
              <a:ext uri="{28A0092B-C50C-407E-A947-70E740481C1C}">
                <a14:useLocalDpi xmlns:a14="http://schemas.microsoft.com/office/drawing/2010/main" val="0"/>
              </a:ext>
            </a:extLst>
          </a:blip>
          <a:srcRect l="28044" r="12528" b="2"/>
          <a:stretch/>
        </p:blipFill>
        <p:spPr>
          <a:xfrm>
            <a:off x="3867462" y="10"/>
            <a:ext cx="527539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94528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90073" y="116632"/>
            <a:ext cx="4817136" cy="965101"/>
          </a:xfrm>
        </p:spPr>
        <p:txBody>
          <a:bodyPr>
            <a:normAutofit/>
          </a:bodyPr>
          <a:lstStyle/>
          <a:p>
            <a:r>
              <a:rPr lang="it-IT" dirty="0">
                <a:latin typeface="Algerian" panose="04020705040A02060702" pitchFamily="82" charset="0"/>
              </a:rPr>
              <a:t>AETHINA TUMIDA</a:t>
            </a:r>
          </a:p>
        </p:txBody>
      </p:sp>
      <p:sp>
        <p:nvSpPr>
          <p:cNvPr id="3" name="Segnaposto contenuto 2"/>
          <p:cNvSpPr>
            <a:spLocks noGrp="1"/>
          </p:cNvSpPr>
          <p:nvPr>
            <p:ph idx="1"/>
          </p:nvPr>
        </p:nvSpPr>
        <p:spPr>
          <a:xfrm>
            <a:off x="-11589" y="1210643"/>
            <a:ext cx="5666994" cy="5013176"/>
          </a:xfrm>
        </p:spPr>
        <p:txBody>
          <a:bodyPr>
            <a:noAutofit/>
          </a:bodyPr>
          <a:lstStyle/>
          <a:p>
            <a:pPr>
              <a:buNone/>
            </a:pPr>
            <a:r>
              <a:rPr lang="it-IT" sz="1800" dirty="0">
                <a:latin typeface="Arial" panose="020B0604020202020204" pitchFamily="34" charset="0"/>
                <a:cs typeface="Arial" panose="020B0604020202020204" pitchFamily="34" charset="0"/>
              </a:rPr>
              <a:t>      Piccolo coleottero endemico dell’Africa subsariana dove non rappresenta un problema per le colonie di api. E’ in grado di fiutare l’odore degli alveari e del miele così si introduce negli alveari e depone le sue uova in piccole cavità del legno del nido inaccessibili alle api. Una volta entrato emette un ferormone che richiama altri coleotteri. Dalla schiusa delle uova nascono larve che si nutrono della cera e del miele scavando gallerie nei favi e provocando anche la fermentazione del miele. Le larve giunte a maturazione, dopo 7/14 giorni escono dall’alveare e si impupano sotto terra. Completata la maturazione daranno origine a nuovi coleotteri che ricominceranno il ciclo re infestando altri alveari. Le popolazioni di aethina raggiungono il massimo della loro espansione a metà estate. Il problema insorge in inverno quando i coleotteri si introducono nel glomere per mantenersi al caldo. Superato l’inverno ricominciano a crescere aumentando l’infestazione</a:t>
            </a:r>
          </a:p>
        </p:txBody>
      </p:sp>
      <p:sp>
        <p:nvSpPr>
          <p:cNvPr id="2075" name="Rectangle 2055">
            <a:extLst>
              <a:ext uri="{FF2B5EF4-FFF2-40B4-BE49-F238E27FC236}">
                <a16:creationId xmlns:a16="http://schemas.microsoft.com/office/drawing/2014/main" id="{A98BC887-4916-4227-9F48-3B078D23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rgbClr val="5E3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0468" y="484632"/>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ghezzi-8715390\Pictures\aethina.jpg"/>
          <p:cNvPicPr>
            <a:picLocks noChangeAspect="1" noChangeArrowheads="1"/>
          </p:cNvPicPr>
          <p:nvPr/>
        </p:nvPicPr>
        <p:blipFill rotWithShape="1">
          <a:blip r:embed="rId2" cstate="print"/>
          <a:srcRect l="22383" r="16367" b="1"/>
          <a:stretch/>
        </p:blipFill>
        <p:spPr bwMode="auto">
          <a:xfrm>
            <a:off x="6270496" y="803049"/>
            <a:ext cx="2269998" cy="2470743"/>
          </a:xfrm>
          <a:prstGeom prst="rect">
            <a:avLst/>
          </a:prstGeom>
          <a:noFill/>
          <a:effectLst/>
        </p:spPr>
      </p:pic>
      <p:pic>
        <p:nvPicPr>
          <p:cNvPr id="2051" name="Picture 3" descr="C:\Users\ghezzi-8715390\Pictures\trap aet.png"/>
          <p:cNvPicPr>
            <a:picLocks noChangeAspect="1" noChangeArrowheads="1"/>
          </p:cNvPicPr>
          <p:nvPr/>
        </p:nvPicPr>
        <p:blipFill rotWithShape="1">
          <a:blip r:embed="rId3" cstate="print"/>
          <a:srcRect l="12580" r="14808" b="1"/>
          <a:stretch/>
        </p:blipFill>
        <p:spPr bwMode="auto">
          <a:xfrm>
            <a:off x="6270499" y="3461344"/>
            <a:ext cx="2269997" cy="24384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asellaDiTesto 1">
            <a:extLst>
              <a:ext uri="{FF2B5EF4-FFF2-40B4-BE49-F238E27FC236}">
                <a16:creationId xmlns:a16="http://schemas.microsoft.com/office/drawing/2014/main" id="{C7990372-3D45-85FC-AB12-1FF44DABDFCF}"/>
              </a:ext>
            </a:extLst>
          </p:cNvPr>
          <p:cNvSpPr txBox="1"/>
          <p:nvPr/>
        </p:nvSpPr>
        <p:spPr>
          <a:xfrm>
            <a:off x="482601" y="238922"/>
            <a:ext cx="3852312" cy="5938041"/>
          </a:xfrm>
          <a:prstGeom prst="rect">
            <a:avLst/>
          </a:prstGeom>
        </p:spPr>
        <p:txBody>
          <a:bodyPr vert="horz" lIns="91440" tIns="45720" rIns="91440" bIns="45720" rtlCol="0">
            <a:noAutofit/>
          </a:bodyPr>
          <a:lstStyle/>
          <a:p>
            <a:pPr>
              <a:lnSpc>
                <a:spcPct val="90000"/>
              </a:lnSpc>
              <a:spcAft>
                <a:spcPts val="600"/>
              </a:spcAft>
            </a:pPr>
            <a:r>
              <a:rPr lang="en-US" sz="2000" dirty="0">
                <a:latin typeface="Arial" panose="020B0604020202020204" pitchFamily="34" charset="0"/>
                <a:cs typeface="Arial" panose="020B0604020202020204" pitchFamily="34" charset="0"/>
              </a:rPr>
              <a:t>Il coleottero quando si introduce nell’alveare si nasconde in piccoli fori della parete all’interno dei quali non può essere aggredito dalle guardiane. Un guardiana si dispone davanti all’ingresso del foro per impedirgli di uscire ma lui massaggiando le sue mandibole e le sue antenne riesce a farsi nutrire dall’ape.</a:t>
            </a:r>
          </a:p>
          <a:p>
            <a:pPr>
              <a:lnSpc>
                <a:spcPct val="90000"/>
              </a:lnSpc>
              <a:spcAft>
                <a:spcPts val="600"/>
              </a:spcAft>
            </a:pPr>
            <a:r>
              <a:rPr lang="en-US" sz="2000" dirty="0">
                <a:latin typeface="Arial" panose="020B0604020202020204" pitchFamily="34" charset="0"/>
                <a:cs typeface="Arial" panose="020B0604020202020204" pitchFamily="34" charset="0"/>
              </a:rPr>
              <a:t>La prevenzione consiste nel mantenere famiglie forti ed eliminare quelle deboli e conservare le arnie in ottimo stato così che non vi siano fessure attraverso le quali </a:t>
            </a:r>
            <a:r>
              <a:rPr lang="en-US" sz="2000" dirty="0" err="1">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 coleotteri possano introdursi. Esistono poi delle trappole apposite per catturare il coleottero e contenere l’infestazione</a:t>
            </a:r>
          </a:p>
        </p:txBody>
      </p:sp>
      <p:pic>
        <p:nvPicPr>
          <p:cNvPr id="4" name="Immagine 3" descr="Immagine che contiene pasto&#10;&#10;Descrizione generata automaticamente">
            <a:extLst>
              <a:ext uri="{FF2B5EF4-FFF2-40B4-BE49-F238E27FC236}">
                <a16:creationId xmlns:a16="http://schemas.microsoft.com/office/drawing/2014/main" id="{C0712E1C-F367-2CFC-2EC9-E1BEE9B7D2F2}"/>
              </a:ext>
            </a:extLst>
          </p:cNvPr>
          <p:cNvPicPr>
            <a:picLocks noChangeAspect="1"/>
          </p:cNvPicPr>
          <p:nvPr/>
        </p:nvPicPr>
        <p:blipFill rotWithShape="1">
          <a:blip r:embed="rId2">
            <a:extLst>
              <a:ext uri="{28A0092B-C50C-407E-A947-70E740481C1C}">
                <a14:useLocalDpi xmlns:a14="http://schemas.microsoft.com/office/drawing/2010/main" val="0"/>
              </a:ext>
            </a:extLst>
          </a:blip>
          <a:srcRect r="23200" b="-1"/>
          <a:stretch/>
        </p:blipFill>
        <p:spPr>
          <a:xfrm>
            <a:off x="4809087" y="-2"/>
            <a:ext cx="4334913" cy="3429000"/>
          </a:xfrm>
          <a:prstGeom prst="rect">
            <a:avLst/>
          </a:prstGeom>
        </p:spPr>
      </p:pic>
      <p:grpSp>
        <p:nvGrpSpPr>
          <p:cNvPr id="13" name="Group 1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4F94CC56-95C2-4B5D-9D59-A9EB3F4C35DC}"/>
              </a:ext>
            </a:extLst>
          </p:cNvPr>
          <p:cNvPicPr>
            <a:picLocks noChangeAspect="1"/>
          </p:cNvPicPr>
          <p:nvPr/>
        </p:nvPicPr>
        <p:blipFill rotWithShape="1">
          <a:blip r:embed="rId3">
            <a:extLst>
              <a:ext uri="{28A0092B-C50C-407E-A947-70E740481C1C}">
                <a14:useLocalDpi xmlns:a14="http://schemas.microsoft.com/office/drawing/2010/main" val="0"/>
              </a:ext>
            </a:extLst>
          </a:blip>
          <a:srcRect l="5330" r="16292" b="3"/>
          <a:stretch/>
        </p:blipFill>
        <p:spPr>
          <a:xfrm>
            <a:off x="4809087" y="3429002"/>
            <a:ext cx="4334913" cy="3428999"/>
          </a:xfrm>
          <a:prstGeom prst="rect">
            <a:avLst/>
          </a:prstGeom>
        </p:spPr>
      </p:pic>
    </p:spTree>
    <p:extLst>
      <p:ext uri="{BB962C8B-B14F-4D97-AF65-F5344CB8AC3E}">
        <p14:creationId xmlns:p14="http://schemas.microsoft.com/office/powerpoint/2010/main" val="422948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480060"/>
            <a:ext cx="409359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C7050A34-6752-497C-3D8C-A70B2DFEFEA8}"/>
              </a:ext>
            </a:extLst>
          </p:cNvPr>
          <p:cNvPicPr>
            <a:picLocks noChangeAspect="1"/>
          </p:cNvPicPr>
          <p:nvPr/>
        </p:nvPicPr>
        <p:blipFill rotWithShape="1">
          <a:blip r:embed="rId2">
            <a:extLst>
              <a:ext uri="{28A0092B-C50C-407E-A947-70E740481C1C}">
                <a14:useLocalDpi xmlns:a14="http://schemas.microsoft.com/office/drawing/2010/main" val="0"/>
              </a:ext>
            </a:extLst>
          </a:blip>
          <a:srcRect l="27001" r="5626" b="2"/>
          <a:stretch/>
        </p:blipFill>
        <p:spPr>
          <a:xfrm>
            <a:off x="4815776" y="643467"/>
            <a:ext cx="3847338" cy="5571066"/>
          </a:xfrm>
          <a:prstGeom prst="rect">
            <a:avLst/>
          </a:prstGeom>
        </p:spPr>
      </p:pic>
      <p:sp>
        <p:nvSpPr>
          <p:cNvPr id="26"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4093590"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testo, oggetto da esterni, favo&#10;&#10;Descrizione generata automaticamente">
            <a:extLst>
              <a:ext uri="{FF2B5EF4-FFF2-40B4-BE49-F238E27FC236}">
                <a16:creationId xmlns:a16="http://schemas.microsoft.com/office/drawing/2014/main" id="{0EBFAC87-56EA-CDB2-F250-FDBD2C6C3936}"/>
              </a:ext>
            </a:extLst>
          </p:cNvPr>
          <p:cNvPicPr>
            <a:picLocks noChangeAspect="1"/>
          </p:cNvPicPr>
          <p:nvPr/>
        </p:nvPicPr>
        <p:blipFill rotWithShape="1">
          <a:blip r:embed="rId3">
            <a:extLst>
              <a:ext uri="{28A0092B-C50C-407E-A947-70E740481C1C}">
                <a14:useLocalDpi xmlns:a14="http://schemas.microsoft.com/office/drawing/2010/main" val="0"/>
              </a:ext>
            </a:extLst>
          </a:blip>
          <a:srcRect l="28976" r="23545" b="-2"/>
          <a:stretch/>
        </p:blipFill>
        <p:spPr>
          <a:xfrm>
            <a:off x="480885" y="643467"/>
            <a:ext cx="3847338" cy="5571066"/>
          </a:xfrm>
          <a:prstGeom prst="rect">
            <a:avLst/>
          </a:prstGeom>
        </p:spPr>
      </p:pic>
    </p:spTree>
    <p:extLst>
      <p:ext uri="{BB962C8B-B14F-4D97-AF65-F5344CB8AC3E}">
        <p14:creationId xmlns:p14="http://schemas.microsoft.com/office/powerpoint/2010/main" val="928586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testo, insetto, menu, invertebrato&#10;&#10;Il contenuto generato dall'IA potrebbe non essere corretto.">
            <a:extLst>
              <a:ext uri="{FF2B5EF4-FFF2-40B4-BE49-F238E27FC236}">
                <a16:creationId xmlns:a16="http://schemas.microsoft.com/office/drawing/2014/main" id="{E9FED18E-04A8-DB53-50AD-5BA878C79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304" y="457200"/>
            <a:ext cx="4279392" cy="5943600"/>
          </a:xfrm>
          <a:prstGeom prst="rect">
            <a:avLst/>
          </a:prstGeom>
        </p:spPr>
      </p:pic>
    </p:spTree>
    <p:extLst>
      <p:ext uri="{BB962C8B-B14F-4D97-AF65-F5344CB8AC3E}">
        <p14:creationId xmlns:p14="http://schemas.microsoft.com/office/powerpoint/2010/main" val="3456681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1" name="Rectangle 3080">
            <a:extLst>
              <a:ext uri="{FF2B5EF4-FFF2-40B4-BE49-F238E27FC236}">
                <a16:creationId xmlns:a16="http://schemas.microsoft.com/office/drawing/2014/main" id="{9C54E95E-EF2B-4F27-9DF4-29FCA9516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ghezzi-8715390\Pictures\imagesCA448DE9.jpg"/>
          <p:cNvPicPr>
            <a:picLocks noChangeAspect="1" noChangeArrowheads="1"/>
          </p:cNvPicPr>
          <p:nvPr/>
        </p:nvPicPr>
        <p:blipFill rotWithShape="1">
          <a:blip r:embed="rId2" cstate="print"/>
          <a:srcRect t="2280"/>
          <a:stretch/>
        </p:blipFill>
        <p:spPr bwMode="auto">
          <a:xfrm rot="5400000">
            <a:off x="1822241" y="1170664"/>
            <a:ext cx="2743202" cy="1787106"/>
          </a:xfrm>
          <a:prstGeom prst="rect">
            <a:avLst/>
          </a:prstGeom>
          <a:noFill/>
        </p:spPr>
      </p:pic>
      <p:pic>
        <p:nvPicPr>
          <p:cNvPr id="3076" name="Picture 4" descr="C:\Users\ghezzi-8715390\Pictures\imagesCA8OHNXV.jpg"/>
          <p:cNvPicPr>
            <a:picLocks noChangeAspect="1" noChangeArrowheads="1"/>
          </p:cNvPicPr>
          <p:nvPr/>
        </p:nvPicPr>
        <p:blipFill rotWithShape="1">
          <a:blip r:embed="rId3" cstate="print"/>
          <a:srcRect t="2505" r="2" b="2"/>
          <a:stretch/>
        </p:blipFill>
        <p:spPr bwMode="auto">
          <a:xfrm rot="5400000">
            <a:off x="47958" y="1159011"/>
            <a:ext cx="2743201" cy="1810421"/>
          </a:xfrm>
          <a:prstGeom prst="rect">
            <a:avLst/>
          </a:prstGeom>
          <a:noFill/>
        </p:spPr>
      </p:pic>
      <p:pic>
        <p:nvPicPr>
          <p:cNvPr id="3075" name="Picture 3" descr="C:\Users\ghezzi-8715390\Pictures\800px-Varroa_destructor_on_a_bee_nymph_(5048094767).jpg"/>
          <p:cNvPicPr>
            <a:picLocks noChangeAspect="1" noChangeArrowheads="1"/>
          </p:cNvPicPr>
          <p:nvPr/>
        </p:nvPicPr>
        <p:blipFill rotWithShape="1">
          <a:blip r:embed="rId4" cstate="print"/>
          <a:srcRect l="8496" r="4266" b="2"/>
          <a:stretch/>
        </p:blipFill>
        <p:spPr bwMode="auto">
          <a:xfrm>
            <a:off x="514346" y="3429002"/>
            <a:ext cx="3571875" cy="2743201"/>
          </a:xfrm>
          <a:prstGeom prst="rect">
            <a:avLst/>
          </a:prstGeom>
          <a:noFill/>
        </p:spPr>
      </p:pic>
      <p:sp>
        <p:nvSpPr>
          <p:cNvPr id="3092" name="Rectangle 3082">
            <a:extLst>
              <a:ext uri="{FF2B5EF4-FFF2-40B4-BE49-F238E27FC236}">
                <a16:creationId xmlns:a16="http://schemas.microsoft.com/office/drawing/2014/main" id="{B8AF3F2D-63F1-4537-ADE7-A62A71AE95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788024" y="188640"/>
            <a:ext cx="4176464" cy="398929"/>
          </a:xfrm>
        </p:spPr>
        <p:txBody>
          <a:bodyPr anchor="b">
            <a:normAutofit fontScale="90000"/>
          </a:bodyPr>
          <a:lstStyle/>
          <a:p>
            <a:r>
              <a:rPr lang="it-IT" sz="2800" dirty="0">
                <a:solidFill>
                  <a:srgbClr val="595959"/>
                </a:solidFill>
                <a:latin typeface="Algerian" panose="04020705040A02060702" pitchFamily="82" charset="0"/>
              </a:rPr>
              <a:t>ACARO DELLA VARROA</a:t>
            </a:r>
          </a:p>
        </p:txBody>
      </p:sp>
      <p:sp>
        <p:nvSpPr>
          <p:cNvPr id="3" name="Segnaposto contenuto 2"/>
          <p:cNvSpPr>
            <a:spLocks noGrp="1"/>
          </p:cNvSpPr>
          <p:nvPr>
            <p:ph idx="1"/>
          </p:nvPr>
        </p:nvSpPr>
        <p:spPr>
          <a:xfrm>
            <a:off x="4649981" y="776209"/>
            <a:ext cx="4176464" cy="5509833"/>
          </a:xfrm>
        </p:spPr>
        <p:txBody>
          <a:bodyPr anchor="t">
            <a:normAutofit/>
          </a:bodyPr>
          <a:lstStyle/>
          <a:p>
            <a:pPr>
              <a:lnSpc>
                <a:spcPct val="90000"/>
              </a:lnSpc>
              <a:buNone/>
            </a:pPr>
            <a:r>
              <a:rPr lang="it-IT" sz="2000" dirty="0">
                <a:solidFill>
                  <a:srgbClr val="595959"/>
                </a:solidFill>
                <a:latin typeface="Arial" panose="020B0604020202020204" pitchFamily="34" charset="0"/>
                <a:cs typeface="Arial" panose="020B0604020202020204" pitchFamily="34" charset="0"/>
              </a:rPr>
              <a:t>      E’ di colorito bruno rossiccio, forma ellissoidale ben visibile ad occhio nudo si comporta da parassita della covata e degli individui adulti. </a:t>
            </a:r>
            <a:r>
              <a:rPr lang="it-IT" sz="2000" b="1" dirty="0">
                <a:solidFill>
                  <a:srgbClr val="595959"/>
                </a:solidFill>
                <a:latin typeface="Arial" panose="020B0604020202020204" pitchFamily="34" charset="0"/>
                <a:cs typeface="Arial" panose="020B0604020202020204" pitchFamily="34" charset="0"/>
              </a:rPr>
              <a:t>Si riproduce esclusivamente </a:t>
            </a:r>
            <a:r>
              <a:rPr lang="it-IT" sz="2400" b="1" dirty="0">
                <a:solidFill>
                  <a:srgbClr val="002060"/>
                </a:solidFill>
                <a:latin typeface="Arial" panose="020B0604020202020204" pitchFamily="34" charset="0"/>
                <a:cs typeface="Arial" panose="020B0604020202020204" pitchFamily="34" charset="0"/>
              </a:rPr>
              <a:t>nelle celle di covata opercolata</a:t>
            </a:r>
            <a:r>
              <a:rPr lang="it-IT" sz="2000" dirty="0">
                <a:solidFill>
                  <a:srgbClr val="595959"/>
                </a:solidFill>
                <a:latin typeface="Arial" panose="020B0604020202020204" pitchFamily="34" charset="0"/>
                <a:cs typeface="Arial" panose="020B0604020202020204" pitchFamily="34" charset="0"/>
              </a:rPr>
              <a:t>, la femmina poco prima della posa dell’opercolo si introduce nella celletta dove deporrà 4 o 5 uova da cui nasceranno dopo 6 giorni i maschi e dopo 9 giorni le femmine che vengono fecondate prima di uscire dalla celletta. Il maschio muore dopo l’accoppiamento. L’acaro può vivere da 2 a 5 mesi. Si nutrono parassitando il </a:t>
            </a:r>
            <a:r>
              <a:rPr lang="it-IT" sz="2400" b="1" dirty="0">
                <a:solidFill>
                  <a:srgbClr val="FF0000"/>
                </a:solidFill>
                <a:latin typeface="Arial" panose="020B0604020202020204" pitchFamily="34" charset="0"/>
                <a:cs typeface="Arial" panose="020B0604020202020204" pitchFamily="34" charset="0"/>
              </a:rPr>
              <a:t>corpo grasso </a:t>
            </a:r>
            <a:r>
              <a:rPr lang="it-IT" sz="2000" dirty="0">
                <a:solidFill>
                  <a:srgbClr val="595959"/>
                </a:solidFill>
                <a:latin typeface="Arial" panose="020B0604020202020204" pitchFamily="34" charset="0"/>
                <a:cs typeface="Arial" panose="020B0604020202020204" pitchFamily="34" charset="0"/>
              </a:rPr>
              <a:t>delle larve e delle api adulte.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62">
            <a:extLst>
              <a:ext uri="{FF2B5EF4-FFF2-40B4-BE49-F238E27FC236}">
                <a16:creationId xmlns:a16="http://schemas.microsoft.com/office/drawing/2014/main" id="{C9B9F33B-F0CC-4410-85D0-1B957DF4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28650" y="365125"/>
            <a:ext cx="4045020" cy="1325563"/>
          </a:xfrm>
        </p:spPr>
        <p:txBody>
          <a:bodyPr>
            <a:normAutofit/>
          </a:bodyPr>
          <a:lstStyle/>
          <a:p>
            <a:r>
              <a:rPr lang="it-IT">
                <a:latin typeface="Algerian" panose="04020705040A02060702" pitchFamily="82" charset="0"/>
              </a:rPr>
              <a:t>PREVENZIONE</a:t>
            </a:r>
          </a:p>
        </p:txBody>
      </p:sp>
      <p:sp>
        <p:nvSpPr>
          <p:cNvPr id="2065" name="Freeform: Shape 2064">
            <a:extLst>
              <a:ext uri="{FF2B5EF4-FFF2-40B4-BE49-F238E27FC236}">
                <a16:creationId xmlns:a16="http://schemas.microsoft.com/office/drawing/2014/main" id="{55CB1B7E-4B0B-4E99-9560-9667270DA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egnaposto contenuto 2"/>
          <p:cNvSpPr>
            <a:spLocks noGrp="1"/>
          </p:cNvSpPr>
          <p:nvPr>
            <p:ph idx="1"/>
          </p:nvPr>
        </p:nvSpPr>
        <p:spPr>
          <a:xfrm>
            <a:off x="628650" y="1825625"/>
            <a:ext cx="4045020" cy="4351338"/>
          </a:xfrm>
        </p:spPr>
        <p:txBody>
          <a:bodyPr>
            <a:normAutofit/>
          </a:bodyPr>
          <a:lstStyle/>
          <a:p>
            <a:pPr marL="0" indent="0">
              <a:lnSpc>
                <a:spcPct val="90000"/>
              </a:lnSpc>
              <a:buNone/>
            </a:pPr>
            <a:endParaRPr lang="it-IT" sz="1500" b="1" dirty="0">
              <a:highlight>
                <a:srgbClr val="FFFF00"/>
              </a:highlight>
              <a:latin typeface="Arial" panose="020B0604020202020204" pitchFamily="34" charset="0"/>
              <a:cs typeface="Arial" panose="020B0604020202020204" pitchFamily="34" charset="0"/>
            </a:endParaRPr>
          </a:p>
          <a:p>
            <a:pPr marL="0" indent="0">
              <a:lnSpc>
                <a:spcPct val="90000"/>
              </a:lnSpc>
              <a:buNone/>
            </a:pPr>
            <a:r>
              <a:rPr lang="it-IT" sz="1500" b="1" dirty="0">
                <a:highlight>
                  <a:srgbClr val="FFFF00"/>
                </a:highlight>
                <a:latin typeface="Arial" panose="020B0604020202020204" pitchFamily="34" charset="0"/>
                <a:cs typeface="Arial" panose="020B0604020202020204" pitchFamily="34" charset="0"/>
              </a:rPr>
              <a:t>Igiene dell’alveare</a:t>
            </a:r>
            <a:r>
              <a:rPr lang="it-IT" sz="1500" dirty="0">
                <a:highlight>
                  <a:srgbClr val="FFFF00"/>
                </a:highlight>
                <a:latin typeface="Arial" panose="020B0604020202020204" pitchFamily="34" charset="0"/>
                <a:cs typeface="Arial" panose="020B0604020202020204" pitchFamily="34" charset="0"/>
              </a:rPr>
              <a:t>:</a:t>
            </a:r>
          </a:p>
          <a:p>
            <a:pPr marL="0" indent="0">
              <a:lnSpc>
                <a:spcPct val="90000"/>
              </a:lnSpc>
              <a:buNone/>
            </a:pPr>
            <a:r>
              <a:rPr lang="it-IT" sz="1500" dirty="0">
                <a:highlight>
                  <a:srgbClr val="FFFFFF"/>
                </a:highlight>
                <a:latin typeface="Arial" panose="020B0604020202020204" pitchFamily="34" charset="0"/>
                <a:cs typeface="Arial" panose="020B0604020202020204" pitchFamily="34" charset="0"/>
              </a:rPr>
              <a:t>rinnovare i favi utilizzare materiale in buono stato</a:t>
            </a:r>
          </a:p>
          <a:p>
            <a:pPr marL="0" indent="0">
              <a:lnSpc>
                <a:spcPct val="90000"/>
              </a:lnSpc>
              <a:buNone/>
            </a:pPr>
            <a:r>
              <a:rPr lang="it-IT" sz="1500" b="1" dirty="0">
                <a:highlight>
                  <a:srgbClr val="FFFFFF"/>
                </a:highlight>
                <a:latin typeface="Arial" panose="020B0604020202020204" pitchFamily="34" charset="0"/>
                <a:cs typeface="Arial" panose="020B0604020202020204" pitchFamily="34" charset="0"/>
              </a:rPr>
              <a:t>Regine giovani  e forti – famiglie forti</a:t>
            </a:r>
          </a:p>
          <a:p>
            <a:pPr marL="0" indent="0">
              <a:lnSpc>
                <a:spcPct val="90000"/>
              </a:lnSpc>
              <a:buNone/>
            </a:pPr>
            <a:r>
              <a:rPr lang="it-IT" sz="1500" dirty="0">
                <a:highlight>
                  <a:srgbClr val="FFFFFF"/>
                </a:highlight>
                <a:latin typeface="Arial" panose="020B0604020202020204" pitchFamily="34" charset="0"/>
                <a:cs typeface="Arial" panose="020B0604020202020204" pitchFamily="34" charset="0"/>
              </a:rPr>
              <a:t>Posizionare correttamente gli </a:t>
            </a:r>
            <a:r>
              <a:rPr lang="it-IT" sz="1500" b="1" dirty="0">
                <a:highlight>
                  <a:srgbClr val="CEB7FA"/>
                </a:highlight>
                <a:latin typeface="Arial" panose="020B0604020202020204" pitchFamily="34" charset="0"/>
                <a:cs typeface="Arial" panose="020B0604020202020204" pitchFamily="34" charset="0"/>
              </a:rPr>
              <a:t>alveari</a:t>
            </a:r>
            <a:r>
              <a:rPr lang="it-IT" sz="1500" dirty="0">
                <a:highlight>
                  <a:srgbClr val="FFFFFF"/>
                </a:highlight>
                <a:latin typeface="Arial" panose="020B0604020202020204" pitchFamily="34" charset="0"/>
                <a:cs typeface="Arial" panose="020B0604020202020204" pitchFamily="34" charset="0"/>
              </a:rPr>
              <a:t> al </a:t>
            </a:r>
            <a:r>
              <a:rPr lang="it-IT" sz="1500" b="1" dirty="0">
                <a:highlight>
                  <a:srgbClr val="FFFFFF"/>
                </a:highlight>
                <a:latin typeface="Arial" panose="020B0604020202020204" pitchFamily="34" charset="0"/>
                <a:cs typeface="Arial" panose="020B0604020202020204" pitchFamily="34" charset="0"/>
              </a:rPr>
              <a:t>riparo dal </a:t>
            </a:r>
            <a:r>
              <a:rPr lang="it-IT" sz="1500" b="1" dirty="0">
                <a:solidFill>
                  <a:schemeClr val="bg2">
                    <a:lumMod val="10000"/>
                  </a:schemeClr>
                </a:solidFill>
                <a:highlight>
                  <a:srgbClr val="CEB7FA"/>
                </a:highlight>
                <a:latin typeface="Arial" panose="020B0604020202020204" pitchFamily="34" charset="0"/>
                <a:cs typeface="Arial" panose="020B0604020202020204" pitchFamily="34" charset="0"/>
              </a:rPr>
              <a:t>vento e dall’umidità</a:t>
            </a:r>
          </a:p>
          <a:p>
            <a:pPr marL="0" indent="0">
              <a:lnSpc>
                <a:spcPct val="90000"/>
              </a:lnSpc>
              <a:buNone/>
            </a:pPr>
            <a:r>
              <a:rPr lang="it-IT" sz="1500" dirty="0">
                <a:highlight>
                  <a:srgbClr val="FFFFFF"/>
                </a:highlight>
                <a:latin typeface="Arial" panose="020B0604020202020204" pitchFamily="34" charset="0"/>
                <a:cs typeface="Arial" panose="020B0604020202020204" pitchFamily="34" charset="0"/>
              </a:rPr>
              <a:t>Prediligere terreno con </a:t>
            </a:r>
            <a:r>
              <a:rPr lang="it-IT" sz="1500" b="1" dirty="0">
                <a:highlight>
                  <a:srgbClr val="00FF00"/>
                </a:highlight>
                <a:latin typeface="Arial" panose="020B0604020202020204" pitchFamily="34" charset="0"/>
                <a:cs typeface="Arial" panose="020B0604020202020204" pitchFamily="34" charset="0"/>
              </a:rPr>
              <a:t>buon pascolo </a:t>
            </a:r>
            <a:r>
              <a:rPr lang="it-IT" sz="1500" dirty="0">
                <a:highlight>
                  <a:srgbClr val="FFFFFF"/>
                </a:highlight>
                <a:latin typeface="Arial" panose="020B0604020202020204" pitchFamily="34" charset="0"/>
                <a:cs typeface="Arial" panose="020B0604020202020204" pitchFamily="34" charset="0"/>
              </a:rPr>
              <a:t>e fonti di </a:t>
            </a:r>
            <a:r>
              <a:rPr lang="it-IT" sz="1500" b="1" dirty="0">
                <a:highlight>
                  <a:srgbClr val="00FF00"/>
                </a:highlight>
                <a:latin typeface="Arial" panose="020B0604020202020204" pitchFamily="34" charset="0"/>
                <a:cs typeface="Arial" panose="020B0604020202020204" pitchFamily="34" charset="0"/>
              </a:rPr>
              <a:t>H2O</a:t>
            </a:r>
          </a:p>
          <a:p>
            <a:pPr marL="0" indent="0">
              <a:lnSpc>
                <a:spcPct val="90000"/>
              </a:lnSpc>
              <a:buNone/>
            </a:pPr>
            <a:r>
              <a:rPr lang="it-IT" sz="1500" b="1" dirty="0">
                <a:highlight>
                  <a:srgbClr val="FFFFFF"/>
                </a:highlight>
                <a:latin typeface="Arial" panose="020B0604020202020204" pitchFamily="34" charset="0"/>
                <a:cs typeface="Arial" panose="020B0604020202020204" pitchFamily="34" charset="0"/>
              </a:rPr>
              <a:t>Non </a:t>
            </a:r>
            <a:r>
              <a:rPr lang="it-IT" sz="1500" b="1" dirty="0">
                <a:highlight>
                  <a:srgbClr val="00FFFF"/>
                </a:highlight>
                <a:latin typeface="Arial" panose="020B0604020202020204" pitchFamily="34" charset="0"/>
                <a:cs typeface="Arial" panose="020B0604020202020204" pitchFamily="34" charset="0"/>
              </a:rPr>
              <a:t>sovraffollare</a:t>
            </a:r>
            <a:r>
              <a:rPr lang="it-IT" sz="1500" b="1" dirty="0">
                <a:highlight>
                  <a:srgbClr val="FFFFFF"/>
                </a:highlight>
                <a:latin typeface="Arial" panose="020B0604020202020204" pitchFamily="34" charset="0"/>
                <a:cs typeface="Arial" panose="020B0604020202020204" pitchFamily="34" charset="0"/>
              </a:rPr>
              <a:t> l’apiario</a:t>
            </a:r>
          </a:p>
          <a:p>
            <a:pPr marL="0" indent="0">
              <a:lnSpc>
                <a:spcPct val="90000"/>
              </a:lnSpc>
              <a:buNone/>
            </a:pPr>
            <a:r>
              <a:rPr lang="it-IT" sz="1500" b="1" dirty="0">
                <a:highlight>
                  <a:srgbClr val="FFFFFF"/>
                </a:highlight>
                <a:latin typeface="Arial" panose="020B0604020202020204" pitchFamily="34" charset="0"/>
                <a:cs typeface="Arial" panose="020B0604020202020204" pitchFamily="34" charset="0"/>
              </a:rPr>
              <a:t>Poche</a:t>
            </a:r>
            <a:r>
              <a:rPr lang="it-IT" sz="1500" dirty="0">
                <a:highlight>
                  <a:srgbClr val="FFFFFF"/>
                </a:highlight>
                <a:latin typeface="Arial" panose="020B0604020202020204" pitchFamily="34" charset="0"/>
                <a:cs typeface="Arial" panose="020B0604020202020204" pitchFamily="34" charset="0"/>
              </a:rPr>
              <a:t> famiglie ma </a:t>
            </a:r>
            <a:r>
              <a:rPr lang="it-IT" sz="1500" b="1" dirty="0">
                <a:highlight>
                  <a:srgbClr val="FFFFFF"/>
                </a:highlight>
                <a:latin typeface="Arial" panose="020B0604020202020204" pitchFamily="34" charset="0"/>
                <a:cs typeface="Arial" panose="020B0604020202020204" pitchFamily="34" charset="0"/>
              </a:rPr>
              <a:t>forti</a:t>
            </a:r>
            <a:r>
              <a:rPr lang="it-IT" sz="1500" dirty="0">
                <a:highlight>
                  <a:srgbClr val="FFFFFF"/>
                </a:highlight>
                <a:latin typeface="Arial" panose="020B0604020202020204" pitchFamily="34" charset="0"/>
                <a:cs typeface="Arial" panose="020B0604020202020204" pitchFamily="34" charset="0"/>
              </a:rPr>
              <a:t> piuttosto che </a:t>
            </a:r>
            <a:r>
              <a:rPr lang="it-IT" sz="1500" b="1" dirty="0">
                <a:highlight>
                  <a:srgbClr val="FFFFFF"/>
                </a:highlight>
                <a:latin typeface="Arial" panose="020B0604020202020204" pitchFamily="34" charset="0"/>
                <a:cs typeface="Arial" panose="020B0604020202020204" pitchFamily="34" charset="0"/>
              </a:rPr>
              <a:t>tante deboli</a:t>
            </a:r>
          </a:p>
          <a:p>
            <a:pPr marL="0" indent="0">
              <a:lnSpc>
                <a:spcPct val="90000"/>
              </a:lnSpc>
              <a:buNone/>
            </a:pPr>
            <a:endParaRPr lang="it-IT" sz="1500" b="1" dirty="0">
              <a:highlight>
                <a:srgbClr val="FFFFFF"/>
              </a:highlight>
              <a:latin typeface="Arial" panose="020B0604020202020204" pitchFamily="34" charset="0"/>
              <a:cs typeface="Arial" panose="020B0604020202020204" pitchFamily="34" charset="0"/>
            </a:endParaRPr>
          </a:p>
          <a:p>
            <a:pPr marL="0" indent="0">
              <a:lnSpc>
                <a:spcPct val="90000"/>
              </a:lnSpc>
              <a:buNone/>
            </a:pPr>
            <a:r>
              <a:rPr lang="it-IT" sz="1500" dirty="0">
                <a:highlight>
                  <a:srgbClr val="FFFFFF"/>
                </a:highlight>
                <a:latin typeface="Arial" panose="020B0604020202020204" pitchFamily="34" charset="0"/>
                <a:cs typeface="Arial" panose="020B0604020202020204" pitchFamily="34" charset="0"/>
              </a:rPr>
              <a:t>.</a:t>
            </a:r>
          </a:p>
          <a:p>
            <a:pPr marL="0" indent="0">
              <a:lnSpc>
                <a:spcPct val="90000"/>
              </a:lnSpc>
              <a:buNone/>
            </a:pPr>
            <a:r>
              <a:rPr lang="it-IT" sz="1500" dirty="0">
                <a:highlight>
                  <a:srgbClr val="FFFF00"/>
                </a:highlight>
                <a:latin typeface="Arial" panose="020B0604020202020204" pitchFamily="34" charset="0"/>
                <a:cs typeface="Arial" panose="020B0604020202020204" pitchFamily="34" charset="0"/>
              </a:rPr>
              <a:t> </a:t>
            </a:r>
          </a:p>
          <a:p>
            <a:pPr marL="0" indent="0">
              <a:lnSpc>
                <a:spcPct val="90000"/>
              </a:lnSpc>
              <a:buNone/>
            </a:pPr>
            <a:r>
              <a:rPr lang="it-IT" sz="1500" dirty="0">
                <a:highlight>
                  <a:srgbClr val="FFFF00"/>
                </a:highlight>
                <a:latin typeface="Arial" panose="020B0604020202020204" pitchFamily="34" charset="0"/>
                <a:cs typeface="Arial" panose="020B0604020202020204" pitchFamily="34" charset="0"/>
              </a:rPr>
              <a:t> </a:t>
            </a:r>
          </a:p>
          <a:p>
            <a:pPr marL="0" indent="0">
              <a:lnSpc>
                <a:spcPct val="90000"/>
              </a:lnSpc>
              <a:buNone/>
            </a:pPr>
            <a:endParaRPr lang="it-IT" sz="1500" dirty="0">
              <a:highlight>
                <a:srgbClr val="FFFF00"/>
              </a:highlight>
              <a:latin typeface="Arial" panose="020B0604020202020204" pitchFamily="34" charset="0"/>
              <a:cs typeface="Arial" panose="020B0604020202020204" pitchFamily="34" charset="0"/>
            </a:endParaRPr>
          </a:p>
          <a:p>
            <a:pPr marL="0" indent="0">
              <a:lnSpc>
                <a:spcPct val="90000"/>
              </a:lnSpc>
              <a:buNone/>
            </a:pPr>
            <a:endParaRPr lang="it-IT" sz="1500" dirty="0">
              <a:highlight>
                <a:srgbClr val="FFFF00"/>
              </a:highlight>
              <a:latin typeface="Arial" panose="020B0604020202020204" pitchFamily="34" charset="0"/>
              <a:cs typeface="Arial" panose="020B0604020202020204" pitchFamily="34" charset="0"/>
            </a:endParaRPr>
          </a:p>
          <a:p>
            <a:pPr marL="0" indent="0">
              <a:lnSpc>
                <a:spcPct val="90000"/>
              </a:lnSpc>
              <a:buNone/>
            </a:pPr>
            <a:endParaRPr lang="it-IT" sz="1500" dirty="0">
              <a:highlight>
                <a:srgbClr val="FFFF00"/>
              </a:highlight>
              <a:latin typeface="Arial" panose="020B0604020202020204" pitchFamily="34" charset="0"/>
              <a:cs typeface="Arial" panose="020B0604020202020204" pitchFamily="34" charset="0"/>
            </a:endParaRPr>
          </a:p>
          <a:p>
            <a:pPr marL="0" indent="0">
              <a:lnSpc>
                <a:spcPct val="90000"/>
              </a:lnSpc>
              <a:buNone/>
            </a:pPr>
            <a:endParaRPr lang="it-IT" sz="1500" dirty="0">
              <a:highlight>
                <a:srgbClr val="FFFF00"/>
              </a:highlight>
              <a:latin typeface="Arial" panose="020B0604020202020204" pitchFamily="34" charset="0"/>
              <a:cs typeface="Arial" panose="020B0604020202020204" pitchFamily="34" charset="0"/>
            </a:endParaRPr>
          </a:p>
          <a:p>
            <a:pPr marL="0" indent="0">
              <a:lnSpc>
                <a:spcPct val="90000"/>
              </a:lnSpc>
              <a:buNone/>
            </a:pPr>
            <a:endParaRPr lang="it-IT" sz="1500" dirty="0">
              <a:highlight>
                <a:srgbClr val="FFFF00"/>
              </a:highlight>
              <a:latin typeface="Arial" panose="020B0604020202020204" pitchFamily="34" charset="0"/>
              <a:cs typeface="Arial" panose="020B0604020202020204" pitchFamily="34" charset="0"/>
            </a:endParaRPr>
          </a:p>
          <a:p>
            <a:pPr marL="0" indent="0">
              <a:lnSpc>
                <a:spcPct val="90000"/>
              </a:lnSpc>
              <a:buNone/>
            </a:pPr>
            <a:endParaRPr lang="it-IT" sz="1500" dirty="0">
              <a:latin typeface="Arial" panose="020B0604020202020204" pitchFamily="34" charset="0"/>
              <a:cs typeface="Arial" panose="020B0604020202020204" pitchFamily="34" charset="0"/>
            </a:endParaRPr>
          </a:p>
        </p:txBody>
      </p:sp>
      <p:sp>
        <p:nvSpPr>
          <p:cNvPr id="2067" name="Oval 2066">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0473" y="2700688"/>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C:\Users\Public\Pictures\Sample Pictures\apiterapia-img1.png"/>
          <p:cNvPicPr>
            <a:picLocks noChangeAspect="1" noChangeArrowheads="1"/>
          </p:cNvPicPr>
          <p:nvPr/>
        </p:nvPicPr>
        <p:blipFill>
          <a:blip r:embed="rId2" cstate="print"/>
          <a:srcRect l="10979"/>
          <a:stretch/>
        </p:blipFill>
        <p:spPr bwMode="auto">
          <a:xfrm>
            <a:off x="6164668" y="852372"/>
            <a:ext cx="2322605" cy="309680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p:spPr>
      </p:pic>
      <p:sp>
        <p:nvSpPr>
          <p:cNvPr id="2069" name="Freeform: Shape 2068">
            <a:extLst>
              <a:ext uri="{FF2B5EF4-FFF2-40B4-BE49-F238E27FC236}">
                <a16:creationId xmlns:a16="http://schemas.microsoft.com/office/drawing/2014/main" id="{196DE3D2-178D-4017-842D-87C88CE92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2910" y="0"/>
            <a:ext cx="1736439"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071" name="Straight Connector 2070">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66898"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6" name="Immagine 5" descr="Immagine che contiene alveare, apiario, Apicoltore, aria aperta&#10;&#10;Il contenuto generato dall'IA potrebbe non essere corretto.">
            <a:extLst>
              <a:ext uri="{FF2B5EF4-FFF2-40B4-BE49-F238E27FC236}">
                <a16:creationId xmlns:a16="http://schemas.microsoft.com/office/drawing/2014/main" id="{FF03751E-F706-A2EC-33A0-B1F7BD8FDC63}"/>
              </a:ext>
            </a:extLst>
          </p:cNvPr>
          <p:cNvPicPr>
            <a:picLocks noChangeAspect="1"/>
          </p:cNvPicPr>
          <p:nvPr/>
        </p:nvPicPr>
        <p:blipFill>
          <a:blip r:embed="rId3">
            <a:extLst>
              <a:ext uri="{28A0092B-C50C-407E-A947-70E740481C1C}">
                <a14:useLocalDpi xmlns:a14="http://schemas.microsoft.com/office/drawing/2010/main" val="0"/>
              </a:ext>
            </a:extLst>
          </a:blip>
          <a:srcRect l="3365" r="29233" b="-1"/>
          <a:stretch/>
        </p:blipFill>
        <p:spPr>
          <a:xfrm>
            <a:off x="5042910" y="4685200"/>
            <a:ext cx="2050306" cy="2172801"/>
          </a:xfrm>
          <a:custGeom>
            <a:avLst/>
            <a:gdLst/>
            <a:ahLst/>
            <a:cxnLst/>
            <a:rect l="l" t="t" r="r" b="b"/>
            <a:pathLst>
              <a:path w="2733741" h="2172801">
                <a:moveTo>
                  <a:pt x="1366871" y="0"/>
                </a:moveTo>
                <a:cubicBezTo>
                  <a:pt x="2121772" y="0"/>
                  <a:pt x="2733741" y="595368"/>
                  <a:pt x="2733741" y="1329791"/>
                </a:cubicBezTo>
                <a:cubicBezTo>
                  <a:pt x="2733741" y="1605200"/>
                  <a:pt x="2647683" y="1861054"/>
                  <a:pt x="2500301" y="2073290"/>
                </a:cubicBezTo>
                <a:lnTo>
                  <a:pt x="2423813" y="2172801"/>
                </a:lnTo>
                <a:lnTo>
                  <a:pt x="309928" y="2172801"/>
                </a:lnTo>
                <a:lnTo>
                  <a:pt x="233440" y="2073290"/>
                </a:lnTo>
                <a:cubicBezTo>
                  <a:pt x="86058" y="1861054"/>
                  <a:pt x="0" y="1605200"/>
                  <a:pt x="0" y="1329791"/>
                </a:cubicBezTo>
                <a:cubicBezTo>
                  <a:pt x="0" y="595368"/>
                  <a:pt x="611969" y="0"/>
                  <a:pt x="1366871" y="0"/>
                </a:cubicBezTo>
                <a:close/>
              </a:path>
            </a:pathLst>
          </a:custGeom>
        </p:spPr>
      </p:pic>
      <p:sp>
        <p:nvSpPr>
          <p:cNvPr id="2073" name="Arc 2072">
            <a:extLst>
              <a:ext uri="{FF2B5EF4-FFF2-40B4-BE49-F238E27FC236}">
                <a16:creationId xmlns:a16="http://schemas.microsoft.com/office/drawing/2014/main" id="{034ACCCC-54D4-4F78-9B85-4A34FEBAA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54998">
            <a:off x="4541892" y="4209253"/>
            <a:ext cx="2901163" cy="3868217"/>
          </a:xfrm>
          <a:prstGeom prst="arc">
            <a:avLst>
              <a:gd name="adj1" fmla="val 16200000"/>
              <a:gd name="adj2" fmla="val 20479261"/>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75" name="Freeform: Shape 2074">
            <a:extLst>
              <a:ext uri="{FF2B5EF4-FFF2-40B4-BE49-F238E27FC236}">
                <a16:creationId xmlns:a16="http://schemas.microsoft.com/office/drawing/2014/main" id="{72413CFE-8B8A-45C9-B7BA-CF49986D4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716868" y="27243"/>
            <a:ext cx="3944780" cy="1184223"/>
          </a:xfrm>
        </p:spPr>
        <p:txBody>
          <a:bodyPr>
            <a:normAutofit/>
          </a:bodyPr>
          <a:lstStyle/>
          <a:p>
            <a:pPr>
              <a:lnSpc>
                <a:spcPct val="90000"/>
              </a:lnSpc>
            </a:pPr>
            <a:r>
              <a:rPr lang="it-IT" sz="3100" dirty="0">
                <a:latin typeface="Algerian" panose="04020705040A02060702" pitchFamily="82" charset="0"/>
              </a:rPr>
              <a:t>DANNI DA VARROA DESTRUCTOR</a:t>
            </a:r>
          </a:p>
        </p:txBody>
      </p:sp>
      <p:sp>
        <p:nvSpPr>
          <p:cNvPr id="18" name="Freeform: Shape 17">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Immagine 4" descr="Immagine che contiene oggetto da esterni, favo, arancia&#10;&#10;Descrizione generata automaticamente">
            <a:extLst>
              <a:ext uri="{FF2B5EF4-FFF2-40B4-BE49-F238E27FC236}">
                <a16:creationId xmlns:a16="http://schemas.microsoft.com/office/drawing/2014/main" id="{B5F2ACF1-B066-D7FB-9EBF-FBADDD1D0979}"/>
              </a:ext>
            </a:extLst>
          </p:cNvPr>
          <p:cNvPicPr>
            <a:picLocks noChangeAspect="1"/>
          </p:cNvPicPr>
          <p:nvPr/>
        </p:nvPicPr>
        <p:blipFill rotWithShape="1">
          <a:blip r:embed="rId2">
            <a:extLst>
              <a:ext uri="{28A0092B-C50C-407E-A947-70E740481C1C}">
                <a14:useLocalDpi xmlns:a14="http://schemas.microsoft.com/office/drawing/2010/main" val="0"/>
              </a:ext>
            </a:extLst>
          </a:blip>
          <a:srcRect l="23640" r="17116"/>
          <a:stretch/>
        </p:blipFill>
        <p:spPr>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Segnaposto contenuto 2"/>
          <p:cNvSpPr>
            <a:spLocks noGrp="1"/>
          </p:cNvSpPr>
          <p:nvPr>
            <p:ph idx="1"/>
          </p:nvPr>
        </p:nvSpPr>
        <p:spPr>
          <a:xfrm>
            <a:off x="3995936" y="1215442"/>
            <a:ext cx="5098673" cy="5381909"/>
          </a:xfrm>
        </p:spPr>
        <p:txBody>
          <a:bodyPr anchor="t">
            <a:normAutofit/>
          </a:bodyPr>
          <a:lstStyle/>
          <a:p>
            <a:pPr>
              <a:lnSpc>
                <a:spcPct val="90000"/>
              </a:lnSpc>
            </a:pPr>
            <a:endParaRPr lang="it-IT" sz="1600" dirty="0"/>
          </a:p>
          <a:p>
            <a:pPr>
              <a:lnSpc>
                <a:spcPct val="90000"/>
              </a:lnSpc>
            </a:pPr>
            <a:endParaRPr lang="it-IT" sz="1600" dirty="0"/>
          </a:p>
          <a:p>
            <a:pPr>
              <a:lnSpc>
                <a:spcPct val="90000"/>
              </a:lnSpc>
            </a:pPr>
            <a:r>
              <a:rPr lang="it-IT" sz="2800" b="1" dirty="0">
                <a:latin typeface="Arial" panose="020B0604020202020204" pitchFamily="34" charset="0"/>
                <a:cs typeface="Arial" panose="020B0604020202020204" pitchFamily="34" charset="0"/>
              </a:rPr>
              <a:t>Malformazione</a:t>
            </a:r>
            <a:r>
              <a:rPr lang="it-IT" sz="2400" dirty="0">
                <a:latin typeface="Arial" panose="020B0604020202020204" pitchFamily="34" charset="0"/>
                <a:cs typeface="Arial" panose="020B0604020202020204" pitchFamily="34" charset="0"/>
              </a:rPr>
              <a:t> delle api (</a:t>
            </a:r>
            <a:r>
              <a:rPr lang="it-IT" sz="2400" b="1" dirty="0">
                <a:latin typeface="Arial" panose="020B0604020202020204" pitchFamily="34" charset="0"/>
                <a:cs typeface="Arial" panose="020B0604020202020204" pitchFamily="34" charset="0"/>
              </a:rPr>
              <a:t>sovrainfezioni virali</a:t>
            </a:r>
            <a:r>
              <a:rPr lang="it-IT" sz="2400" dirty="0">
                <a:latin typeface="Arial" panose="020B0604020202020204" pitchFamily="34" charset="0"/>
                <a:cs typeface="Arial" panose="020B0604020202020204" pitchFamily="34" charset="0"/>
              </a:rPr>
              <a:t>)</a:t>
            </a:r>
          </a:p>
          <a:p>
            <a:pPr>
              <a:lnSpc>
                <a:spcPct val="90000"/>
              </a:lnSpc>
            </a:pPr>
            <a:r>
              <a:rPr lang="it-IT" sz="2400" b="1" dirty="0">
                <a:solidFill>
                  <a:srgbClr val="FFFF00"/>
                </a:solidFill>
                <a:latin typeface="Arial" panose="020B0604020202020204" pitchFamily="34" charset="0"/>
                <a:cs typeface="Arial" panose="020B0604020202020204" pitchFamily="34" charset="0"/>
              </a:rPr>
              <a:t>Operaie e fuchi deboli</a:t>
            </a:r>
          </a:p>
          <a:p>
            <a:pPr>
              <a:lnSpc>
                <a:spcPct val="90000"/>
              </a:lnSpc>
            </a:pPr>
            <a:r>
              <a:rPr lang="it-IT" sz="2800" b="1" dirty="0">
                <a:solidFill>
                  <a:schemeClr val="bg2">
                    <a:lumMod val="40000"/>
                    <a:lumOff val="60000"/>
                  </a:schemeClr>
                </a:solidFill>
                <a:latin typeface="Arial" panose="020B0604020202020204" pitchFamily="34" charset="0"/>
                <a:cs typeface="Arial" panose="020B0604020202020204" pitchFamily="34" charset="0"/>
              </a:rPr>
              <a:t>Mortalità anomala </a:t>
            </a:r>
            <a:r>
              <a:rPr lang="it-IT" sz="2400" dirty="0">
                <a:latin typeface="Arial" panose="020B0604020202020204" pitchFamily="34" charset="0"/>
                <a:cs typeface="Arial" panose="020B0604020202020204" pitchFamily="34" charset="0"/>
              </a:rPr>
              <a:t>dentro e fuori l’alveare</a:t>
            </a:r>
          </a:p>
          <a:p>
            <a:pPr>
              <a:lnSpc>
                <a:spcPct val="90000"/>
              </a:lnSpc>
            </a:pPr>
            <a:r>
              <a:rPr lang="it-IT" sz="2800" b="1" dirty="0">
                <a:solidFill>
                  <a:schemeClr val="accent2">
                    <a:lumMod val="40000"/>
                    <a:lumOff val="60000"/>
                  </a:schemeClr>
                </a:solidFill>
                <a:latin typeface="Arial" panose="020B0604020202020204" pitchFamily="34" charset="0"/>
                <a:cs typeface="Arial" panose="020B0604020202020204" pitchFamily="34" charset="0"/>
              </a:rPr>
              <a:t>Covata irregolare</a:t>
            </a:r>
          </a:p>
          <a:p>
            <a:pPr>
              <a:lnSpc>
                <a:spcPct val="90000"/>
              </a:lnSpc>
            </a:pPr>
            <a:r>
              <a:rPr lang="it-IT" sz="2400" b="1" dirty="0">
                <a:latin typeface="Arial" panose="020B0604020202020204" pitchFamily="34" charset="0"/>
                <a:cs typeface="Arial" panose="020B0604020202020204" pitchFamily="34" charset="0"/>
              </a:rPr>
              <a:t>Abbandono della covata</a:t>
            </a:r>
          </a:p>
          <a:p>
            <a:pPr>
              <a:lnSpc>
                <a:spcPct val="90000"/>
              </a:lnSpc>
            </a:pPr>
            <a:r>
              <a:rPr lang="it-IT" sz="2800" b="1" dirty="0">
                <a:solidFill>
                  <a:srgbClr val="92D050"/>
                </a:solidFill>
                <a:latin typeface="Arial" panose="020B0604020202020204" pitchFamily="34" charset="0"/>
                <a:cs typeface="Arial" panose="020B0604020202020204" pitchFamily="34" charset="0"/>
              </a:rPr>
              <a:t>Diminuzione dei fuchi</a:t>
            </a:r>
          </a:p>
          <a:p>
            <a:pPr>
              <a:lnSpc>
                <a:spcPct val="90000"/>
              </a:lnSpc>
            </a:pPr>
            <a:r>
              <a:rPr lang="it-IT" sz="2800" b="1" dirty="0">
                <a:solidFill>
                  <a:srgbClr val="F8A662"/>
                </a:solidFill>
                <a:latin typeface="Arial" panose="020B0604020202020204" pitchFamily="34" charset="0"/>
                <a:cs typeface="Arial" panose="020B0604020202020204" pitchFamily="34" charset="0"/>
              </a:rPr>
              <a:t>Indebolimento</a:t>
            </a:r>
            <a:r>
              <a:rPr lang="it-IT" sz="2400" b="1" dirty="0">
                <a:solidFill>
                  <a:srgbClr val="F8A662"/>
                </a:solidFill>
                <a:latin typeface="Arial" panose="020B0604020202020204" pitchFamily="34" charset="0"/>
                <a:cs typeface="Arial" panose="020B0604020202020204" pitchFamily="34" charset="0"/>
              </a:rPr>
              <a:t> della famiglia </a:t>
            </a:r>
          </a:p>
          <a:p>
            <a:pPr>
              <a:lnSpc>
                <a:spcPct val="90000"/>
              </a:lnSpc>
            </a:pPr>
            <a:r>
              <a:rPr lang="it-IT" sz="2800" b="1" dirty="0">
                <a:solidFill>
                  <a:srgbClr val="FF5353"/>
                </a:solidFill>
                <a:latin typeface="Arial" panose="020B0604020202020204" pitchFamily="34" charset="0"/>
                <a:cs typeface="Arial" panose="020B0604020202020204" pitchFamily="34" charset="0"/>
              </a:rPr>
              <a:t>Sindrome da spopolamento </a:t>
            </a:r>
            <a:r>
              <a:rPr lang="it-IT" sz="2400" dirty="0">
                <a:latin typeface="Arial" panose="020B0604020202020204" pitchFamily="34" charset="0"/>
                <a:cs typeface="Arial" panose="020B0604020202020204" pitchFamily="34" charset="0"/>
              </a:rPr>
              <a:t>dell’alveare</a:t>
            </a:r>
          </a:p>
        </p:txBody>
      </p: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3997" cy="6858000"/>
            <a:chOff x="1" y="0"/>
            <a:chExt cx="12191996" cy="6858000"/>
          </a:xfrm>
        </p:grpSpPr>
        <p:sp useBgFill="1">
          <p:nvSpPr>
            <p:cNvPr id="13" name="Rectangle 12">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4" name="Rectangle 13">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olo 1">
            <a:extLst>
              <a:ext uri="{FF2B5EF4-FFF2-40B4-BE49-F238E27FC236}">
                <a16:creationId xmlns:a16="http://schemas.microsoft.com/office/drawing/2014/main" id="{DEC0D71C-C2A8-04B5-8672-E86BE046985E}"/>
              </a:ext>
            </a:extLst>
          </p:cNvPr>
          <p:cNvSpPr>
            <a:spLocks noGrp="1"/>
          </p:cNvSpPr>
          <p:nvPr>
            <p:ph type="title"/>
          </p:nvPr>
        </p:nvSpPr>
        <p:spPr>
          <a:xfrm>
            <a:off x="0" y="-371504"/>
            <a:ext cx="4841823" cy="856136"/>
          </a:xfrm>
        </p:spPr>
        <p:txBody>
          <a:bodyPr vert="horz" lIns="91440" tIns="45720" rIns="91440" bIns="45720" rtlCol="0" anchor="t">
            <a:normAutofit fontScale="90000"/>
          </a:bodyPr>
          <a:lstStyle/>
          <a:p>
            <a:pPr algn="l">
              <a:lnSpc>
                <a:spcPct val="90000"/>
              </a:lnSpc>
            </a:pPr>
            <a:br>
              <a:rPr lang="en-US" sz="3400" b="0" i="0" dirty="0">
                <a:effectLst/>
              </a:rPr>
            </a:br>
            <a:r>
              <a:rPr lang="en-US" sz="2700" b="0" i="0" dirty="0">
                <a:effectLst/>
                <a:latin typeface="Algerian" panose="04020705040A02060702" pitchFamily="82" charset="0"/>
              </a:rPr>
              <a:t>CICLO VITALE DELLA VARROA</a:t>
            </a:r>
            <a:endParaRPr lang="en-US" sz="2700" dirty="0">
              <a:latin typeface="Algerian" panose="04020705040A02060702" pitchFamily="82" charset="0"/>
            </a:endParaRPr>
          </a:p>
        </p:txBody>
      </p:sp>
      <p:sp>
        <p:nvSpPr>
          <p:cNvPr id="3" name="CasellaDiTesto 2">
            <a:extLst>
              <a:ext uri="{FF2B5EF4-FFF2-40B4-BE49-F238E27FC236}">
                <a16:creationId xmlns:a16="http://schemas.microsoft.com/office/drawing/2014/main" id="{041B913F-DB0D-C392-6E40-F50F0A34021C}"/>
              </a:ext>
            </a:extLst>
          </p:cNvPr>
          <p:cNvSpPr txBox="1"/>
          <p:nvPr/>
        </p:nvSpPr>
        <p:spPr>
          <a:xfrm>
            <a:off x="0" y="620688"/>
            <a:ext cx="4572000" cy="5976664"/>
          </a:xfrm>
          <a:prstGeom prst="rect">
            <a:avLst/>
          </a:prstGeom>
        </p:spPr>
        <p:txBody>
          <a:bodyPr vert="horz" lIns="91440" tIns="45720" rIns="91440" bIns="45720" rtlCol="0">
            <a:normAutofit/>
          </a:bodyPr>
          <a:lstStyle/>
          <a:p>
            <a:pPr>
              <a:lnSpc>
                <a:spcPct val="90000"/>
              </a:lnSpc>
              <a:spcAft>
                <a:spcPts val="600"/>
              </a:spcAft>
            </a:pPr>
            <a:r>
              <a:rPr kumimoji="0" lang="en-US" b="1" i="0" u="none" strike="noStrike"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La conoscenza del ciclo vitale</a:t>
            </a:r>
            <a:r>
              <a:rPr kumimoji="0" lang="en-US" b="0" i="0" u="none" strike="noStrike" cap="none" spc="0" normalizeH="0" baseline="0" noProof="0" dirty="0">
                <a:ln>
                  <a:noFill/>
                </a:ln>
                <a:solidFill>
                  <a:schemeClr val="tx1">
                    <a:alpha val="60000"/>
                  </a:schemeClr>
                </a:solidFill>
                <a:effectLst/>
                <a:uLnTx/>
                <a:uFillTx/>
                <a:latin typeface="Arial" panose="020B0604020202020204" pitchFamily="34" charset="0"/>
                <a:cs typeface="Arial" panose="020B0604020202020204" pitchFamily="34" charset="0"/>
              </a:rPr>
              <a:t> e del comportamento riproduttivo di </a:t>
            </a:r>
            <a:r>
              <a:rPr kumimoji="0" lang="en-US" b="0" i="1" u="none" strike="noStrike" cap="none" spc="0" normalizeH="0" baseline="0" noProof="0" dirty="0">
                <a:ln>
                  <a:noFill/>
                </a:ln>
                <a:solidFill>
                  <a:schemeClr val="tx1">
                    <a:alpha val="60000"/>
                  </a:schemeClr>
                </a:solidFill>
                <a:effectLst/>
                <a:uLnTx/>
                <a:uFillTx/>
                <a:latin typeface="Arial" panose="020B0604020202020204" pitchFamily="34" charset="0"/>
                <a:cs typeface="Arial" panose="020B0604020202020204" pitchFamily="34" charset="0"/>
              </a:rPr>
              <a:t>Varroa destructor</a:t>
            </a:r>
            <a:r>
              <a:rPr kumimoji="0" lang="en-US" b="0" i="0" u="none" strike="noStrike"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 </a:t>
            </a:r>
            <a:r>
              <a:rPr kumimoji="0" lang="en-US" b="1" i="0" u="none" strike="noStrike"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è essenziale per comprendere </a:t>
            </a:r>
            <a:r>
              <a:rPr lang="en-US" dirty="0">
                <a:solidFill>
                  <a:schemeClr val="tx1">
                    <a:alpha val="60000"/>
                  </a:schemeClr>
                </a:solidFill>
                <a:latin typeface="Arial" panose="020B0604020202020204" pitchFamily="34" charset="0"/>
                <a:cs typeface="Arial" panose="020B0604020202020204" pitchFamily="34" charset="0"/>
              </a:rPr>
              <a:t>l</a:t>
            </a:r>
            <a:r>
              <a:rPr kumimoji="0" lang="en-US" b="0" i="0" u="none" strike="noStrike" cap="none" spc="0" normalizeH="0" baseline="0" noProof="0" dirty="0">
                <a:ln>
                  <a:noFill/>
                </a:ln>
                <a:solidFill>
                  <a:schemeClr val="tx1">
                    <a:alpha val="60000"/>
                  </a:schemeClr>
                </a:solidFill>
                <a:effectLst/>
                <a:uLnTx/>
                <a:uFillTx/>
                <a:latin typeface="Arial" panose="020B0604020202020204" pitchFamily="34" charset="0"/>
                <a:cs typeface="Arial" panose="020B0604020202020204" pitchFamily="34" charset="0"/>
              </a:rPr>
              <a:t>a</a:t>
            </a:r>
            <a:r>
              <a:rPr kumimoji="0" lang="en-US" b="1" i="0" u="none" strike="noStrike" cap="none" spc="0" normalizeH="0" baseline="0" noProof="0" dirty="0">
                <a:ln>
                  <a:noFill/>
                </a:ln>
                <a:solidFill>
                  <a:schemeClr val="tx1">
                    <a:alpha val="60000"/>
                  </a:schemeClr>
                </a:solidFill>
                <a:effectLst/>
                <a:uLnTx/>
                <a:uFillTx/>
                <a:latin typeface="Arial" panose="020B0604020202020204" pitchFamily="34" charset="0"/>
                <a:cs typeface="Arial" panose="020B0604020202020204" pitchFamily="34" charset="0"/>
              </a:rPr>
              <a:t> dinamica </a:t>
            </a:r>
            <a:r>
              <a:rPr kumimoji="0" lang="en-US" b="0" i="0" u="none" strike="noStrike" cap="none" spc="0" normalizeH="0" baseline="0" noProof="0" dirty="0">
                <a:ln>
                  <a:noFill/>
                </a:ln>
                <a:solidFill>
                  <a:schemeClr val="tx1">
                    <a:alpha val="60000"/>
                  </a:schemeClr>
                </a:solidFill>
                <a:effectLst/>
                <a:uLnTx/>
                <a:uFillTx/>
                <a:latin typeface="Arial" panose="020B0604020202020204" pitchFamily="34" charset="0"/>
                <a:cs typeface="Arial" panose="020B0604020202020204" pitchFamily="34" charset="0"/>
              </a:rPr>
              <a:t>stagionale del parassita e per </a:t>
            </a:r>
            <a:r>
              <a:rPr kumimoji="0" lang="en-US" b="1" i="0" u="none" strike="noStrike"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l’esecuzione </a:t>
            </a:r>
            <a:r>
              <a:rPr kumimoji="0" lang="en-US" b="0" i="0" u="none" strike="noStrike" cap="none" spc="0" normalizeH="0" baseline="0" noProof="0" dirty="0">
                <a:ln>
                  <a:noFill/>
                </a:ln>
                <a:solidFill>
                  <a:schemeClr val="tx1">
                    <a:alpha val="60000"/>
                  </a:schemeClr>
                </a:solidFill>
                <a:effectLst/>
                <a:uLnTx/>
                <a:uFillTx/>
                <a:latin typeface="Arial" panose="020B0604020202020204" pitchFamily="34" charset="0"/>
                <a:cs typeface="Arial" panose="020B0604020202020204" pitchFamily="34" charset="0"/>
              </a:rPr>
              <a:t>di </a:t>
            </a:r>
            <a:r>
              <a:rPr kumimoji="0" lang="en-US" b="1" i="0" u="none" strike="noStrike" cap="none" spc="0" normalizeH="0" baseline="0" noProof="0" dirty="0">
                <a:ln>
                  <a:noFill/>
                </a:ln>
                <a:solidFill>
                  <a:schemeClr val="tx1">
                    <a:alpha val="60000"/>
                  </a:schemeClr>
                </a:solidFill>
                <a:effectLst/>
                <a:uLnTx/>
                <a:uFillTx/>
                <a:latin typeface="Arial" panose="020B0604020202020204" pitchFamily="34" charset="0"/>
                <a:cs typeface="Arial" panose="020B0604020202020204" pitchFamily="34" charset="0"/>
              </a:rPr>
              <a:t>corrette pratiche apistiche </a:t>
            </a:r>
            <a:r>
              <a:rPr kumimoji="0" lang="en-US" b="0" i="0" u="none" strike="noStrike" cap="none" spc="0" normalizeH="0" baseline="0" noProof="0" dirty="0">
                <a:ln>
                  <a:noFill/>
                </a:ln>
                <a:solidFill>
                  <a:schemeClr val="tx1">
                    <a:alpha val="60000"/>
                  </a:schemeClr>
                </a:solidFill>
                <a:effectLst/>
                <a:uLnTx/>
                <a:uFillTx/>
                <a:latin typeface="Arial" panose="020B0604020202020204" pitchFamily="34" charset="0"/>
                <a:cs typeface="Arial" panose="020B0604020202020204" pitchFamily="34" charset="0"/>
              </a:rPr>
              <a:t>volte al suo contenimento.</a:t>
            </a:r>
            <a:r>
              <a:rPr lang="en-US" b="0" i="0" dirty="0">
                <a:solidFill>
                  <a:schemeClr val="tx1">
                    <a:alpha val="60000"/>
                  </a:schemeClr>
                </a:solidFill>
                <a:effectLst/>
                <a:latin typeface="Arial" panose="020B0604020202020204" pitchFamily="34" charset="0"/>
                <a:cs typeface="Arial" panose="020B0604020202020204" pitchFamily="34" charset="0"/>
              </a:rPr>
              <a:t> Il ciclo vitale di </a:t>
            </a:r>
            <a:r>
              <a:rPr lang="en-US" b="0" i="1" dirty="0">
                <a:solidFill>
                  <a:schemeClr val="tx1">
                    <a:alpha val="60000"/>
                  </a:schemeClr>
                </a:solidFill>
                <a:effectLst/>
                <a:latin typeface="Arial" panose="020B0604020202020204" pitchFamily="34" charset="0"/>
                <a:cs typeface="Arial" panose="020B0604020202020204" pitchFamily="34" charset="0"/>
              </a:rPr>
              <a:t>Varroa destructor</a:t>
            </a:r>
            <a:r>
              <a:rPr lang="en-US" b="1" i="0" dirty="0">
                <a:solidFill>
                  <a:srgbClr val="000066">
                    <a:alpha val="60000"/>
                  </a:srgbClr>
                </a:solidFill>
                <a:effectLst/>
                <a:latin typeface="Arial" panose="020B0604020202020204" pitchFamily="34" charset="0"/>
                <a:cs typeface="Arial" panose="020B0604020202020204" pitchFamily="34" charset="0"/>
              </a:rPr>
              <a:t> </a:t>
            </a:r>
            <a:r>
              <a:rPr lang="en-US" b="1" i="0" dirty="0">
                <a:solidFill>
                  <a:srgbClr val="000066"/>
                </a:solidFill>
                <a:effectLst/>
                <a:latin typeface="Arial" panose="020B0604020202020204" pitchFamily="34" charset="0"/>
                <a:cs typeface="Arial" panose="020B0604020202020204" pitchFamily="34" charset="0"/>
              </a:rPr>
              <a:t>è strettamente collegato a quello dell’ape</a:t>
            </a:r>
            <a:r>
              <a:rPr lang="en-US" b="0" i="0" dirty="0">
                <a:solidFill>
                  <a:schemeClr val="tx1">
                    <a:alpha val="60000"/>
                  </a:schemeClr>
                </a:solidFill>
                <a:effectLst/>
                <a:latin typeface="Arial" panose="020B0604020202020204" pitchFamily="34" charset="0"/>
                <a:cs typeface="Arial" panose="020B0604020202020204" pitchFamily="34" charset="0"/>
              </a:rPr>
              <a:t>, di cui è un parassita obbligato: non può compiere il suo ciclo vitale senza l’ape e nessuna fase della sua vita è disgiunta da quella del suo ospite</a:t>
            </a:r>
            <a:r>
              <a:rPr kumimoji="0" lang="en-US" b="0" i="0" u="none" strike="noStrike" cap="none" spc="0" normalizeH="0" baseline="0" noProof="0" dirty="0">
                <a:ln>
                  <a:noFill/>
                </a:ln>
                <a:solidFill>
                  <a:schemeClr val="tx1">
                    <a:alpha val="60000"/>
                  </a:schemeClr>
                </a:solidFill>
                <a:effectLst/>
                <a:uLnTx/>
                <a:uFillTx/>
                <a:latin typeface="Arial" panose="020B0604020202020204" pitchFamily="34" charset="0"/>
                <a:cs typeface="Arial" panose="020B0604020202020204" pitchFamily="34" charset="0"/>
              </a:rPr>
              <a:t>. </a:t>
            </a:r>
            <a:r>
              <a:rPr lang="en-US" b="0" i="0" dirty="0">
                <a:solidFill>
                  <a:schemeClr val="tx1">
                    <a:alpha val="60000"/>
                  </a:schemeClr>
                </a:solidFill>
                <a:effectLst/>
                <a:latin typeface="Arial" panose="020B0604020202020204" pitchFamily="34" charset="0"/>
                <a:cs typeface="Arial" panose="020B0604020202020204" pitchFamily="34" charset="0"/>
              </a:rPr>
              <a:t>Il ciclo vitale delle femmine di varroa comprende </a:t>
            </a:r>
            <a:r>
              <a:rPr lang="en-US" b="1" i="0" dirty="0">
                <a:solidFill>
                  <a:schemeClr val="tx1">
                    <a:alpha val="60000"/>
                  </a:schemeClr>
                </a:solidFill>
                <a:effectLst/>
                <a:latin typeface="Arial" panose="020B0604020202020204" pitchFamily="34" charset="0"/>
                <a:cs typeface="Arial" panose="020B0604020202020204" pitchFamily="34" charset="0"/>
              </a:rPr>
              <a:t>due fasi distinte</a:t>
            </a:r>
            <a:r>
              <a:rPr lang="en-US" b="0" i="0" dirty="0">
                <a:solidFill>
                  <a:schemeClr val="tx1">
                    <a:alpha val="60000"/>
                  </a:schemeClr>
                </a:solidFill>
                <a:effectLst/>
                <a:latin typeface="Arial" panose="020B0604020202020204" pitchFamily="34" charset="0"/>
                <a:cs typeface="Arial" panose="020B0604020202020204" pitchFamily="34" charset="0"/>
              </a:rPr>
              <a:t>: una</a:t>
            </a:r>
            <a:r>
              <a:rPr lang="en-US" b="1" i="0" dirty="0">
                <a:solidFill>
                  <a:srgbClr val="003300"/>
                </a:solidFill>
                <a:effectLst/>
                <a:latin typeface="Arial" panose="020B0604020202020204" pitchFamily="34" charset="0"/>
                <a:cs typeface="Arial" panose="020B0604020202020204" pitchFamily="34" charset="0"/>
              </a:rPr>
              <a:t> </a:t>
            </a:r>
            <a:r>
              <a:rPr lang="en-US" b="1" i="0" u="none" strike="noStrike" dirty="0">
                <a:solidFill>
                  <a:srgbClr val="003300"/>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fase foretica</a:t>
            </a:r>
            <a:r>
              <a:rPr lang="en-US" b="1" i="0" dirty="0">
                <a:solidFill>
                  <a:srgbClr val="003300"/>
                </a:solidFill>
                <a:effectLst/>
                <a:latin typeface="Arial" panose="020B0604020202020204" pitchFamily="34" charset="0"/>
                <a:cs typeface="Arial" panose="020B0604020202020204" pitchFamily="34" charset="0"/>
              </a:rPr>
              <a:t> </a:t>
            </a:r>
            <a:r>
              <a:rPr lang="en-US" i="0" dirty="0">
                <a:solidFill>
                  <a:srgbClr val="003300"/>
                </a:solidFill>
                <a:effectLst/>
                <a:latin typeface="Arial" panose="020B0604020202020204" pitchFamily="34" charset="0"/>
                <a:cs typeface="Arial" panose="020B0604020202020204" pitchFamily="34" charset="0"/>
              </a:rPr>
              <a:t>durante la quale vive </a:t>
            </a:r>
            <a:r>
              <a:rPr lang="en-US" b="0" i="0" dirty="0">
                <a:solidFill>
                  <a:schemeClr val="tx1">
                    <a:alpha val="60000"/>
                  </a:schemeClr>
                </a:solidFill>
                <a:effectLst/>
                <a:latin typeface="Arial" panose="020B0604020202020204" pitchFamily="34" charset="0"/>
                <a:cs typeface="Arial" panose="020B0604020202020204" pitchFamily="34" charset="0"/>
              </a:rPr>
              <a:t>sulle api adulte e una</a:t>
            </a:r>
            <a:r>
              <a:rPr lang="en-US" b="1" i="0" dirty="0">
                <a:solidFill>
                  <a:srgbClr val="FF0000"/>
                </a:solidFill>
                <a:effectLst/>
                <a:latin typeface="Arial" panose="020B0604020202020204" pitchFamily="34" charset="0"/>
                <a:cs typeface="Arial" panose="020B0604020202020204" pitchFamily="34" charset="0"/>
              </a:rPr>
              <a:t> </a:t>
            </a:r>
            <a:r>
              <a:rPr lang="en-US" b="1" i="0" u="none" strike="noStrike" dirty="0">
                <a:solidFill>
                  <a:srgbClr val="FF00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fase riproduttiva</a:t>
            </a:r>
            <a:r>
              <a:rPr lang="en-US" b="1" i="0" dirty="0">
                <a:solidFill>
                  <a:srgbClr val="FF0000"/>
                </a:solidFill>
                <a:effectLst/>
                <a:latin typeface="Arial" panose="020B0604020202020204" pitchFamily="34" charset="0"/>
                <a:cs typeface="Arial" panose="020B0604020202020204" pitchFamily="34" charset="0"/>
              </a:rPr>
              <a:t> </a:t>
            </a:r>
            <a:r>
              <a:rPr lang="en-US" b="0" i="0" dirty="0">
                <a:solidFill>
                  <a:schemeClr val="tx1">
                    <a:alpha val="60000"/>
                  </a:schemeClr>
                </a:solidFill>
                <a:effectLst/>
                <a:latin typeface="Arial" panose="020B0604020202020204" pitchFamily="34" charset="0"/>
                <a:cs typeface="Arial" panose="020B0604020202020204" pitchFamily="34" charset="0"/>
              </a:rPr>
              <a:t>che si svolge all’interno delle celle opercolate. La fase foretica dura </a:t>
            </a:r>
            <a:r>
              <a:rPr lang="en-US" sz="2000" b="1" i="0" dirty="0">
                <a:solidFill>
                  <a:schemeClr val="tx1">
                    <a:alpha val="60000"/>
                  </a:schemeClr>
                </a:solidFill>
                <a:effectLst/>
                <a:highlight>
                  <a:srgbClr val="FFFF00"/>
                </a:highlight>
                <a:latin typeface="Arial" panose="020B0604020202020204" pitchFamily="34" charset="0"/>
                <a:cs typeface="Arial" panose="020B0604020202020204" pitchFamily="34" charset="0"/>
              </a:rPr>
              <a:t>4/10</a:t>
            </a:r>
            <a:r>
              <a:rPr lang="en-US" sz="2000" b="1" i="0" dirty="0">
                <a:solidFill>
                  <a:schemeClr val="tx1">
                    <a:alpha val="60000"/>
                  </a:schemeClr>
                </a:solidFill>
                <a:effectLst/>
                <a:latin typeface="Arial" panose="020B0604020202020204" pitchFamily="34" charset="0"/>
                <a:cs typeface="Arial" panose="020B0604020202020204" pitchFamily="34" charset="0"/>
              </a:rPr>
              <a:t> </a:t>
            </a:r>
            <a:r>
              <a:rPr lang="en-US" b="0" i="0" dirty="0">
                <a:solidFill>
                  <a:schemeClr val="tx1">
                    <a:alpha val="60000"/>
                  </a:schemeClr>
                </a:solidFill>
                <a:effectLst/>
                <a:highlight>
                  <a:srgbClr val="FFFF00"/>
                </a:highlight>
                <a:latin typeface="Arial" panose="020B0604020202020204" pitchFamily="34" charset="0"/>
                <a:cs typeface="Arial" panose="020B0604020202020204" pitchFamily="34" charset="0"/>
              </a:rPr>
              <a:t>giorni </a:t>
            </a:r>
            <a:r>
              <a:rPr lang="en-US" b="0" i="0" dirty="0">
                <a:solidFill>
                  <a:schemeClr val="tx1">
                    <a:alpha val="60000"/>
                  </a:schemeClr>
                </a:solidFill>
                <a:effectLst/>
                <a:latin typeface="Arial" panose="020B0604020202020204" pitchFamily="34" charset="0"/>
                <a:cs typeface="Arial" panose="020B0604020202020204" pitchFamily="34" charset="0"/>
              </a:rPr>
              <a:t>durante </a:t>
            </a:r>
            <a:r>
              <a:rPr lang="en-US" b="0" i="0" dirty="0" err="1">
                <a:solidFill>
                  <a:schemeClr val="tx1">
                    <a:alpha val="60000"/>
                  </a:schemeClr>
                </a:solidFill>
                <a:effectLst/>
                <a:latin typeface="Arial" panose="020B0604020202020204" pitchFamily="34" charset="0"/>
                <a:cs typeface="Arial" panose="020B0604020202020204" pitchFamily="34" charset="0"/>
              </a:rPr>
              <a:t>i</a:t>
            </a:r>
            <a:r>
              <a:rPr lang="en-US" b="0" i="0" dirty="0">
                <a:solidFill>
                  <a:schemeClr val="tx1">
                    <a:alpha val="60000"/>
                  </a:schemeClr>
                </a:solidFill>
                <a:effectLst/>
                <a:latin typeface="Arial" panose="020B0604020202020204" pitchFamily="34" charset="0"/>
                <a:cs typeface="Arial" panose="020B0604020202020204" pitchFamily="34" charset="0"/>
              </a:rPr>
              <a:t> quali le varroe cambiano continuamente ospite, </a:t>
            </a:r>
            <a:r>
              <a:rPr lang="en-US" dirty="0">
                <a:solidFill>
                  <a:schemeClr val="tx1">
                    <a:alpha val="60000"/>
                  </a:schemeClr>
                </a:solidFill>
                <a:latin typeface="Arial" panose="020B0604020202020204" pitchFamily="34" charset="0"/>
                <a:cs typeface="Arial" panose="020B0604020202020204" pitchFamily="34" charset="0"/>
              </a:rPr>
              <a:t>In</a:t>
            </a:r>
            <a:r>
              <a:rPr lang="en-US" b="0" i="0" dirty="0">
                <a:solidFill>
                  <a:schemeClr val="tx1">
                    <a:alpha val="60000"/>
                  </a:schemeClr>
                </a:solidFill>
                <a:effectLst/>
                <a:latin typeface="Arial" panose="020B0604020202020204" pitchFamily="34" charset="0"/>
                <a:cs typeface="Arial" panose="020B0604020202020204" pitchFamily="34" charset="0"/>
              </a:rPr>
              <a:t> questa fase, attraverso la </a:t>
            </a:r>
            <a:r>
              <a:rPr lang="en-US" sz="2000" b="1" i="0" dirty="0">
                <a:solidFill>
                  <a:schemeClr val="tx1">
                    <a:alpha val="60000"/>
                  </a:schemeClr>
                </a:solidFill>
                <a:effectLst/>
                <a:latin typeface="Arial" panose="020B0604020202020204" pitchFamily="34" charset="0"/>
                <a:cs typeface="Arial" panose="020B0604020202020204" pitchFamily="34" charset="0"/>
              </a:rPr>
              <a:t>deriva, il saccheggio e/o la caduta sui fiori </a:t>
            </a:r>
            <a:r>
              <a:rPr lang="en-US" sz="2000" b="1" i="0" dirty="0">
                <a:solidFill>
                  <a:schemeClr val="tx1">
                    <a:alpha val="60000"/>
                  </a:schemeClr>
                </a:solidFill>
                <a:effectLst/>
                <a:highlight>
                  <a:srgbClr val="FFFF00"/>
                </a:highlight>
                <a:latin typeface="Arial" panose="020B0604020202020204" pitchFamily="34" charset="0"/>
                <a:cs typeface="Arial" panose="020B0604020202020204" pitchFamily="34" charset="0"/>
              </a:rPr>
              <a:t>si </a:t>
            </a:r>
            <a:r>
              <a:rPr lang="en-US" b="0" i="0" dirty="0">
                <a:solidFill>
                  <a:schemeClr val="tx1">
                    <a:alpha val="60000"/>
                  </a:schemeClr>
                </a:solidFill>
                <a:effectLst/>
                <a:latin typeface="Arial" panose="020B0604020202020204" pitchFamily="34" charset="0"/>
                <a:cs typeface="Arial" panose="020B0604020202020204" pitchFamily="34" charset="0"/>
              </a:rPr>
              <a:t>diffondono negli alveari</a:t>
            </a:r>
            <a:endParaRPr lang="en-US" dirty="0">
              <a:solidFill>
                <a:schemeClr val="tx1">
                  <a:alpha val="60000"/>
                </a:schemeClr>
              </a:solidFill>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0531" y="0"/>
            <a:ext cx="4803469"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magine 4" descr="Immagine che contiene insetto&#10;&#10;Descrizione generata automaticamente">
            <a:extLst>
              <a:ext uri="{FF2B5EF4-FFF2-40B4-BE49-F238E27FC236}">
                <a16:creationId xmlns:a16="http://schemas.microsoft.com/office/drawing/2014/main" id="{585BD9F9-9ADB-D14B-7D20-4F71389AF411}"/>
              </a:ext>
            </a:extLst>
          </p:cNvPr>
          <p:cNvPicPr>
            <a:picLocks noChangeAspect="1"/>
          </p:cNvPicPr>
          <p:nvPr/>
        </p:nvPicPr>
        <p:blipFill rotWithShape="1">
          <a:blip r:embed="rId4">
            <a:extLst>
              <a:ext uri="{28A0092B-C50C-407E-A947-70E740481C1C}">
                <a14:useLocalDpi xmlns:a14="http://schemas.microsoft.com/office/drawing/2010/main" val="0"/>
              </a:ext>
            </a:extLst>
          </a:blip>
          <a:srcRect l="17640" r="25073" b="1"/>
          <a:stretch/>
        </p:blipFill>
        <p:spPr>
          <a:xfrm>
            <a:off x="4502415" y="10"/>
            <a:ext cx="4641585"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Tree>
    <p:extLst>
      <p:ext uri="{BB962C8B-B14F-4D97-AF65-F5344CB8AC3E}">
        <p14:creationId xmlns:p14="http://schemas.microsoft.com/office/powerpoint/2010/main" val="1378342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0">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3997" cy="6858000"/>
            <a:chOff x="1" y="0"/>
            <a:chExt cx="12191996" cy="6858000"/>
          </a:xfrm>
        </p:grpSpPr>
        <p:sp useBgFill="1">
          <p:nvSpPr>
            <p:cNvPr id="12" name="Rectangle 11">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3" name="Rectangle 12">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CasellaDiTesto 1">
            <a:extLst>
              <a:ext uri="{FF2B5EF4-FFF2-40B4-BE49-F238E27FC236}">
                <a16:creationId xmlns:a16="http://schemas.microsoft.com/office/drawing/2014/main" id="{90CD85E7-7C9F-E4D1-E2BF-4F911F762D01}"/>
              </a:ext>
            </a:extLst>
          </p:cNvPr>
          <p:cNvSpPr txBox="1"/>
          <p:nvPr/>
        </p:nvSpPr>
        <p:spPr>
          <a:xfrm>
            <a:off x="-5366" y="173006"/>
            <a:ext cx="4577365" cy="6684994"/>
          </a:xfrm>
          <a:prstGeom prst="rect">
            <a:avLst/>
          </a:prstGeom>
        </p:spPr>
        <p:txBody>
          <a:bodyPr vert="horz" lIns="91440" tIns="45720" rIns="91440" bIns="45720" rtlCol="0">
            <a:noAutofit/>
          </a:bodyPr>
          <a:lstStyle/>
          <a:p>
            <a:pPr>
              <a:lnSpc>
                <a:spcPct val="90000"/>
              </a:lnSpc>
              <a:spcAft>
                <a:spcPts val="600"/>
              </a:spcAft>
            </a:pPr>
            <a:r>
              <a:rPr lang="en-US" sz="1600" i="0" dirty="0">
                <a:solidFill>
                  <a:schemeClr val="tx1">
                    <a:alpha val="60000"/>
                  </a:schemeClr>
                </a:solidFill>
                <a:effectLst/>
                <a:latin typeface="Arial" panose="020B0604020202020204" pitchFamily="34" charset="0"/>
                <a:cs typeface="Arial" panose="020B0604020202020204" pitchFamily="34" charset="0"/>
              </a:rPr>
              <a:t>La </a:t>
            </a:r>
            <a:r>
              <a:rPr lang="en-US" sz="1600" b="1" i="0" dirty="0">
                <a:solidFill>
                  <a:srgbClr val="000066">
                    <a:alpha val="60000"/>
                  </a:srgbClr>
                </a:solidFill>
                <a:effectLst/>
                <a:latin typeface="Arial" panose="020B0604020202020204" pitchFamily="34" charset="0"/>
                <a:cs typeface="Arial" panose="020B0604020202020204" pitchFamily="34" charset="0"/>
              </a:rPr>
              <a:t>fase riproduttiva </a:t>
            </a:r>
            <a:r>
              <a:rPr lang="en-US" sz="1600" i="0" dirty="0">
                <a:solidFill>
                  <a:schemeClr val="tx1">
                    <a:alpha val="60000"/>
                  </a:schemeClr>
                </a:solidFill>
                <a:effectLst/>
                <a:latin typeface="Arial" panose="020B0604020202020204" pitchFamily="34" charset="0"/>
                <a:cs typeface="Arial" panose="020B0604020202020204" pitchFamily="34" charset="0"/>
              </a:rPr>
              <a:t>incomincia con l</a:t>
            </a:r>
            <a:r>
              <a:rPr lang="en-US" sz="1600" b="1" i="0" dirty="0">
                <a:solidFill>
                  <a:schemeClr val="tx1">
                    <a:alpha val="60000"/>
                  </a:schemeClr>
                </a:solidFill>
                <a:effectLst/>
                <a:latin typeface="Arial" panose="020B0604020202020204" pitchFamily="34" charset="0"/>
                <a:cs typeface="Arial" panose="020B0604020202020204" pitchFamily="34" charset="0"/>
              </a:rPr>
              <a:t>’ingresso</a:t>
            </a:r>
            <a:r>
              <a:rPr lang="en-US" sz="1600" i="0" dirty="0">
                <a:solidFill>
                  <a:schemeClr val="tx1">
                    <a:alpha val="60000"/>
                  </a:schemeClr>
                </a:solidFill>
                <a:effectLst/>
                <a:latin typeface="Arial" panose="020B0604020202020204" pitchFamily="34" charset="0"/>
                <a:cs typeface="Arial" panose="020B0604020202020204" pitchFamily="34" charset="0"/>
              </a:rPr>
              <a:t> di una </a:t>
            </a:r>
            <a:r>
              <a:rPr lang="en-US" sz="1600" b="1" i="0" dirty="0">
                <a:solidFill>
                  <a:schemeClr val="tx1">
                    <a:alpha val="60000"/>
                  </a:schemeClr>
                </a:solidFill>
                <a:effectLst/>
                <a:latin typeface="Arial" panose="020B0604020202020204" pitchFamily="34" charset="0"/>
                <a:cs typeface="Arial" panose="020B0604020202020204" pitchFamily="34" charset="0"/>
              </a:rPr>
              <a:t>varroa femmina feconda </a:t>
            </a:r>
            <a:r>
              <a:rPr lang="en-US" sz="1600" i="0" dirty="0">
                <a:solidFill>
                  <a:schemeClr val="tx1">
                    <a:alpha val="60000"/>
                  </a:schemeClr>
                </a:solidFill>
                <a:effectLst/>
                <a:latin typeface="Arial" panose="020B0604020202020204" pitchFamily="34" charset="0"/>
                <a:cs typeface="Arial" panose="020B0604020202020204" pitchFamily="34" charset="0"/>
              </a:rPr>
              <a:t>in un </a:t>
            </a:r>
            <a:r>
              <a:rPr lang="en-US" sz="1600" b="1" i="0" dirty="0">
                <a:solidFill>
                  <a:schemeClr val="tx1">
                    <a:alpha val="60000"/>
                  </a:schemeClr>
                </a:solidFill>
                <a:effectLst/>
                <a:latin typeface="Arial" panose="020B0604020202020204" pitchFamily="34" charset="0"/>
                <a:cs typeface="Arial" panose="020B0604020202020204" pitchFamily="34" charset="0"/>
              </a:rPr>
              <a:t>cella di covata</a:t>
            </a:r>
            <a:r>
              <a:rPr lang="en-US" sz="1600" i="0" dirty="0">
                <a:solidFill>
                  <a:schemeClr val="tx1">
                    <a:alpha val="60000"/>
                  </a:schemeClr>
                </a:solidFill>
                <a:effectLst/>
                <a:latin typeface="Arial" panose="020B0604020202020204" pitchFamily="34" charset="0"/>
                <a:cs typeface="Arial" panose="020B0604020202020204" pitchFamily="34" charset="0"/>
              </a:rPr>
              <a:t> </a:t>
            </a:r>
            <a:r>
              <a:rPr lang="en-US" sz="1600" b="1" i="0" dirty="0">
                <a:solidFill>
                  <a:srgbClr val="FF0000">
                    <a:alpha val="60000"/>
                  </a:srgbClr>
                </a:solidFill>
                <a:effectLst/>
                <a:latin typeface="Arial" panose="020B0604020202020204" pitchFamily="34" charset="0"/>
                <a:cs typeface="Arial" panose="020B0604020202020204" pitchFamily="34" charset="0"/>
              </a:rPr>
              <a:t>15-20 ore prima dell’opercolatura </a:t>
            </a:r>
            <a:r>
              <a:rPr lang="en-US" sz="1600" i="0" dirty="0">
                <a:solidFill>
                  <a:schemeClr val="tx1">
                    <a:alpha val="60000"/>
                  </a:schemeClr>
                </a:solidFill>
                <a:effectLst/>
                <a:latin typeface="Arial" panose="020B0604020202020204" pitchFamily="34" charset="0"/>
                <a:cs typeface="Arial" panose="020B0604020202020204" pitchFamily="34" charset="0"/>
              </a:rPr>
              <a:t>per </a:t>
            </a:r>
            <a:r>
              <a:rPr lang="en-US" sz="1600" b="1" i="0" dirty="0">
                <a:solidFill>
                  <a:schemeClr val="tx1">
                    <a:alpha val="60000"/>
                  </a:schemeClr>
                </a:solidFill>
                <a:effectLst/>
                <a:latin typeface="Arial" panose="020B0604020202020204" pitchFamily="34" charset="0"/>
                <a:cs typeface="Arial" panose="020B0604020202020204" pitchFamily="34" charset="0"/>
              </a:rPr>
              <a:t>la larva di operaia </a:t>
            </a:r>
            <a:r>
              <a:rPr lang="en-US" sz="1600" b="1" i="0" dirty="0">
                <a:solidFill>
                  <a:srgbClr val="FF0000">
                    <a:alpha val="60000"/>
                  </a:srgbClr>
                </a:solidFill>
                <a:effectLst/>
                <a:latin typeface="Arial" panose="020B0604020202020204" pitchFamily="34" charset="0"/>
                <a:cs typeface="Arial" panose="020B0604020202020204" pitchFamily="34" charset="0"/>
              </a:rPr>
              <a:t>e circa 2 gg. 40-50 ore prima </a:t>
            </a:r>
            <a:r>
              <a:rPr lang="en-US" sz="1600" i="0" dirty="0">
                <a:solidFill>
                  <a:schemeClr val="tx1">
                    <a:alpha val="60000"/>
                  </a:schemeClr>
                </a:solidFill>
                <a:effectLst/>
                <a:latin typeface="Arial" panose="020B0604020202020204" pitchFamily="34" charset="0"/>
                <a:cs typeface="Arial" panose="020B0604020202020204" pitchFamily="34" charset="0"/>
              </a:rPr>
              <a:t>dell’opercolatura  per </a:t>
            </a:r>
            <a:r>
              <a:rPr lang="en-US" sz="1600" b="1" i="0" dirty="0">
                <a:solidFill>
                  <a:schemeClr val="tx1">
                    <a:alpha val="60000"/>
                  </a:schemeClr>
                </a:solidFill>
                <a:effectLst/>
                <a:latin typeface="Arial" panose="020B0604020202020204" pitchFamily="34" charset="0"/>
                <a:cs typeface="Arial" panose="020B0604020202020204" pitchFamily="34" charset="0"/>
              </a:rPr>
              <a:t>la larva di fuco</a:t>
            </a:r>
            <a:r>
              <a:rPr lang="en-US" sz="1600" i="0" dirty="0">
                <a:solidFill>
                  <a:schemeClr val="tx1">
                    <a:alpha val="60000"/>
                  </a:schemeClr>
                </a:solidFill>
                <a:effectLst/>
                <a:latin typeface="Arial" panose="020B0604020202020204" pitchFamily="34" charset="0"/>
                <a:cs typeface="Arial" panose="020B0604020202020204" pitchFamily="34" charset="0"/>
              </a:rPr>
              <a:t>. Se presente,</a:t>
            </a:r>
            <a:r>
              <a:rPr lang="en-US" sz="1600" b="1" i="0" dirty="0">
                <a:solidFill>
                  <a:schemeClr val="tx1">
                    <a:alpha val="60000"/>
                  </a:schemeClr>
                </a:solidFill>
                <a:effectLst/>
                <a:latin typeface="Arial" panose="020B0604020202020204" pitchFamily="34" charset="0"/>
                <a:cs typeface="Arial" panose="020B0604020202020204" pitchFamily="34" charset="0"/>
              </a:rPr>
              <a:t> la covata maschile è 8-10 volte più attrattiva rispetto a quella femminile</a:t>
            </a:r>
            <a:r>
              <a:rPr lang="en-US" sz="1600" i="0" dirty="0">
                <a:solidFill>
                  <a:schemeClr val="tx1">
                    <a:alpha val="60000"/>
                  </a:schemeClr>
                </a:solidFill>
                <a:effectLst/>
                <a:latin typeface="Arial" panose="020B0604020202020204" pitchFamily="34" charset="0"/>
                <a:cs typeface="Arial" panose="020B0604020202020204" pitchFamily="34" charset="0"/>
              </a:rPr>
              <a:t>. </a:t>
            </a:r>
            <a:r>
              <a:rPr lang="en-US" sz="1600" b="1" i="0" dirty="0">
                <a:solidFill>
                  <a:srgbClr val="000066">
                    <a:alpha val="60000"/>
                  </a:srgbClr>
                </a:solidFill>
                <a:effectLst/>
                <a:latin typeface="Arial" panose="020B0604020202020204" pitchFamily="34" charset="0"/>
                <a:cs typeface="Arial" panose="020B0604020202020204" pitchFamily="34" charset="0"/>
              </a:rPr>
              <a:t>Molecole chimiche emesse dalle larve </a:t>
            </a:r>
            <a:r>
              <a:rPr lang="en-US" sz="1600" b="1" i="0" dirty="0">
                <a:solidFill>
                  <a:srgbClr val="FF0000">
                    <a:alpha val="60000"/>
                  </a:srgbClr>
                </a:solidFill>
                <a:effectLst/>
                <a:latin typeface="Arial" panose="020B0604020202020204" pitchFamily="34" charset="0"/>
                <a:cs typeface="Arial" panose="020B0604020202020204" pitchFamily="34" charset="0"/>
              </a:rPr>
              <a:t>prossime all’opercolatura</a:t>
            </a:r>
            <a:r>
              <a:rPr lang="en-US" sz="1600" i="0" dirty="0">
                <a:solidFill>
                  <a:schemeClr val="tx1">
                    <a:alpha val="60000"/>
                  </a:schemeClr>
                </a:solidFill>
                <a:effectLst/>
                <a:latin typeface="Arial" panose="020B0604020202020204" pitchFamily="34" charset="0"/>
                <a:cs typeface="Arial" panose="020B0604020202020204" pitchFamily="34" charset="0"/>
              </a:rPr>
              <a:t> sembrano attirare gli acari nelle celle. Dopo essersi introdotta nella cella la varroa si </a:t>
            </a:r>
            <a:r>
              <a:rPr lang="en-US" sz="1600" b="1" i="0" dirty="0">
                <a:solidFill>
                  <a:srgbClr val="000066">
                    <a:alpha val="60000"/>
                  </a:srgbClr>
                </a:solidFill>
                <a:effectLst/>
                <a:latin typeface="Arial" panose="020B0604020202020204" pitchFamily="34" charset="0"/>
                <a:cs typeface="Arial" panose="020B0604020202020204" pitchFamily="34" charset="0"/>
              </a:rPr>
              <a:t>immerge nel nutrimento </a:t>
            </a:r>
            <a:r>
              <a:rPr lang="en-US" sz="1600" i="0" dirty="0">
                <a:solidFill>
                  <a:schemeClr val="tx1">
                    <a:alpha val="60000"/>
                  </a:schemeClr>
                </a:solidFill>
                <a:effectLst/>
                <a:latin typeface="Arial" panose="020B0604020202020204" pitchFamily="34" charset="0"/>
                <a:cs typeface="Arial" panose="020B0604020202020204" pitchFamily="34" charset="0"/>
              </a:rPr>
              <a:t>della larva sul fondo della cella per sfuggire alle api igieniche. Approssimativamente 5 ore dopo l’opercolatura la larva ha consumato tutto il nutrimento e la varroa inizia a nutrirsi sulla larva, avviando l’ovogenesi; il foro praticato nella cuticola della larva di ape viene utilizzato dalla progenie per nurtrirsi. A </a:t>
            </a:r>
            <a:r>
              <a:rPr lang="en-US" sz="1600" b="1" i="0" dirty="0">
                <a:solidFill>
                  <a:schemeClr val="tx1">
                    <a:alpha val="60000"/>
                  </a:schemeClr>
                </a:solidFill>
                <a:effectLst/>
                <a:latin typeface="Arial" panose="020B0604020202020204" pitchFamily="34" charset="0"/>
                <a:cs typeface="Arial" panose="020B0604020202020204" pitchFamily="34" charset="0"/>
              </a:rPr>
              <a:t>circa 3 gg. (60-70 ore) </a:t>
            </a:r>
            <a:r>
              <a:rPr lang="en-US" sz="1600" i="0" dirty="0">
                <a:solidFill>
                  <a:schemeClr val="tx1">
                    <a:alpha val="60000"/>
                  </a:schemeClr>
                </a:solidFill>
                <a:effectLst/>
                <a:latin typeface="Arial" panose="020B0604020202020204" pitchFamily="34" charset="0"/>
                <a:cs typeface="Arial" panose="020B0604020202020204" pitchFamily="34" charset="0"/>
              </a:rPr>
              <a:t>dall’opercolatura la varroa </a:t>
            </a:r>
            <a:r>
              <a:rPr lang="en-US" sz="1600" b="1" i="0" dirty="0">
                <a:solidFill>
                  <a:schemeClr val="tx1">
                    <a:alpha val="60000"/>
                  </a:schemeClr>
                </a:solidFill>
                <a:effectLst/>
                <a:latin typeface="Arial" panose="020B0604020202020204" pitchFamily="34" charset="0"/>
                <a:cs typeface="Arial" panose="020B0604020202020204" pitchFamily="34" charset="0"/>
              </a:rPr>
              <a:t>madre depone il primo uovo</a:t>
            </a:r>
            <a:r>
              <a:rPr lang="en-US" sz="1600" i="0" dirty="0">
                <a:solidFill>
                  <a:schemeClr val="tx1">
                    <a:alpha val="60000"/>
                  </a:schemeClr>
                </a:solidFill>
                <a:effectLst/>
                <a:latin typeface="Arial" panose="020B0604020202020204" pitchFamily="34" charset="0"/>
                <a:cs typeface="Arial" panose="020B0604020202020204" pitchFamily="34" charset="0"/>
              </a:rPr>
              <a:t>, </a:t>
            </a:r>
            <a:r>
              <a:rPr lang="en-US" sz="1600" b="1" i="0" dirty="0">
                <a:solidFill>
                  <a:srgbClr val="FF0000">
                    <a:alpha val="60000"/>
                  </a:srgbClr>
                </a:solidFill>
                <a:effectLst/>
                <a:latin typeface="Arial" panose="020B0604020202020204" pitchFamily="34" charset="0"/>
                <a:cs typeface="Arial" panose="020B0604020202020204" pitchFamily="34" charset="0"/>
              </a:rPr>
              <a:t>dal quale nascerà un maschio</a:t>
            </a:r>
            <a:r>
              <a:rPr lang="en-US" sz="1600" i="0" dirty="0">
                <a:solidFill>
                  <a:schemeClr val="tx1">
                    <a:alpha val="60000"/>
                  </a:schemeClr>
                </a:solidFill>
                <a:effectLst/>
                <a:latin typeface="Arial" panose="020B0604020202020204" pitchFamily="34" charset="0"/>
                <a:cs typeface="Arial" panose="020B0604020202020204" pitchFamily="34" charset="0"/>
              </a:rPr>
              <a:t>, che raggiungerà la </a:t>
            </a:r>
            <a:r>
              <a:rPr lang="en-US" sz="1600" b="1" i="0" dirty="0">
                <a:solidFill>
                  <a:srgbClr val="000066">
                    <a:alpha val="60000"/>
                  </a:srgbClr>
                </a:solidFill>
                <a:effectLst/>
                <a:latin typeface="Arial" panose="020B0604020202020204" pitchFamily="34" charset="0"/>
                <a:cs typeface="Arial" panose="020B0604020202020204" pitchFamily="34" charset="0"/>
              </a:rPr>
              <a:t>maturità sessuale </a:t>
            </a:r>
            <a:r>
              <a:rPr lang="en-US" sz="1600" i="0" dirty="0">
                <a:solidFill>
                  <a:schemeClr val="tx1">
                    <a:alpha val="60000"/>
                  </a:schemeClr>
                </a:solidFill>
                <a:effectLst/>
                <a:highlight>
                  <a:srgbClr val="FFFF00"/>
                </a:highlight>
                <a:latin typeface="Arial" panose="020B0604020202020204" pitchFamily="34" charset="0"/>
                <a:cs typeface="Arial" panose="020B0604020202020204" pitchFamily="34" charset="0"/>
              </a:rPr>
              <a:t>in 6</a:t>
            </a:r>
            <a:r>
              <a:rPr lang="en-US" sz="1600" dirty="0">
                <a:solidFill>
                  <a:schemeClr val="tx1">
                    <a:alpha val="60000"/>
                  </a:schemeClr>
                </a:solidFill>
                <a:highlight>
                  <a:srgbClr val="FFFF00"/>
                </a:highlight>
                <a:latin typeface="Arial" panose="020B0604020202020204" pitchFamily="34" charset="0"/>
                <a:cs typeface="Arial" panose="020B0604020202020204" pitchFamily="34" charset="0"/>
              </a:rPr>
              <a:t>/7</a:t>
            </a:r>
            <a:r>
              <a:rPr lang="en-US" sz="1600" i="0" dirty="0">
                <a:solidFill>
                  <a:schemeClr val="tx1">
                    <a:alpha val="60000"/>
                  </a:schemeClr>
                </a:solidFill>
                <a:effectLst/>
                <a:highlight>
                  <a:srgbClr val="FFFF00"/>
                </a:highlight>
                <a:latin typeface="Arial" panose="020B0604020202020204" pitchFamily="34" charset="0"/>
                <a:cs typeface="Arial" panose="020B0604020202020204" pitchFamily="34" charset="0"/>
              </a:rPr>
              <a:t> giorni</a:t>
            </a:r>
            <a:r>
              <a:rPr lang="en-US" sz="1600" b="1" i="0" dirty="0">
                <a:solidFill>
                  <a:srgbClr val="FF0000">
                    <a:alpha val="60000"/>
                  </a:srgbClr>
                </a:solidFill>
                <a:effectLst/>
                <a:highlight>
                  <a:srgbClr val="FFFF00"/>
                </a:highlight>
                <a:latin typeface="Arial" panose="020B0604020202020204" pitchFamily="34" charset="0"/>
                <a:cs typeface="Arial" panose="020B0604020202020204" pitchFamily="34" charset="0"/>
              </a:rPr>
              <a:t>. </a:t>
            </a:r>
            <a:r>
              <a:rPr lang="en-US" b="1" i="0" dirty="0">
                <a:solidFill>
                  <a:srgbClr val="FF0000">
                    <a:alpha val="60000"/>
                  </a:srgbClr>
                </a:solidFill>
                <a:effectLst/>
                <a:highlight>
                  <a:srgbClr val="00FF00"/>
                </a:highlight>
                <a:latin typeface="Arial" panose="020B0604020202020204" pitchFamily="34" charset="0"/>
                <a:cs typeface="Arial" panose="020B0604020202020204" pitchFamily="34" charset="0"/>
              </a:rPr>
              <a:t>Ad intervalli di 1/1.5 gg. </a:t>
            </a:r>
            <a:r>
              <a:rPr lang="en-US" sz="1600" b="1" i="0" dirty="0">
                <a:solidFill>
                  <a:srgbClr val="FF0000">
                    <a:alpha val="60000"/>
                  </a:srgbClr>
                </a:solidFill>
                <a:effectLst/>
                <a:latin typeface="Arial" panose="020B0604020202020204" pitchFamily="34" charset="0"/>
                <a:cs typeface="Arial" panose="020B0604020202020204" pitchFamily="34" charset="0"/>
              </a:rPr>
              <a:t>(26-32 ore) sono deposte fino a 5 uova </a:t>
            </a:r>
            <a:r>
              <a:rPr lang="en-US" sz="1600" i="0" dirty="0">
                <a:solidFill>
                  <a:schemeClr val="tx1">
                    <a:alpha val="60000"/>
                  </a:schemeClr>
                </a:solidFill>
                <a:effectLst/>
                <a:latin typeface="Arial" panose="020B0604020202020204" pitchFamily="34" charset="0"/>
                <a:cs typeface="Arial" panose="020B0604020202020204" pitchFamily="34" charset="0"/>
              </a:rPr>
              <a:t>nella covata femminile e fino a 6 in quella maschile. </a:t>
            </a:r>
            <a:r>
              <a:rPr lang="en-US" b="1" i="0" dirty="0">
                <a:solidFill>
                  <a:schemeClr val="tx1">
                    <a:alpha val="60000"/>
                  </a:schemeClr>
                </a:solidFill>
                <a:effectLst/>
                <a:latin typeface="Arial" panose="020B0604020202020204" pitchFamily="34" charset="0"/>
                <a:cs typeface="Arial" panose="020B0604020202020204" pitchFamily="34" charset="0"/>
              </a:rPr>
              <a:t>Tutte le uova successive danno vita a varroe femmina, </a:t>
            </a:r>
            <a:r>
              <a:rPr lang="en-US" sz="1600" i="0" dirty="0">
                <a:solidFill>
                  <a:schemeClr val="tx1">
                    <a:alpha val="60000"/>
                  </a:schemeClr>
                </a:solidFill>
                <a:effectLst/>
                <a:latin typeface="Arial" panose="020B0604020202020204" pitchFamily="34" charset="0"/>
                <a:cs typeface="Arial" panose="020B0604020202020204" pitchFamily="34" charset="0"/>
              </a:rPr>
              <a:t>che </a:t>
            </a:r>
            <a:r>
              <a:rPr lang="en-US" b="1" i="0" dirty="0">
                <a:solidFill>
                  <a:srgbClr val="FF0000">
                    <a:alpha val="60000"/>
                  </a:srgbClr>
                </a:solidFill>
                <a:effectLst/>
                <a:latin typeface="Arial" panose="020B0604020202020204" pitchFamily="34" charset="0"/>
                <a:cs typeface="Arial" panose="020B0604020202020204" pitchFamily="34" charset="0"/>
              </a:rPr>
              <a:t>giungono a maturità in 5</a:t>
            </a:r>
            <a:r>
              <a:rPr lang="en-US" b="1" dirty="0">
                <a:solidFill>
                  <a:srgbClr val="FF0000">
                    <a:alpha val="60000"/>
                  </a:srgbClr>
                </a:solidFill>
                <a:latin typeface="Arial" panose="020B0604020202020204" pitchFamily="34" charset="0"/>
                <a:cs typeface="Arial" panose="020B0604020202020204" pitchFamily="34" charset="0"/>
              </a:rPr>
              <a:t>/8</a:t>
            </a:r>
            <a:r>
              <a:rPr lang="en-US" b="1" i="0" dirty="0">
                <a:solidFill>
                  <a:srgbClr val="FF0000">
                    <a:alpha val="60000"/>
                  </a:srgbClr>
                </a:solidFill>
                <a:effectLst/>
                <a:latin typeface="Arial" panose="020B0604020202020204" pitchFamily="34" charset="0"/>
                <a:cs typeface="Arial" panose="020B0604020202020204" pitchFamily="34" charset="0"/>
              </a:rPr>
              <a:t> giorni</a:t>
            </a:r>
            <a:r>
              <a:rPr lang="en-US" sz="1600" i="0" dirty="0">
                <a:solidFill>
                  <a:schemeClr val="tx1">
                    <a:alpha val="60000"/>
                  </a:schemeClr>
                </a:solidFill>
                <a:effectLst/>
                <a:latin typeface="Arial" panose="020B0604020202020204" pitchFamily="34" charset="0"/>
                <a:cs typeface="Arial" panose="020B0604020202020204" pitchFamily="34" charset="0"/>
              </a:rPr>
              <a:t>. Il maschio si accoppia con ciascuna delle varroe femmine.</a:t>
            </a:r>
            <a:endParaRPr lang="en-US" sz="1600" dirty="0">
              <a:solidFill>
                <a:schemeClr val="tx1">
                  <a:alpha val="60000"/>
                </a:schemeClr>
              </a:solidFill>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0531" y="0"/>
            <a:ext cx="4803469"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descr="Immagine che contiene vicino, guarnizioni&#10;&#10;Descrizione generata automaticamente">
            <a:extLst>
              <a:ext uri="{FF2B5EF4-FFF2-40B4-BE49-F238E27FC236}">
                <a16:creationId xmlns:a16="http://schemas.microsoft.com/office/drawing/2014/main" id="{29E734ED-2B1A-E78D-D7A5-ED33C09C1DA3}"/>
              </a:ext>
            </a:extLst>
          </p:cNvPr>
          <p:cNvPicPr>
            <a:picLocks noChangeAspect="1"/>
          </p:cNvPicPr>
          <p:nvPr/>
        </p:nvPicPr>
        <p:blipFill rotWithShape="1">
          <a:blip r:embed="rId2">
            <a:extLst>
              <a:ext uri="{28A0092B-C50C-407E-A947-70E740481C1C}">
                <a14:useLocalDpi xmlns:a14="http://schemas.microsoft.com/office/drawing/2010/main" val="0"/>
              </a:ext>
            </a:extLst>
          </a:blip>
          <a:srcRect l="6643" r="37857" b="3"/>
          <a:stretch/>
        </p:blipFill>
        <p:spPr>
          <a:xfrm>
            <a:off x="4502415" y="10"/>
            <a:ext cx="4641585"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Tree>
    <p:extLst>
      <p:ext uri="{BB962C8B-B14F-4D97-AF65-F5344CB8AC3E}">
        <p14:creationId xmlns:p14="http://schemas.microsoft.com/office/powerpoint/2010/main" val="1594900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9B907B-F9A2-45A5-BDBA-C371127CA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3997"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pic>
        <p:nvPicPr>
          <p:cNvPr id="4" name="Immagine 3" descr="Immagine che contiene parete, interni&#10;&#10;Descrizione generata automaticamente">
            <a:extLst>
              <a:ext uri="{FF2B5EF4-FFF2-40B4-BE49-F238E27FC236}">
                <a16:creationId xmlns:a16="http://schemas.microsoft.com/office/drawing/2014/main" id="{F34096FD-263D-8E61-B769-8F3F5E0D1A8C}"/>
              </a:ext>
            </a:extLst>
          </p:cNvPr>
          <p:cNvPicPr>
            <a:picLocks noChangeAspect="1"/>
          </p:cNvPicPr>
          <p:nvPr/>
        </p:nvPicPr>
        <p:blipFill rotWithShape="1">
          <a:blip r:embed="rId2">
            <a:extLst>
              <a:ext uri="{28A0092B-C50C-407E-A947-70E740481C1C}">
                <a14:useLocalDpi xmlns:a14="http://schemas.microsoft.com/office/drawing/2010/main" val="0"/>
              </a:ext>
            </a:extLst>
          </a:blip>
          <a:srcRect l="20132" r="378" b="1"/>
          <a:stretch/>
        </p:blipFill>
        <p:spPr>
          <a:xfrm>
            <a:off x="516325" y="-9525"/>
            <a:ext cx="2688575" cy="6867525"/>
          </a:xfrm>
          <a:prstGeom prst="rect">
            <a:avLst/>
          </a:prstGeom>
        </p:spPr>
      </p:pic>
      <p:sp>
        <p:nvSpPr>
          <p:cNvPr id="15" name="Freeform 6">
            <a:extLst>
              <a:ext uri="{FF2B5EF4-FFF2-40B4-BE49-F238E27FC236}">
                <a16:creationId xmlns:a16="http://schemas.microsoft.com/office/drawing/2014/main" id="{FC72A6E7-EEB3-4011-AFDE-5D01CF93E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txBody>
          <a:bodyPr/>
          <a:lstStyle/>
          <a:p>
            <a:endParaRPr lang="it-IT"/>
          </a:p>
        </p:txBody>
      </p:sp>
      <p:sp>
        <p:nvSpPr>
          <p:cNvPr id="16" name="Freeform 6">
            <a:extLst>
              <a:ext uri="{FF2B5EF4-FFF2-40B4-BE49-F238E27FC236}">
                <a16:creationId xmlns:a16="http://schemas.microsoft.com/office/drawing/2014/main" id="{8CD93300-52E3-4A04-AB11-4E86A29BE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sp>
        <p:nvSpPr>
          <p:cNvPr id="2" name="CasellaDiTesto 1">
            <a:extLst>
              <a:ext uri="{FF2B5EF4-FFF2-40B4-BE49-F238E27FC236}">
                <a16:creationId xmlns:a16="http://schemas.microsoft.com/office/drawing/2014/main" id="{334C9295-D30A-729A-5B06-0D3D01981B04}"/>
              </a:ext>
            </a:extLst>
          </p:cNvPr>
          <p:cNvSpPr txBox="1"/>
          <p:nvPr/>
        </p:nvSpPr>
        <p:spPr>
          <a:xfrm>
            <a:off x="4571999" y="188640"/>
            <a:ext cx="3847657" cy="6336704"/>
          </a:xfrm>
          <a:prstGeom prst="rect">
            <a:avLst/>
          </a:prstGeom>
        </p:spPr>
        <p:txBody>
          <a:bodyPr vert="horz" lIns="91440" tIns="45720" rIns="91440" bIns="45720" rtlCol="0">
            <a:noAutofit/>
          </a:bodyPr>
          <a:lstStyle/>
          <a:p>
            <a:pPr>
              <a:lnSpc>
                <a:spcPct val="90000"/>
              </a:lnSpc>
              <a:spcAft>
                <a:spcPts val="600"/>
              </a:spcAft>
            </a:pPr>
            <a:r>
              <a:rPr lang="en-US" b="0" i="0" dirty="0">
                <a:solidFill>
                  <a:schemeClr val="tx1">
                    <a:alpha val="60000"/>
                  </a:schemeClr>
                </a:solidFill>
                <a:effectLst/>
                <a:latin typeface="Arial" panose="020B0604020202020204" pitchFamily="34" charset="0"/>
                <a:cs typeface="Arial" panose="020B0604020202020204" pitchFamily="34" charset="0"/>
              </a:rPr>
              <a:t>In alcuni casi le varroe che si introducono nella covata femminile depongono uova e non producono una progenie. La percentuale di volte in cui ciò accade varia tra le </a:t>
            </a:r>
            <a:r>
              <a:rPr lang="en-US" dirty="0">
                <a:solidFill>
                  <a:schemeClr val="tx1">
                    <a:alpha val="60000"/>
                  </a:schemeClr>
                </a:solidFill>
                <a:latin typeface="Arial" panose="020B0604020202020204" pitchFamily="34" charset="0"/>
                <a:cs typeface="Arial" panose="020B0604020202020204" pitchFamily="34" charset="0"/>
              </a:rPr>
              <a:t>diverse</a:t>
            </a:r>
            <a:r>
              <a:rPr lang="en-US" b="0" i="0" dirty="0">
                <a:solidFill>
                  <a:schemeClr val="tx1">
                    <a:alpha val="60000"/>
                  </a:schemeClr>
                </a:solidFill>
                <a:effectLst/>
                <a:latin typeface="Arial" panose="020B0604020202020204" pitchFamily="34" charset="0"/>
                <a:cs typeface="Arial" panose="020B0604020202020204" pitchFamily="34" charset="0"/>
              </a:rPr>
              <a:t> sottospecie di </a:t>
            </a:r>
            <a:r>
              <a:rPr lang="en-US" b="0" i="1" dirty="0">
                <a:solidFill>
                  <a:schemeClr val="tx1">
                    <a:alpha val="60000"/>
                  </a:schemeClr>
                </a:solidFill>
                <a:effectLst/>
                <a:latin typeface="Arial" panose="020B0604020202020204" pitchFamily="34" charset="0"/>
                <a:cs typeface="Arial" panose="020B0604020202020204" pitchFamily="34" charset="0"/>
              </a:rPr>
              <a:t>Apis mellifera</a:t>
            </a:r>
            <a:r>
              <a:rPr lang="en-US" b="0" i="0" dirty="0">
                <a:solidFill>
                  <a:schemeClr val="tx1">
                    <a:alpha val="60000"/>
                  </a:schemeClr>
                </a:solidFill>
                <a:effectLst/>
                <a:latin typeface="Arial" panose="020B0604020202020204" pitchFamily="34" charset="0"/>
                <a:cs typeface="Arial" panose="020B0604020202020204" pitchFamily="34" charset="0"/>
              </a:rPr>
              <a:t> e sembra dipendere da caratteristiche dell’ape. Bisogna inoltre considerare che perché la riproduzione abbia effettivamente successo è necessario che la varroa madre deponga almeno due uova e che il maschio e la femmina si accoppino. Le varroe che iniziano tardivamente la deposizione, che depongono solo un uovo o che non depongono l’uovo maschile non contribuiscono all’incremento della popolazione. La mortalità della progenie è un fattore importante nella dinamica di popolazione del parassita e varia con la stagione, il clima e la genetica dell’ospite</a:t>
            </a:r>
            <a:r>
              <a:rPr lang="en-US" b="0" i="1" dirty="0">
                <a:solidFill>
                  <a:schemeClr val="tx1">
                    <a:alpha val="60000"/>
                  </a:schemeClr>
                </a:solidFill>
                <a:effectLst/>
                <a:latin typeface="Arial" panose="020B0604020202020204" pitchFamily="34" charset="0"/>
                <a:cs typeface="Arial" panose="020B0604020202020204" pitchFamily="34" charset="0"/>
              </a:rPr>
              <a:t>.</a:t>
            </a:r>
            <a:endParaRPr lang="en-US" dirty="0">
              <a:solidFill>
                <a:schemeClr val="tx1">
                  <a:alpha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5353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esterni&#10;&#10;Descrizione generata automaticamente">
            <a:extLst>
              <a:ext uri="{FF2B5EF4-FFF2-40B4-BE49-F238E27FC236}">
                <a16:creationId xmlns:a16="http://schemas.microsoft.com/office/drawing/2014/main" id="{2E22F3E9-D9F7-12D9-65B8-EACBE6C55B7C}"/>
              </a:ext>
            </a:extLst>
          </p:cNvPr>
          <p:cNvPicPr>
            <a:picLocks noChangeAspect="1"/>
          </p:cNvPicPr>
          <p:nvPr/>
        </p:nvPicPr>
        <p:blipFill rotWithShape="1">
          <a:blip r:embed="rId2">
            <a:extLst>
              <a:ext uri="{28A0092B-C50C-407E-A947-70E740481C1C}">
                <a14:useLocalDpi xmlns:a14="http://schemas.microsoft.com/office/drawing/2010/main" val="0"/>
              </a:ext>
            </a:extLst>
          </a:blip>
          <a:srcRect l="3684" r="19843"/>
          <a:stretch/>
        </p:blipFill>
        <p:spPr>
          <a:xfrm>
            <a:off x="20" y="1"/>
            <a:ext cx="9143979" cy="6068290"/>
          </a:xfrm>
          <a:prstGeom prst="rect">
            <a:avLst/>
          </a:prstGeom>
        </p:spPr>
      </p:pic>
      <p:grpSp>
        <p:nvGrpSpPr>
          <p:cNvPr id="10" name="Group 9">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5029199"/>
            <a:ext cx="9171095" cy="1828800"/>
            <a:chOff x="-305" y="2987478"/>
            <a:chExt cx="12188952" cy="1828800"/>
          </a:xfrm>
        </p:grpSpPr>
        <p:sp>
          <p:nvSpPr>
            <p:cNvPr id="11" name="Freeform: Shape 10">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4" name="CasellaDiTesto 3">
            <a:extLst>
              <a:ext uri="{FF2B5EF4-FFF2-40B4-BE49-F238E27FC236}">
                <a16:creationId xmlns:a16="http://schemas.microsoft.com/office/drawing/2014/main" id="{D9752AF5-5294-D20A-0EC5-AB2B1A437CD2}"/>
              </a:ext>
            </a:extLst>
          </p:cNvPr>
          <p:cNvSpPr txBox="1"/>
          <p:nvPr/>
        </p:nvSpPr>
        <p:spPr>
          <a:xfrm>
            <a:off x="1475656" y="5323117"/>
            <a:ext cx="4536504" cy="523220"/>
          </a:xfrm>
          <a:prstGeom prst="rect">
            <a:avLst/>
          </a:prstGeom>
          <a:noFill/>
        </p:spPr>
        <p:txBody>
          <a:bodyPr wrap="square" rtlCol="0">
            <a:spAutoFit/>
          </a:bodyPr>
          <a:lstStyle/>
          <a:p>
            <a:pPr algn="ctr"/>
            <a:r>
              <a:rPr lang="it-IT" sz="2800" dirty="0">
                <a:solidFill>
                  <a:srgbClr val="FF0000"/>
                </a:solidFill>
                <a:latin typeface="Algerian" panose="04020705040A02060702" pitchFamily="82" charset="0"/>
              </a:rPr>
              <a:t>CONTA DELLE VARROE</a:t>
            </a:r>
          </a:p>
        </p:txBody>
      </p:sp>
      <p:sp>
        <p:nvSpPr>
          <p:cNvPr id="2" name="CasellaDiTesto 1">
            <a:extLst>
              <a:ext uri="{FF2B5EF4-FFF2-40B4-BE49-F238E27FC236}">
                <a16:creationId xmlns:a16="http://schemas.microsoft.com/office/drawing/2014/main" id="{71454E36-8E9D-F5B4-E6AF-281B2F0143F1}"/>
              </a:ext>
            </a:extLst>
          </p:cNvPr>
          <p:cNvSpPr txBox="1"/>
          <p:nvPr/>
        </p:nvSpPr>
        <p:spPr>
          <a:xfrm>
            <a:off x="179512" y="260648"/>
            <a:ext cx="4695516" cy="1015663"/>
          </a:xfrm>
          <a:prstGeom prst="rect">
            <a:avLst/>
          </a:prstGeom>
          <a:noFill/>
        </p:spPr>
        <p:txBody>
          <a:bodyPr wrap="none" rtlCol="0">
            <a:spAutoFit/>
          </a:bodyPr>
          <a:lstStyle/>
          <a:p>
            <a:r>
              <a:rPr lang="it-IT" dirty="0">
                <a:solidFill>
                  <a:schemeClr val="bg2"/>
                </a:solidFill>
              </a:rPr>
              <a:t> </a:t>
            </a:r>
            <a:r>
              <a:rPr lang="it-IT" sz="2000" dirty="0">
                <a:solidFill>
                  <a:schemeClr val="bg2"/>
                </a:solidFill>
                <a:latin typeface="Arial" panose="020B0604020202020204" pitchFamily="34" charset="0"/>
                <a:cs typeface="Arial" panose="020B0604020202020204" pitchFamily="34" charset="0"/>
              </a:rPr>
              <a:t>&lt; 6 varroe sotto la soglia di guardia</a:t>
            </a:r>
          </a:p>
          <a:p>
            <a:r>
              <a:rPr lang="it-IT" sz="2000" dirty="0">
                <a:solidFill>
                  <a:schemeClr val="bg2"/>
                </a:solidFill>
                <a:latin typeface="Arial" panose="020B0604020202020204" pitchFamily="34" charset="0"/>
                <a:cs typeface="Arial" panose="020B0604020202020204" pitchFamily="34" charset="0"/>
              </a:rPr>
              <a:t>Fra 6 e 15 varroe trattare in tempi rapidi</a:t>
            </a:r>
          </a:p>
          <a:p>
            <a:r>
              <a:rPr lang="it-IT" sz="2000" dirty="0">
                <a:solidFill>
                  <a:schemeClr val="bg2"/>
                </a:solidFill>
                <a:latin typeface="Arial" panose="020B0604020202020204" pitchFamily="34" charset="0"/>
                <a:cs typeface="Arial" panose="020B0604020202020204" pitchFamily="34" charset="0"/>
              </a:rPr>
              <a:t>&gt; 15 varroe trattare subito</a:t>
            </a:r>
          </a:p>
        </p:txBody>
      </p:sp>
    </p:spTree>
    <p:extLst>
      <p:ext uri="{BB962C8B-B14F-4D97-AF65-F5344CB8AC3E}">
        <p14:creationId xmlns:p14="http://schemas.microsoft.com/office/powerpoint/2010/main" val="2186129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615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Immagine 2" descr="Immagine che contiene testo, invertebrato, insetto, scarafaggio&#10;&#10;Il contenuto generato dall'IA potrebbe non essere corretto.">
            <a:extLst>
              <a:ext uri="{FF2B5EF4-FFF2-40B4-BE49-F238E27FC236}">
                <a16:creationId xmlns:a16="http://schemas.microsoft.com/office/drawing/2014/main" id="{110DF3A8-A5EC-3B2D-FDFD-653EAA650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240" y="1172029"/>
            <a:ext cx="3730700" cy="4513942"/>
          </a:xfrm>
          <a:prstGeom prst="rect">
            <a:avLst/>
          </a:prstGeom>
        </p:spPr>
      </p:pic>
    </p:spTree>
    <p:extLst>
      <p:ext uri="{BB962C8B-B14F-4D97-AF65-F5344CB8AC3E}">
        <p14:creationId xmlns:p14="http://schemas.microsoft.com/office/powerpoint/2010/main" val="1359945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magine 2" descr="Immagine che contiene testo, schermata, Carattere, numero&#10;&#10;Il contenuto generato dall'IA potrebbe non essere corretto.">
            <a:extLst>
              <a:ext uri="{FF2B5EF4-FFF2-40B4-BE49-F238E27FC236}">
                <a16:creationId xmlns:a16="http://schemas.microsoft.com/office/drawing/2014/main" id="{8CCFD1E5-1F3F-7EC8-3D7B-8CAD34443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726781"/>
            <a:ext cx="8743950" cy="3956637"/>
          </a:xfrm>
          <a:prstGeom prst="rect">
            <a:avLst/>
          </a:prstGeom>
        </p:spPr>
      </p:pic>
      <p:sp>
        <p:nvSpPr>
          <p:cNvPr id="4" name="CasellaDiTesto 3">
            <a:extLst>
              <a:ext uri="{FF2B5EF4-FFF2-40B4-BE49-F238E27FC236}">
                <a16:creationId xmlns:a16="http://schemas.microsoft.com/office/drawing/2014/main" id="{6A19EA69-4019-724D-A69E-C5996A7FD17F}"/>
              </a:ext>
            </a:extLst>
          </p:cNvPr>
          <p:cNvSpPr txBox="1"/>
          <p:nvPr/>
        </p:nvSpPr>
        <p:spPr>
          <a:xfrm>
            <a:off x="169164" y="726781"/>
            <a:ext cx="2386612" cy="3970318"/>
          </a:xfrm>
          <a:prstGeom prst="rect">
            <a:avLst/>
          </a:prstGeom>
          <a:solidFill>
            <a:schemeClr val="bg1">
              <a:lumMod val="95000"/>
            </a:schemeClr>
          </a:solidFill>
          <a:ln>
            <a:solidFill>
              <a:schemeClr val="tx1"/>
            </a:solidFill>
          </a:ln>
        </p:spPr>
        <p:txBody>
          <a:bodyPr wrap="square" rtlCol="0">
            <a:spAutoFit/>
          </a:bodyPr>
          <a:lstStyle/>
          <a:p>
            <a:pPr algn="ctr"/>
            <a:r>
              <a:rPr lang="it-IT" b="1" dirty="0">
                <a:solidFill>
                  <a:srgbClr val="196B24"/>
                </a:solidFill>
              </a:rPr>
              <a:t>Apiguard</a:t>
            </a:r>
          </a:p>
          <a:p>
            <a:pPr algn="ctr"/>
            <a:r>
              <a:rPr lang="it-IT" b="1" dirty="0">
                <a:solidFill>
                  <a:srgbClr val="196B24"/>
                </a:solidFill>
              </a:rPr>
              <a:t>Tymovar</a:t>
            </a:r>
          </a:p>
          <a:p>
            <a:pPr algn="ctr"/>
            <a:r>
              <a:rPr lang="it-IT" b="1" dirty="0">
                <a:solidFill>
                  <a:srgbClr val="196B24"/>
                </a:solidFill>
              </a:rPr>
              <a:t>Apilife var</a:t>
            </a:r>
          </a:p>
          <a:p>
            <a:pPr algn="ctr"/>
            <a:r>
              <a:rPr lang="it-IT" b="1" dirty="0">
                <a:solidFill>
                  <a:srgbClr val="CC3300"/>
                </a:solidFill>
              </a:rPr>
              <a:t>Apistan</a:t>
            </a:r>
          </a:p>
          <a:p>
            <a:pPr algn="ctr"/>
            <a:r>
              <a:rPr lang="it-IT" b="1" dirty="0">
                <a:solidFill>
                  <a:srgbClr val="CC3300"/>
                </a:solidFill>
              </a:rPr>
              <a:t>Polivar yellow</a:t>
            </a:r>
          </a:p>
          <a:p>
            <a:pPr algn="ctr"/>
            <a:r>
              <a:rPr lang="it-IT" b="1" dirty="0">
                <a:solidFill>
                  <a:srgbClr val="0070C0"/>
                </a:solidFill>
              </a:rPr>
              <a:t>Apivar</a:t>
            </a:r>
          </a:p>
          <a:p>
            <a:pPr algn="ctr"/>
            <a:r>
              <a:rPr lang="it-IT" b="1" dirty="0">
                <a:solidFill>
                  <a:srgbClr val="0070C0"/>
                </a:solidFill>
              </a:rPr>
              <a:t>Apitraz</a:t>
            </a:r>
          </a:p>
          <a:p>
            <a:pPr algn="ctr"/>
            <a:r>
              <a:rPr lang="it-IT" b="1" dirty="0">
                <a:solidFill>
                  <a:srgbClr val="D86ECC"/>
                </a:solidFill>
              </a:rPr>
              <a:t>Apibioxal</a:t>
            </a:r>
          </a:p>
          <a:p>
            <a:pPr algn="ctr"/>
            <a:r>
              <a:rPr lang="it-IT" b="1" dirty="0">
                <a:solidFill>
                  <a:srgbClr val="D86ECC"/>
                </a:solidFill>
              </a:rPr>
              <a:t>Oxuvar</a:t>
            </a:r>
          </a:p>
          <a:p>
            <a:pPr algn="ctr"/>
            <a:r>
              <a:rPr lang="it-IT" b="1" dirty="0">
                <a:solidFill>
                  <a:srgbClr val="D86ECC"/>
                </a:solidFill>
              </a:rPr>
              <a:t>Oxybee</a:t>
            </a:r>
          </a:p>
          <a:p>
            <a:pPr algn="ctr"/>
            <a:r>
              <a:rPr lang="it-IT" b="1" dirty="0">
                <a:solidFill>
                  <a:srgbClr val="FF0000"/>
                </a:solidFill>
              </a:rPr>
              <a:t>MAQS</a:t>
            </a:r>
          </a:p>
          <a:p>
            <a:pPr algn="ctr"/>
            <a:r>
              <a:rPr lang="it-IT" b="1" dirty="0">
                <a:solidFill>
                  <a:srgbClr val="FF0000"/>
                </a:solidFill>
              </a:rPr>
              <a:t>Varterminetor</a:t>
            </a:r>
          </a:p>
          <a:p>
            <a:pPr algn="ctr"/>
            <a:r>
              <a:rPr lang="it-IT" b="1" dirty="0">
                <a:solidFill>
                  <a:srgbClr val="FF0000"/>
                </a:solidFill>
              </a:rPr>
              <a:t>Apifor 60</a:t>
            </a:r>
          </a:p>
          <a:p>
            <a:pPr algn="ctr"/>
            <a:r>
              <a:rPr lang="it-IT" b="1" dirty="0">
                <a:solidFill>
                  <a:srgbClr val="C85114"/>
                </a:solidFill>
              </a:rPr>
              <a:t>Varromed</a:t>
            </a:r>
          </a:p>
        </p:txBody>
      </p:sp>
      <p:cxnSp>
        <p:nvCxnSpPr>
          <p:cNvPr id="6" name="Connettore diritto 5">
            <a:extLst>
              <a:ext uri="{FF2B5EF4-FFF2-40B4-BE49-F238E27FC236}">
                <a16:creationId xmlns:a16="http://schemas.microsoft.com/office/drawing/2014/main" id="{1C796493-A8CB-9BA2-0942-08BEFCEAD5B1}"/>
              </a:ext>
            </a:extLst>
          </p:cNvPr>
          <p:cNvCxnSpPr>
            <a:cxnSpLocks/>
          </p:cNvCxnSpPr>
          <p:nvPr/>
        </p:nvCxnSpPr>
        <p:spPr>
          <a:xfrm>
            <a:off x="169164" y="1628800"/>
            <a:ext cx="2314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22FB2F82-0B39-C3DC-0A75-D86A40F155E2}"/>
              </a:ext>
            </a:extLst>
          </p:cNvPr>
          <p:cNvCxnSpPr/>
          <p:nvPr/>
        </p:nvCxnSpPr>
        <p:spPr>
          <a:xfrm>
            <a:off x="169164" y="2204864"/>
            <a:ext cx="2386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128DA02B-2D26-F4E3-4792-F972EB22A6B5}"/>
              </a:ext>
            </a:extLst>
          </p:cNvPr>
          <p:cNvCxnSpPr>
            <a:stCxn id="4" idx="1"/>
          </p:cNvCxnSpPr>
          <p:nvPr/>
        </p:nvCxnSpPr>
        <p:spPr>
          <a:xfrm flipV="1">
            <a:off x="169164" y="2708920"/>
            <a:ext cx="2386612" cy="3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38BD98D4-4C4C-B897-E46B-E932EF4C8ADE}"/>
              </a:ext>
            </a:extLst>
          </p:cNvPr>
          <p:cNvCxnSpPr>
            <a:cxnSpLocks/>
          </p:cNvCxnSpPr>
          <p:nvPr/>
        </p:nvCxnSpPr>
        <p:spPr>
          <a:xfrm flipH="1">
            <a:off x="169164" y="3573016"/>
            <a:ext cx="2386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BE17FFB5-BF48-FD70-B154-24B45F0C97E4}"/>
              </a:ext>
            </a:extLst>
          </p:cNvPr>
          <p:cNvCxnSpPr>
            <a:cxnSpLocks/>
          </p:cNvCxnSpPr>
          <p:nvPr/>
        </p:nvCxnSpPr>
        <p:spPr>
          <a:xfrm>
            <a:off x="169164" y="4365104"/>
            <a:ext cx="2386612"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0A7686F1-91B9-2B63-AD64-5F1BC7C5170F}"/>
              </a:ext>
            </a:extLst>
          </p:cNvPr>
          <p:cNvSpPr txBox="1"/>
          <p:nvPr/>
        </p:nvSpPr>
        <p:spPr>
          <a:xfrm>
            <a:off x="3779912" y="908720"/>
            <a:ext cx="4896544" cy="369332"/>
          </a:xfrm>
          <a:prstGeom prst="rect">
            <a:avLst/>
          </a:prstGeom>
          <a:solidFill>
            <a:srgbClr val="FFFFFF"/>
          </a:solidFill>
        </p:spPr>
        <p:txBody>
          <a:bodyPr wrap="square" rtlCol="0">
            <a:spAutoFit/>
          </a:bodyPr>
          <a:lstStyle/>
          <a:p>
            <a:pPr algn="ctr"/>
            <a:r>
              <a:rPr lang="it-IT" b="1" dirty="0">
                <a:solidFill>
                  <a:srgbClr val="005E00"/>
                </a:solidFill>
              </a:rPr>
              <a:t>Timolo – mentolo – eucaliptolo - canfora</a:t>
            </a:r>
          </a:p>
        </p:txBody>
      </p:sp>
      <p:sp>
        <p:nvSpPr>
          <p:cNvPr id="38" name="CasellaDiTesto 37">
            <a:extLst>
              <a:ext uri="{FF2B5EF4-FFF2-40B4-BE49-F238E27FC236}">
                <a16:creationId xmlns:a16="http://schemas.microsoft.com/office/drawing/2014/main" id="{819FEA52-4902-75DD-1A96-194C82EE6BBB}"/>
              </a:ext>
            </a:extLst>
          </p:cNvPr>
          <p:cNvSpPr txBox="1"/>
          <p:nvPr/>
        </p:nvSpPr>
        <p:spPr>
          <a:xfrm>
            <a:off x="3779912" y="1628800"/>
            <a:ext cx="4896544" cy="400110"/>
          </a:xfrm>
          <a:prstGeom prst="rect">
            <a:avLst/>
          </a:prstGeom>
          <a:solidFill>
            <a:srgbClr val="FFFFFF"/>
          </a:solidFill>
        </p:spPr>
        <p:txBody>
          <a:bodyPr wrap="square" rtlCol="0">
            <a:spAutoFit/>
          </a:bodyPr>
          <a:lstStyle/>
          <a:p>
            <a:pPr algn="ctr"/>
            <a:r>
              <a:rPr lang="it-IT" sz="2000" b="1" dirty="0">
                <a:solidFill>
                  <a:srgbClr val="CC3300"/>
                </a:solidFill>
              </a:rPr>
              <a:t>Fluvalinate - piretroidi</a:t>
            </a:r>
          </a:p>
        </p:txBody>
      </p:sp>
      <p:sp>
        <p:nvSpPr>
          <p:cNvPr id="39" name="CasellaDiTesto 38">
            <a:extLst>
              <a:ext uri="{FF2B5EF4-FFF2-40B4-BE49-F238E27FC236}">
                <a16:creationId xmlns:a16="http://schemas.microsoft.com/office/drawing/2014/main" id="{B8EEF7E2-526C-A551-3C9F-6EC569989255}"/>
              </a:ext>
            </a:extLst>
          </p:cNvPr>
          <p:cNvSpPr txBox="1"/>
          <p:nvPr/>
        </p:nvSpPr>
        <p:spPr>
          <a:xfrm>
            <a:off x="3779912" y="2252632"/>
            <a:ext cx="4752528" cy="400110"/>
          </a:xfrm>
          <a:prstGeom prst="rect">
            <a:avLst/>
          </a:prstGeom>
          <a:solidFill>
            <a:srgbClr val="FFFFFF"/>
          </a:solidFill>
        </p:spPr>
        <p:txBody>
          <a:bodyPr wrap="square" rtlCol="0">
            <a:spAutoFit/>
          </a:bodyPr>
          <a:lstStyle/>
          <a:p>
            <a:pPr algn="ctr"/>
            <a:r>
              <a:rPr lang="it-IT" sz="2000" b="1" dirty="0">
                <a:solidFill>
                  <a:srgbClr val="0070C0"/>
                </a:solidFill>
              </a:rPr>
              <a:t>Amitraz</a:t>
            </a:r>
          </a:p>
        </p:txBody>
      </p:sp>
      <p:sp>
        <p:nvSpPr>
          <p:cNvPr id="40" name="CasellaDiTesto 39">
            <a:extLst>
              <a:ext uri="{FF2B5EF4-FFF2-40B4-BE49-F238E27FC236}">
                <a16:creationId xmlns:a16="http://schemas.microsoft.com/office/drawing/2014/main" id="{736588CD-A810-FFBD-0034-8C42DA0081EA}"/>
              </a:ext>
            </a:extLst>
          </p:cNvPr>
          <p:cNvSpPr txBox="1"/>
          <p:nvPr/>
        </p:nvSpPr>
        <p:spPr>
          <a:xfrm>
            <a:off x="3779912" y="2924944"/>
            <a:ext cx="4896544" cy="400110"/>
          </a:xfrm>
          <a:prstGeom prst="rect">
            <a:avLst/>
          </a:prstGeom>
          <a:solidFill>
            <a:srgbClr val="FFFFFF"/>
          </a:solidFill>
        </p:spPr>
        <p:txBody>
          <a:bodyPr wrap="square" rtlCol="0">
            <a:spAutoFit/>
          </a:bodyPr>
          <a:lstStyle/>
          <a:p>
            <a:pPr algn="ctr"/>
            <a:r>
              <a:rPr lang="it-IT" sz="2000" b="1" dirty="0">
                <a:solidFill>
                  <a:srgbClr val="D86ECC"/>
                </a:solidFill>
              </a:rPr>
              <a:t>Acido ossalico</a:t>
            </a:r>
          </a:p>
        </p:txBody>
      </p:sp>
      <p:sp>
        <p:nvSpPr>
          <p:cNvPr id="41" name="CasellaDiTesto 40">
            <a:extLst>
              <a:ext uri="{FF2B5EF4-FFF2-40B4-BE49-F238E27FC236}">
                <a16:creationId xmlns:a16="http://schemas.microsoft.com/office/drawing/2014/main" id="{E9D90021-5555-F53D-D165-8EC26EE1FBB0}"/>
              </a:ext>
            </a:extLst>
          </p:cNvPr>
          <p:cNvSpPr txBox="1"/>
          <p:nvPr/>
        </p:nvSpPr>
        <p:spPr>
          <a:xfrm>
            <a:off x="3779912" y="3789040"/>
            <a:ext cx="4896544" cy="400110"/>
          </a:xfrm>
          <a:prstGeom prst="rect">
            <a:avLst/>
          </a:prstGeom>
          <a:solidFill>
            <a:srgbClr val="FFFFFF"/>
          </a:solidFill>
        </p:spPr>
        <p:txBody>
          <a:bodyPr wrap="square" rtlCol="0">
            <a:spAutoFit/>
          </a:bodyPr>
          <a:lstStyle/>
          <a:p>
            <a:pPr algn="ctr"/>
            <a:r>
              <a:rPr lang="it-IT" sz="2000" b="1" dirty="0">
                <a:solidFill>
                  <a:srgbClr val="FF0000"/>
                </a:solidFill>
              </a:rPr>
              <a:t>Acido formico</a:t>
            </a:r>
          </a:p>
        </p:txBody>
      </p:sp>
      <p:sp>
        <p:nvSpPr>
          <p:cNvPr id="42" name="CasellaDiTesto 41">
            <a:extLst>
              <a:ext uri="{FF2B5EF4-FFF2-40B4-BE49-F238E27FC236}">
                <a16:creationId xmlns:a16="http://schemas.microsoft.com/office/drawing/2014/main" id="{BBF34B6C-7D49-F3AC-93AB-83DD6419051C}"/>
              </a:ext>
            </a:extLst>
          </p:cNvPr>
          <p:cNvSpPr txBox="1"/>
          <p:nvPr/>
        </p:nvSpPr>
        <p:spPr>
          <a:xfrm>
            <a:off x="3779912" y="4459759"/>
            <a:ext cx="4968552" cy="369332"/>
          </a:xfrm>
          <a:prstGeom prst="rect">
            <a:avLst/>
          </a:prstGeom>
          <a:solidFill>
            <a:srgbClr val="FFFFFF"/>
          </a:solidFill>
          <a:ln w="28575">
            <a:solidFill>
              <a:srgbClr val="5D727B"/>
            </a:solidFill>
          </a:ln>
        </p:spPr>
        <p:txBody>
          <a:bodyPr wrap="square" rtlCol="0">
            <a:spAutoFit/>
          </a:bodyPr>
          <a:lstStyle/>
          <a:p>
            <a:pPr algn="ctr"/>
            <a:r>
              <a:rPr lang="it-IT" b="1" dirty="0">
                <a:solidFill>
                  <a:srgbClr val="C55014"/>
                </a:solidFill>
              </a:rPr>
              <a:t>Acido formico + acido ossalico</a:t>
            </a:r>
          </a:p>
        </p:txBody>
      </p:sp>
      <p:sp>
        <p:nvSpPr>
          <p:cNvPr id="2" name="CasellaDiTesto 1">
            <a:extLst>
              <a:ext uri="{FF2B5EF4-FFF2-40B4-BE49-F238E27FC236}">
                <a16:creationId xmlns:a16="http://schemas.microsoft.com/office/drawing/2014/main" id="{D56B21B0-D540-67DF-F8FD-2D49E97B7718}"/>
              </a:ext>
            </a:extLst>
          </p:cNvPr>
          <p:cNvSpPr txBox="1"/>
          <p:nvPr/>
        </p:nvSpPr>
        <p:spPr>
          <a:xfrm>
            <a:off x="714694" y="6184691"/>
            <a:ext cx="8208912" cy="646331"/>
          </a:xfrm>
          <a:prstGeom prst="rect">
            <a:avLst/>
          </a:prstGeom>
          <a:noFill/>
        </p:spPr>
        <p:txBody>
          <a:bodyPr wrap="square" rtlCol="0">
            <a:spAutoFit/>
          </a:bodyPr>
          <a:lstStyle/>
          <a:p>
            <a:pPr algn="ctr"/>
            <a:r>
              <a:rPr lang="it-IT" sz="3600" dirty="0">
                <a:solidFill>
                  <a:srgbClr val="FFFFFF"/>
                </a:solidFill>
                <a:latin typeface="Algerian" panose="04020705040A02060702" pitchFamily="82" charset="0"/>
              </a:rPr>
              <a:t>FARMACI ACARICIDI</a:t>
            </a:r>
          </a:p>
        </p:txBody>
      </p:sp>
    </p:spTree>
    <p:extLst>
      <p:ext uri="{BB962C8B-B14F-4D97-AF65-F5344CB8AC3E}">
        <p14:creationId xmlns:p14="http://schemas.microsoft.com/office/powerpoint/2010/main" val="3935906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s://apicolturasostenibile.files.wordpress.com/2014/10/2fa3e-img_20140620_190243.jpg?w=699&amp;h=393"/>
          <p:cNvPicPr>
            <a:picLocks noChangeAspect="1" noChangeArrowheads="1"/>
          </p:cNvPicPr>
          <p:nvPr/>
        </p:nvPicPr>
        <p:blipFill rotWithShape="1">
          <a:blip r:embed="rId2" cstate="print"/>
          <a:srcRect l="25251" r="15266"/>
          <a:stretch/>
        </p:blipFill>
        <p:spPr bwMode="auto">
          <a:xfrm>
            <a:off x="1891767" y="10"/>
            <a:ext cx="7252231" cy="6857990"/>
          </a:xfrm>
          <a:prstGeom prst="rect">
            <a:avLst/>
          </a:prstGeom>
          <a:noFill/>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p:cNvSpPr>
            <a:spLocks noGrp="1"/>
          </p:cNvSpPr>
          <p:nvPr>
            <p:ph type="title"/>
          </p:nvPr>
        </p:nvSpPr>
        <p:spPr>
          <a:xfrm>
            <a:off x="628650" y="365125"/>
            <a:ext cx="2866641" cy="1899912"/>
          </a:xfrm>
        </p:spPr>
        <p:txBody>
          <a:bodyPr>
            <a:normAutofit/>
          </a:bodyPr>
          <a:lstStyle/>
          <a:p>
            <a:r>
              <a:rPr lang="it-IT" sz="3200"/>
              <a:t>Contenimento della varroa con tecnica apistica</a:t>
            </a:r>
          </a:p>
        </p:txBody>
      </p:sp>
      <p:sp>
        <p:nvSpPr>
          <p:cNvPr id="3" name="Segnaposto contenuto 2"/>
          <p:cNvSpPr>
            <a:spLocks noGrp="1"/>
          </p:cNvSpPr>
          <p:nvPr>
            <p:ph idx="1"/>
          </p:nvPr>
        </p:nvSpPr>
        <p:spPr>
          <a:xfrm>
            <a:off x="219032" y="2060847"/>
            <a:ext cx="3276259" cy="4432027"/>
          </a:xfrm>
        </p:spPr>
        <p:txBody>
          <a:bodyPr>
            <a:normAutofit/>
          </a:bodyPr>
          <a:lstStyle/>
          <a:p>
            <a:pPr>
              <a:lnSpc>
                <a:spcPct val="90000"/>
              </a:lnSpc>
            </a:pPr>
            <a:endParaRPr lang="it-IT" sz="1700" dirty="0"/>
          </a:p>
          <a:p>
            <a:pPr>
              <a:lnSpc>
                <a:spcPct val="90000"/>
              </a:lnSpc>
            </a:pPr>
            <a:r>
              <a:rPr lang="it-IT" sz="1700" dirty="0">
                <a:solidFill>
                  <a:srgbClr val="00B0F0"/>
                </a:solidFill>
              </a:rPr>
              <a:t>Mantenere </a:t>
            </a:r>
            <a:r>
              <a:rPr lang="it-IT" sz="1700" b="1" dirty="0">
                <a:solidFill>
                  <a:srgbClr val="00B0F0"/>
                </a:solidFill>
              </a:rPr>
              <a:t>colonie forti</a:t>
            </a:r>
          </a:p>
          <a:p>
            <a:pPr>
              <a:lnSpc>
                <a:spcPct val="90000"/>
              </a:lnSpc>
            </a:pPr>
            <a:r>
              <a:rPr lang="it-IT" sz="1700" dirty="0"/>
              <a:t>Mantenere </a:t>
            </a:r>
            <a:r>
              <a:rPr lang="it-IT" sz="1700" b="1" dirty="0"/>
              <a:t>salubrità </a:t>
            </a:r>
            <a:r>
              <a:rPr lang="it-IT" sz="1700" dirty="0"/>
              <a:t>dell’alveare</a:t>
            </a:r>
          </a:p>
          <a:p>
            <a:pPr>
              <a:lnSpc>
                <a:spcPct val="90000"/>
              </a:lnSpc>
            </a:pPr>
            <a:r>
              <a:rPr lang="it-IT" sz="1700" b="1" dirty="0">
                <a:solidFill>
                  <a:srgbClr val="00B0F0"/>
                </a:solidFill>
              </a:rPr>
              <a:t>Ricambio dei favi </a:t>
            </a:r>
            <a:r>
              <a:rPr lang="it-IT" sz="1700" dirty="0"/>
              <a:t>buona igiene nell’alveare</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it-IT" sz="1700" b="1" i="0" u="none" strike="noStrike" kern="1200" cap="none" spc="0" normalizeH="0" baseline="0" noProof="0" dirty="0">
                <a:ln>
                  <a:noFill/>
                </a:ln>
                <a:solidFill>
                  <a:prstClr val="black"/>
                </a:solidFill>
                <a:effectLst/>
                <a:uLnTx/>
                <a:uFillTx/>
                <a:latin typeface="Calibri"/>
                <a:ea typeface="+mn-ea"/>
                <a:cs typeface="+mn-cs"/>
              </a:rPr>
              <a:t>Spazio Mussi </a:t>
            </a:r>
            <a:r>
              <a:rPr kumimoji="0" lang="it-IT" sz="1700" b="0" i="0" u="none" strike="noStrike" kern="1200" cap="none" spc="0" normalizeH="0" baseline="0" noProof="0" dirty="0">
                <a:ln>
                  <a:noFill/>
                </a:ln>
                <a:solidFill>
                  <a:prstClr val="black"/>
                </a:solidFill>
                <a:effectLst/>
                <a:uLnTx/>
                <a:uFillTx/>
                <a:latin typeface="Calibri"/>
                <a:ea typeface="+mn-ea"/>
                <a:cs typeface="+mn-cs"/>
              </a:rPr>
              <a:t>e </a:t>
            </a:r>
            <a:r>
              <a:rPr kumimoji="0" lang="it-IT" sz="1700" b="0" i="0" u="none" strike="noStrike" kern="1200" cap="none" spc="0" normalizeH="0" baseline="0" noProof="0" dirty="0">
                <a:ln>
                  <a:noFill/>
                </a:ln>
                <a:solidFill>
                  <a:prstClr val="black"/>
                </a:solidFill>
                <a:effectLst/>
                <a:highlight>
                  <a:srgbClr val="FFFF00"/>
                </a:highlight>
                <a:uLnTx/>
                <a:uFillTx/>
                <a:latin typeface="Calibri"/>
                <a:ea typeface="+mn-ea"/>
                <a:cs typeface="+mn-cs"/>
              </a:rPr>
              <a:t>fondo Happykeeper  </a:t>
            </a:r>
            <a:r>
              <a:rPr kumimoji="0" lang="it-IT" sz="1700" b="0" i="0" u="none" strike="noStrike" kern="1200" cap="none" spc="0" normalizeH="0" baseline="0" noProof="0" dirty="0">
                <a:ln>
                  <a:noFill/>
                </a:ln>
                <a:solidFill>
                  <a:prstClr val="black"/>
                </a:solidFill>
                <a:effectLst/>
                <a:uLnTx/>
                <a:uFillTx/>
                <a:latin typeface="Calibri"/>
                <a:ea typeface="+mn-ea"/>
                <a:cs typeface="+mn-cs"/>
              </a:rPr>
              <a:t>(prevenzione)</a:t>
            </a:r>
          </a:p>
          <a:p>
            <a:pPr>
              <a:lnSpc>
                <a:spcPct val="90000"/>
              </a:lnSpc>
            </a:pPr>
            <a:r>
              <a:rPr lang="it-IT" sz="1700" b="1" dirty="0"/>
              <a:t>Formazione dei nuclei e/o </a:t>
            </a:r>
            <a:r>
              <a:rPr lang="it-IT" sz="1700" b="1" dirty="0">
                <a:highlight>
                  <a:srgbClr val="FFFF00"/>
                </a:highlight>
              </a:rPr>
              <a:t>messa a sciame </a:t>
            </a:r>
            <a:r>
              <a:rPr lang="it-IT" sz="1700" b="1" dirty="0"/>
              <a:t>delle famiglie</a:t>
            </a:r>
          </a:p>
          <a:p>
            <a:pPr>
              <a:lnSpc>
                <a:spcPct val="90000"/>
              </a:lnSpc>
            </a:pPr>
            <a:r>
              <a:rPr lang="it-IT" sz="1700" dirty="0"/>
              <a:t>Telaino Campero</a:t>
            </a:r>
          </a:p>
          <a:p>
            <a:pPr>
              <a:lnSpc>
                <a:spcPct val="90000"/>
              </a:lnSpc>
            </a:pPr>
            <a:r>
              <a:rPr lang="it-IT" sz="1700" b="1" dirty="0">
                <a:solidFill>
                  <a:srgbClr val="00B0F0"/>
                </a:solidFill>
              </a:rPr>
              <a:t>Blocco di covata </a:t>
            </a:r>
            <a:r>
              <a:rPr lang="it-IT" sz="1700" dirty="0"/>
              <a:t>estivo eventualmente anche invernale</a:t>
            </a:r>
          </a:p>
          <a:p>
            <a:pPr>
              <a:lnSpc>
                <a:spcPct val="90000"/>
              </a:lnSpc>
            </a:pPr>
            <a:r>
              <a:rPr lang="it-IT" sz="1700" dirty="0"/>
              <a:t>Termoterapia (42°C per 2 h) Varroa Controller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BAF901E-C5E3-1D53-1B53-D6A15C18E811}"/>
              </a:ext>
            </a:extLst>
          </p:cNvPr>
          <p:cNvSpPr>
            <a:spLocks noGrp="1"/>
          </p:cNvSpPr>
          <p:nvPr>
            <p:ph type="title"/>
          </p:nvPr>
        </p:nvSpPr>
        <p:spPr>
          <a:xfrm>
            <a:off x="442170" y="856180"/>
            <a:ext cx="3420438" cy="1128068"/>
          </a:xfrm>
        </p:spPr>
        <p:txBody>
          <a:bodyPr vert="horz" lIns="91440" tIns="45720" rIns="91440" bIns="45720" rtlCol="0" anchor="ctr">
            <a:normAutofit/>
          </a:bodyPr>
          <a:lstStyle/>
          <a:p>
            <a:pPr>
              <a:lnSpc>
                <a:spcPct val="90000"/>
              </a:lnSpc>
            </a:pPr>
            <a:r>
              <a:rPr lang="en-US" sz="2500" dirty="0">
                <a:latin typeface="Algerian" panose="04020705040A02060702" pitchFamily="82" charset="0"/>
              </a:rPr>
              <a:t>TELAINO CAMPERO </a:t>
            </a:r>
            <a:r>
              <a:rPr lang="en-US" sz="2500" dirty="0"/>
              <a:t>LOTTA BIOLOGICA ALLA VARROA</a:t>
            </a:r>
          </a:p>
        </p:txBody>
      </p:sp>
      <p:grpSp>
        <p:nvGrpSpPr>
          <p:cNvPr id="31" name="Group 3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32" name="Rectangle 3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1FDF20C4-86AD-B09F-4CC2-A47F17EDC993}"/>
              </a:ext>
            </a:extLst>
          </p:cNvPr>
          <p:cNvSpPr txBox="1"/>
          <p:nvPr/>
        </p:nvSpPr>
        <p:spPr>
          <a:xfrm>
            <a:off x="443039" y="2330505"/>
            <a:ext cx="3419569" cy="3979585"/>
          </a:xfrm>
          <a:prstGeom prst="rect">
            <a:avLst/>
          </a:prstGeom>
        </p:spPr>
        <p:txBody>
          <a:bodyPr vert="horz" lIns="91440" tIns="45720" rIns="91440" bIns="45720" rtlCol="0" anchor="ctr">
            <a:normAutofit/>
          </a:bodyPr>
          <a:lstStyle/>
          <a:p>
            <a:pPr>
              <a:lnSpc>
                <a:spcPct val="90000"/>
              </a:lnSpc>
              <a:spcAft>
                <a:spcPts val="600"/>
              </a:spcAft>
            </a:pPr>
            <a:r>
              <a:rPr lang="en-US" sz="2000" dirty="0">
                <a:latin typeface="Arial" panose="020B0604020202020204" pitchFamily="34" charset="0"/>
                <a:cs typeface="Arial" panose="020B0604020202020204" pitchFamily="34" charset="0"/>
              </a:rPr>
              <a:t>Serve per la lotta biologica alla varroa consente al suo interno la formazione di favi per covata da fuco che attirano maggiormente le varroe. Una volta opercolato tutto il favo viene asportato e distrutto e con esso tutte le varroe contenute nella covata.</a:t>
            </a:r>
          </a:p>
        </p:txBody>
      </p:sp>
      <p:sp>
        <p:nvSpPr>
          <p:cNvPr id="37" name="Rectangle 3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dilegno, arredamento, tavolo, bosco&#10;&#10;Descrizione generata automaticamente">
            <a:extLst>
              <a:ext uri="{FF2B5EF4-FFF2-40B4-BE49-F238E27FC236}">
                <a16:creationId xmlns:a16="http://schemas.microsoft.com/office/drawing/2014/main" id="{843A7C87-BD6A-182B-A9CB-60541039F4D9}"/>
              </a:ext>
            </a:extLst>
          </p:cNvPr>
          <p:cNvPicPr>
            <a:picLocks noChangeAspect="1"/>
          </p:cNvPicPr>
          <p:nvPr/>
        </p:nvPicPr>
        <p:blipFill rotWithShape="1">
          <a:blip r:embed="rId2">
            <a:extLst>
              <a:ext uri="{28A0092B-C50C-407E-A947-70E740481C1C}">
                <a14:useLocalDpi xmlns:a14="http://schemas.microsoft.com/office/drawing/2010/main" val="0"/>
              </a:ext>
            </a:extLst>
          </a:blip>
          <a:srcRect l="22533" r="17049" b="1"/>
          <a:stretch/>
        </p:blipFill>
        <p:spPr>
          <a:xfrm>
            <a:off x="4483341" y="799352"/>
            <a:ext cx="4069057" cy="5259296"/>
          </a:xfrm>
          <a:prstGeom prst="rect">
            <a:avLst/>
          </a:prstGeom>
        </p:spPr>
      </p:pic>
    </p:spTree>
    <p:extLst>
      <p:ext uri="{BB962C8B-B14F-4D97-AF65-F5344CB8AC3E}">
        <p14:creationId xmlns:p14="http://schemas.microsoft.com/office/powerpoint/2010/main" val="2082570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89984"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p:cNvSpPr>
            <a:spLocks noGrp="1"/>
          </p:cNvSpPr>
          <p:nvPr>
            <p:ph type="title"/>
          </p:nvPr>
        </p:nvSpPr>
        <p:spPr>
          <a:xfrm>
            <a:off x="628650" y="484632"/>
            <a:ext cx="4561284" cy="3566160"/>
          </a:xfrm>
        </p:spPr>
        <p:txBody>
          <a:bodyPr vert="horz" lIns="91440" tIns="45720" rIns="91440" bIns="45720" rtlCol="0" anchor="b">
            <a:normAutofit/>
          </a:bodyPr>
          <a:lstStyle/>
          <a:p>
            <a:pPr algn="l">
              <a:lnSpc>
                <a:spcPct val="90000"/>
              </a:lnSpc>
            </a:pPr>
            <a:r>
              <a:rPr lang="en-US" b="1">
                <a:solidFill>
                  <a:srgbClr val="FFFFFF"/>
                </a:solidFill>
              </a:rPr>
              <a:t>BLOCCO DI COVATA CON INGABBIAMENTO DELLA REGINA</a:t>
            </a:r>
          </a:p>
        </p:txBody>
      </p:sp>
      <p:pic>
        <p:nvPicPr>
          <p:cNvPr id="4" name="Immagine 3" descr="Immagine che contiene favo, testo, alveare, apiario&#10;&#10;Il contenuto generato dall'IA potrebbe non essere corretto.">
            <a:extLst>
              <a:ext uri="{FF2B5EF4-FFF2-40B4-BE49-F238E27FC236}">
                <a16:creationId xmlns:a16="http://schemas.microsoft.com/office/drawing/2014/main" id="{FC0A6350-8A92-DBD7-F6E2-DA72EA7DA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1332" y="283464"/>
            <a:ext cx="2227756" cy="2904040"/>
          </a:xfrm>
          <a:prstGeom prst="rect">
            <a:avLst/>
          </a:prstGeom>
        </p:spPr>
      </p:pic>
      <p:sp>
        <p:nvSpPr>
          <p:cNvPr id="15"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106" y="4252192"/>
            <a:ext cx="3042412" cy="18288"/>
          </a:xfrm>
          <a:custGeom>
            <a:avLst/>
            <a:gdLst>
              <a:gd name="connsiteX0" fmla="*/ 0 w 3042412"/>
              <a:gd name="connsiteY0" fmla="*/ 0 h 18288"/>
              <a:gd name="connsiteX1" fmla="*/ 608482 w 3042412"/>
              <a:gd name="connsiteY1" fmla="*/ 0 h 18288"/>
              <a:gd name="connsiteX2" fmla="*/ 1216965 w 3042412"/>
              <a:gd name="connsiteY2" fmla="*/ 0 h 18288"/>
              <a:gd name="connsiteX3" fmla="*/ 1825447 w 3042412"/>
              <a:gd name="connsiteY3" fmla="*/ 0 h 18288"/>
              <a:gd name="connsiteX4" fmla="*/ 2373081 w 3042412"/>
              <a:gd name="connsiteY4" fmla="*/ 0 h 18288"/>
              <a:gd name="connsiteX5" fmla="*/ 3042412 w 3042412"/>
              <a:gd name="connsiteY5" fmla="*/ 0 h 18288"/>
              <a:gd name="connsiteX6" fmla="*/ 3042412 w 3042412"/>
              <a:gd name="connsiteY6" fmla="*/ 18288 h 18288"/>
              <a:gd name="connsiteX7" fmla="*/ 2494778 w 3042412"/>
              <a:gd name="connsiteY7" fmla="*/ 18288 h 18288"/>
              <a:gd name="connsiteX8" fmla="*/ 1977568 w 3042412"/>
              <a:gd name="connsiteY8" fmla="*/ 18288 h 18288"/>
              <a:gd name="connsiteX9" fmla="*/ 1369085 w 3042412"/>
              <a:gd name="connsiteY9" fmla="*/ 18288 h 18288"/>
              <a:gd name="connsiteX10" fmla="*/ 821451 w 3042412"/>
              <a:gd name="connsiteY10" fmla="*/ 18288 h 18288"/>
              <a:gd name="connsiteX11" fmla="*/ 0 w 3042412"/>
              <a:gd name="connsiteY11" fmla="*/ 18288 h 18288"/>
              <a:gd name="connsiteX12" fmla="*/ 0 w 304241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412" h="18288" fill="none" extrusionOk="0">
                <a:moveTo>
                  <a:pt x="0" y="0"/>
                </a:moveTo>
                <a:cubicBezTo>
                  <a:pt x="247021" y="406"/>
                  <a:pt x="311375" y="-28103"/>
                  <a:pt x="608482" y="0"/>
                </a:cubicBezTo>
                <a:cubicBezTo>
                  <a:pt x="905589" y="28103"/>
                  <a:pt x="941513" y="26984"/>
                  <a:pt x="1216965" y="0"/>
                </a:cubicBezTo>
                <a:cubicBezTo>
                  <a:pt x="1492417" y="-26984"/>
                  <a:pt x="1661512" y="20769"/>
                  <a:pt x="1825447" y="0"/>
                </a:cubicBezTo>
                <a:cubicBezTo>
                  <a:pt x="1989382" y="-20769"/>
                  <a:pt x="2140981" y="8352"/>
                  <a:pt x="2373081" y="0"/>
                </a:cubicBezTo>
                <a:cubicBezTo>
                  <a:pt x="2605181" y="-8352"/>
                  <a:pt x="2830372" y="-14633"/>
                  <a:pt x="3042412" y="0"/>
                </a:cubicBezTo>
                <a:cubicBezTo>
                  <a:pt x="3042854" y="4516"/>
                  <a:pt x="3041585" y="12266"/>
                  <a:pt x="3042412" y="18288"/>
                </a:cubicBezTo>
                <a:cubicBezTo>
                  <a:pt x="2922119" y="39475"/>
                  <a:pt x="2679586" y="-798"/>
                  <a:pt x="2494778" y="18288"/>
                </a:cubicBezTo>
                <a:cubicBezTo>
                  <a:pt x="2309970" y="37374"/>
                  <a:pt x="2104493" y="36554"/>
                  <a:pt x="1977568" y="18288"/>
                </a:cubicBezTo>
                <a:cubicBezTo>
                  <a:pt x="1850643" y="23"/>
                  <a:pt x="1545734" y="34278"/>
                  <a:pt x="1369085" y="18288"/>
                </a:cubicBezTo>
                <a:cubicBezTo>
                  <a:pt x="1192436" y="2298"/>
                  <a:pt x="1048764" y="-2260"/>
                  <a:pt x="821451" y="18288"/>
                </a:cubicBezTo>
                <a:cubicBezTo>
                  <a:pt x="594138" y="38836"/>
                  <a:pt x="213550" y="54130"/>
                  <a:pt x="0" y="18288"/>
                </a:cubicBezTo>
                <a:cubicBezTo>
                  <a:pt x="-306" y="11477"/>
                  <a:pt x="485" y="4355"/>
                  <a:pt x="0" y="0"/>
                </a:cubicBezTo>
                <a:close/>
              </a:path>
              <a:path w="3042412" h="18288" stroke="0" extrusionOk="0">
                <a:moveTo>
                  <a:pt x="0" y="0"/>
                </a:moveTo>
                <a:cubicBezTo>
                  <a:pt x="254249" y="43"/>
                  <a:pt x="299528" y="-14916"/>
                  <a:pt x="547634" y="0"/>
                </a:cubicBezTo>
                <a:cubicBezTo>
                  <a:pt x="795740" y="14916"/>
                  <a:pt x="855495" y="-10692"/>
                  <a:pt x="1064844" y="0"/>
                </a:cubicBezTo>
                <a:cubicBezTo>
                  <a:pt x="1274193" y="10692"/>
                  <a:pt x="1405125" y="19931"/>
                  <a:pt x="1612478" y="0"/>
                </a:cubicBezTo>
                <a:cubicBezTo>
                  <a:pt x="1819831" y="-19931"/>
                  <a:pt x="1987615" y="-25056"/>
                  <a:pt x="2220961" y="0"/>
                </a:cubicBezTo>
                <a:cubicBezTo>
                  <a:pt x="2454307" y="25056"/>
                  <a:pt x="2867952" y="-30598"/>
                  <a:pt x="3042412" y="0"/>
                </a:cubicBezTo>
                <a:cubicBezTo>
                  <a:pt x="3042989" y="4624"/>
                  <a:pt x="3043231" y="11191"/>
                  <a:pt x="3042412" y="18288"/>
                </a:cubicBezTo>
                <a:cubicBezTo>
                  <a:pt x="2909174" y="44498"/>
                  <a:pt x="2715419" y="-8999"/>
                  <a:pt x="2433930" y="18288"/>
                </a:cubicBezTo>
                <a:cubicBezTo>
                  <a:pt x="2152441" y="45575"/>
                  <a:pt x="1986593" y="28277"/>
                  <a:pt x="1764599" y="18288"/>
                </a:cubicBezTo>
                <a:cubicBezTo>
                  <a:pt x="1542605" y="8299"/>
                  <a:pt x="1467397" y="18704"/>
                  <a:pt x="1247389" y="18288"/>
                </a:cubicBezTo>
                <a:cubicBezTo>
                  <a:pt x="1027381" y="17873"/>
                  <a:pt x="870240" y="28275"/>
                  <a:pt x="578058" y="18288"/>
                </a:cubicBezTo>
                <a:cubicBezTo>
                  <a:pt x="285876" y="8301"/>
                  <a:pt x="157187" y="20360"/>
                  <a:pt x="0" y="18288"/>
                </a:cubicBezTo>
                <a:cubicBezTo>
                  <a:pt x="-171" y="12755"/>
                  <a:pt x="-690" y="793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Rettangolo, design&#10;&#10;Il contenuto generato dall'IA potrebbe non essere corretto.">
            <a:extLst>
              <a:ext uri="{FF2B5EF4-FFF2-40B4-BE49-F238E27FC236}">
                <a16:creationId xmlns:a16="http://schemas.microsoft.com/office/drawing/2014/main" id="{D19039EF-CFA4-D71F-BF54-D8A6FFEDA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740" y="3580125"/>
            <a:ext cx="2948940" cy="26484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08F0059-F52D-DB49-844F-26CA58CE2E42}"/>
              </a:ext>
            </a:extLst>
          </p:cNvPr>
          <p:cNvSpPr>
            <a:spLocks noGrp="1"/>
          </p:cNvSpPr>
          <p:nvPr>
            <p:ph type="title"/>
          </p:nvPr>
        </p:nvSpPr>
        <p:spPr>
          <a:xfrm>
            <a:off x="459486" y="365125"/>
            <a:ext cx="3971261" cy="2063808"/>
          </a:xfrm>
        </p:spPr>
        <p:txBody>
          <a:bodyPr vert="horz" lIns="91440" tIns="45720" rIns="91440" bIns="45720" rtlCol="0" anchor="b">
            <a:normAutofit/>
          </a:bodyPr>
          <a:lstStyle/>
          <a:p>
            <a:pPr algn="l">
              <a:lnSpc>
                <a:spcPct val="90000"/>
              </a:lnSpc>
            </a:pPr>
            <a:r>
              <a:rPr lang="en-US" sz="4700"/>
              <a:t>NEMICI DELLE API</a:t>
            </a:r>
          </a:p>
        </p:txBody>
      </p:sp>
      <p:sp>
        <p:nvSpPr>
          <p:cNvPr id="31"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2650181"/>
            <a:ext cx="3257550" cy="18288"/>
          </a:xfrm>
          <a:custGeom>
            <a:avLst/>
            <a:gdLst>
              <a:gd name="connsiteX0" fmla="*/ 0 w 3257550"/>
              <a:gd name="connsiteY0" fmla="*/ 0 h 18288"/>
              <a:gd name="connsiteX1" fmla="*/ 618935 w 3257550"/>
              <a:gd name="connsiteY1" fmla="*/ 0 h 18288"/>
              <a:gd name="connsiteX2" fmla="*/ 1270445 w 3257550"/>
              <a:gd name="connsiteY2" fmla="*/ 0 h 18288"/>
              <a:gd name="connsiteX3" fmla="*/ 1954530 w 3257550"/>
              <a:gd name="connsiteY3" fmla="*/ 0 h 18288"/>
              <a:gd name="connsiteX4" fmla="*/ 2638616 w 3257550"/>
              <a:gd name="connsiteY4" fmla="*/ 0 h 18288"/>
              <a:gd name="connsiteX5" fmla="*/ 3257550 w 3257550"/>
              <a:gd name="connsiteY5" fmla="*/ 0 h 18288"/>
              <a:gd name="connsiteX6" fmla="*/ 3257550 w 3257550"/>
              <a:gd name="connsiteY6" fmla="*/ 18288 h 18288"/>
              <a:gd name="connsiteX7" fmla="*/ 2540889 w 3257550"/>
              <a:gd name="connsiteY7" fmla="*/ 18288 h 18288"/>
              <a:gd name="connsiteX8" fmla="*/ 1824228 w 3257550"/>
              <a:gd name="connsiteY8" fmla="*/ 18288 h 18288"/>
              <a:gd name="connsiteX9" fmla="*/ 1172718 w 3257550"/>
              <a:gd name="connsiteY9" fmla="*/ 18288 h 18288"/>
              <a:gd name="connsiteX10" fmla="*/ 0 w 3257550"/>
              <a:gd name="connsiteY10" fmla="*/ 18288 h 18288"/>
              <a:gd name="connsiteX11" fmla="*/ 0 w 325755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550" h="18288" fill="none" extrusionOk="0">
                <a:moveTo>
                  <a:pt x="0" y="0"/>
                </a:moveTo>
                <a:cubicBezTo>
                  <a:pt x="222571" y="-4581"/>
                  <a:pt x="395946" y="-20429"/>
                  <a:pt x="618935" y="0"/>
                </a:cubicBezTo>
                <a:cubicBezTo>
                  <a:pt x="841925" y="20429"/>
                  <a:pt x="1064831" y="-497"/>
                  <a:pt x="1270445" y="0"/>
                </a:cubicBezTo>
                <a:cubicBezTo>
                  <a:pt x="1476059" y="497"/>
                  <a:pt x="1673547" y="428"/>
                  <a:pt x="1954530" y="0"/>
                </a:cubicBezTo>
                <a:cubicBezTo>
                  <a:pt x="2235513" y="-428"/>
                  <a:pt x="2452407" y="27906"/>
                  <a:pt x="2638616" y="0"/>
                </a:cubicBezTo>
                <a:cubicBezTo>
                  <a:pt x="2824825" y="-27906"/>
                  <a:pt x="3043878" y="-22618"/>
                  <a:pt x="3257550" y="0"/>
                </a:cubicBezTo>
                <a:cubicBezTo>
                  <a:pt x="3256841" y="8157"/>
                  <a:pt x="3257137" y="12125"/>
                  <a:pt x="3257550" y="18288"/>
                </a:cubicBezTo>
                <a:cubicBezTo>
                  <a:pt x="2955505" y="29918"/>
                  <a:pt x="2697243" y="41720"/>
                  <a:pt x="2540889" y="18288"/>
                </a:cubicBezTo>
                <a:cubicBezTo>
                  <a:pt x="2384535" y="-5144"/>
                  <a:pt x="2114539" y="6231"/>
                  <a:pt x="1824228" y="18288"/>
                </a:cubicBezTo>
                <a:cubicBezTo>
                  <a:pt x="1533917" y="30345"/>
                  <a:pt x="1462450" y="24037"/>
                  <a:pt x="1172718" y="18288"/>
                </a:cubicBezTo>
                <a:cubicBezTo>
                  <a:pt x="882986" y="12540"/>
                  <a:pt x="500637" y="24492"/>
                  <a:pt x="0" y="18288"/>
                </a:cubicBezTo>
                <a:cubicBezTo>
                  <a:pt x="-46" y="12483"/>
                  <a:pt x="-203" y="6491"/>
                  <a:pt x="0" y="0"/>
                </a:cubicBezTo>
                <a:close/>
              </a:path>
              <a:path w="3257550" h="18288" stroke="0" extrusionOk="0">
                <a:moveTo>
                  <a:pt x="0" y="0"/>
                </a:moveTo>
                <a:cubicBezTo>
                  <a:pt x="278434" y="16845"/>
                  <a:pt x="441207" y="-24568"/>
                  <a:pt x="618935" y="0"/>
                </a:cubicBezTo>
                <a:cubicBezTo>
                  <a:pt x="796663" y="24568"/>
                  <a:pt x="985120" y="5689"/>
                  <a:pt x="1172718" y="0"/>
                </a:cubicBezTo>
                <a:cubicBezTo>
                  <a:pt x="1360316" y="-5689"/>
                  <a:pt x="1666432" y="29765"/>
                  <a:pt x="1889379" y="0"/>
                </a:cubicBezTo>
                <a:cubicBezTo>
                  <a:pt x="2112326" y="-29765"/>
                  <a:pt x="2378171" y="13184"/>
                  <a:pt x="2508314" y="0"/>
                </a:cubicBezTo>
                <a:cubicBezTo>
                  <a:pt x="2638457" y="-13184"/>
                  <a:pt x="2897393" y="-18048"/>
                  <a:pt x="3257550" y="0"/>
                </a:cubicBezTo>
                <a:cubicBezTo>
                  <a:pt x="3257286" y="4493"/>
                  <a:pt x="3257934" y="9472"/>
                  <a:pt x="3257550" y="18288"/>
                </a:cubicBezTo>
                <a:cubicBezTo>
                  <a:pt x="3005417" y="4399"/>
                  <a:pt x="2789824" y="23493"/>
                  <a:pt x="2606040" y="18288"/>
                </a:cubicBezTo>
                <a:cubicBezTo>
                  <a:pt x="2422256" y="13084"/>
                  <a:pt x="2161816" y="17045"/>
                  <a:pt x="1889379" y="18288"/>
                </a:cubicBezTo>
                <a:cubicBezTo>
                  <a:pt x="1616942" y="19531"/>
                  <a:pt x="1456938" y="28545"/>
                  <a:pt x="1335595" y="18288"/>
                </a:cubicBezTo>
                <a:cubicBezTo>
                  <a:pt x="1214252" y="8031"/>
                  <a:pt x="876335" y="26295"/>
                  <a:pt x="684085" y="18288"/>
                </a:cubicBezTo>
                <a:cubicBezTo>
                  <a:pt x="491835" y="10282"/>
                  <a:pt x="213058" y="3432"/>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0F0EA053-AD16-DB89-E6C2-C09C4417134B}"/>
              </a:ext>
            </a:extLst>
          </p:cNvPr>
          <p:cNvSpPr txBox="1"/>
          <p:nvPr/>
        </p:nvSpPr>
        <p:spPr>
          <a:xfrm>
            <a:off x="459486" y="2908005"/>
            <a:ext cx="3971261" cy="326895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dirty="0"/>
              <a:t>MAMMIFERI: Uomo – Orso – Tasso</a:t>
            </a:r>
          </a:p>
          <a:p>
            <a:pPr indent="-228600">
              <a:lnSpc>
                <a:spcPct val="90000"/>
              </a:lnSpc>
              <a:spcAft>
                <a:spcPts val="600"/>
              </a:spcAft>
              <a:buFont typeface="Arial" panose="020B0604020202020204" pitchFamily="34" charset="0"/>
              <a:buChar char="•"/>
            </a:pPr>
            <a:r>
              <a:rPr lang="en-US" sz="1900" dirty="0"/>
              <a:t>UCCELLI</a:t>
            </a:r>
            <a:r>
              <a:rPr lang="en-US" sz="1900"/>
              <a:t>: Gruccione </a:t>
            </a:r>
            <a:r>
              <a:rPr lang="en-US" sz="1900" dirty="0"/>
              <a:t>– Picchi</a:t>
            </a:r>
          </a:p>
          <a:p>
            <a:pPr indent="-228600">
              <a:lnSpc>
                <a:spcPct val="90000"/>
              </a:lnSpc>
              <a:spcAft>
                <a:spcPts val="600"/>
              </a:spcAft>
              <a:buFont typeface="Arial" panose="020B0604020202020204" pitchFamily="34" charset="0"/>
              <a:buChar char="•"/>
            </a:pPr>
            <a:r>
              <a:rPr lang="en-US" sz="1900" dirty="0"/>
              <a:t>RETTILI – ANFIBI</a:t>
            </a:r>
          </a:p>
          <a:p>
            <a:pPr indent="-228600">
              <a:lnSpc>
                <a:spcPct val="90000"/>
              </a:lnSpc>
              <a:spcAft>
                <a:spcPts val="600"/>
              </a:spcAft>
              <a:buFont typeface="Arial" panose="020B0604020202020204" pitchFamily="34" charset="0"/>
              <a:buChar char="•"/>
            </a:pPr>
            <a:r>
              <a:rPr lang="en-US" sz="1900" dirty="0"/>
              <a:t>INSETTI: </a:t>
            </a:r>
            <a:r>
              <a:rPr lang="en-US" sz="1900" dirty="0" err="1"/>
              <a:t>Formiche</a:t>
            </a:r>
            <a:r>
              <a:rPr lang="en-US" sz="1900" dirty="0"/>
              <a:t> </a:t>
            </a:r>
            <a:r>
              <a:rPr lang="en-US" sz="1900" dirty="0" err="1"/>
              <a:t>argentine</a:t>
            </a:r>
            <a:r>
              <a:rPr lang="en-US" sz="1900" dirty="0"/>
              <a:t> – Vespe di terra – </a:t>
            </a:r>
            <a:r>
              <a:rPr lang="en-US" sz="1900" dirty="0" err="1"/>
              <a:t>Tignola</a:t>
            </a:r>
            <a:r>
              <a:rPr lang="en-US" sz="1900" dirty="0"/>
              <a:t> della cera – </a:t>
            </a:r>
            <a:r>
              <a:rPr lang="en-US" sz="1900" dirty="0" err="1"/>
              <a:t>calabroni</a:t>
            </a:r>
            <a:r>
              <a:rPr lang="en-US" sz="1900" dirty="0"/>
              <a:t> – Coleotteri – </a:t>
            </a:r>
            <a:r>
              <a:rPr lang="en-US" sz="1900" dirty="0" err="1"/>
              <a:t>Mantide</a:t>
            </a:r>
            <a:r>
              <a:rPr lang="en-US" sz="1900" dirty="0"/>
              <a:t> Religiosa </a:t>
            </a:r>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endParaRPr lang="en-US" sz="1900" dirty="0"/>
          </a:p>
        </p:txBody>
      </p:sp>
      <p:pic>
        <p:nvPicPr>
          <p:cNvPr id="12" name="Immagine 11" descr="Immagine che contiene uccello, schizzo, dipinto, becco&#10;&#10;Il contenuto generato dall'IA potrebbe non essere corretto.">
            <a:extLst>
              <a:ext uri="{FF2B5EF4-FFF2-40B4-BE49-F238E27FC236}">
                <a16:creationId xmlns:a16="http://schemas.microsoft.com/office/drawing/2014/main" id="{C570FB2F-DD1A-2315-C3FA-C578E3450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297" y="477981"/>
            <a:ext cx="1952704" cy="2653293"/>
          </a:xfrm>
          <a:prstGeom prst="rect">
            <a:avLst/>
          </a:prstGeom>
        </p:spPr>
      </p:pic>
      <p:pic>
        <p:nvPicPr>
          <p:cNvPr id="9" name="Immagine 8" descr="Immagine che contiene orso, mammifero, aria aperta&#10;&#10;Il contenuto generato dall'IA potrebbe non essere corretto.">
            <a:extLst>
              <a:ext uri="{FF2B5EF4-FFF2-40B4-BE49-F238E27FC236}">
                <a16:creationId xmlns:a16="http://schemas.microsoft.com/office/drawing/2014/main" id="{5BC2440B-66AD-F2D6-AF92-A27FE5B85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246" y="1085722"/>
            <a:ext cx="1952703" cy="1437811"/>
          </a:xfrm>
          <a:prstGeom prst="rect">
            <a:avLst/>
          </a:prstGeom>
        </p:spPr>
      </p:pic>
      <p:pic>
        <p:nvPicPr>
          <p:cNvPr id="6" name="Immagine 5" descr="Immagine che contiene albero, persona, vestiti, Viso umano&#10;&#10;Il contenuto generato dall'IA potrebbe non essere corretto.">
            <a:extLst>
              <a:ext uri="{FF2B5EF4-FFF2-40B4-BE49-F238E27FC236}">
                <a16:creationId xmlns:a16="http://schemas.microsoft.com/office/drawing/2014/main" id="{984CDE3B-2DBC-8BAA-44E8-79C9C366D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5257" y="3426258"/>
            <a:ext cx="3877731" cy="2750705"/>
          </a:xfrm>
          <a:prstGeom prst="rect">
            <a:avLst/>
          </a:prstGeom>
        </p:spPr>
      </p:pic>
    </p:spTree>
    <p:extLst>
      <p:ext uri="{BB962C8B-B14F-4D97-AF65-F5344CB8AC3E}">
        <p14:creationId xmlns:p14="http://schemas.microsoft.com/office/powerpoint/2010/main" val="4094161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albero, esterni, pianta, pietra&#10;&#10;Descrizione generata automaticamente">
            <a:extLst>
              <a:ext uri="{FF2B5EF4-FFF2-40B4-BE49-F238E27FC236}">
                <a16:creationId xmlns:a16="http://schemas.microsoft.com/office/drawing/2014/main" id="{A22A671D-9E08-015C-B2B1-06883B2938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2324" y="742950"/>
            <a:ext cx="4029075" cy="5372100"/>
          </a:xfrm>
          <a:prstGeom prst="rect">
            <a:avLst/>
          </a:prstGeom>
        </p:spPr>
      </p:pic>
      <p:sp>
        <p:nvSpPr>
          <p:cNvPr id="12" name="Rectangle 1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albero, persona, esterni&#10;&#10;Descrizione generata automaticamente">
            <a:extLst>
              <a:ext uri="{FF2B5EF4-FFF2-40B4-BE49-F238E27FC236}">
                <a16:creationId xmlns:a16="http://schemas.microsoft.com/office/drawing/2014/main" id="{8CF255A9-2D45-DA9E-4A9F-AA069B483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599" y="742951"/>
            <a:ext cx="4029074" cy="5372098"/>
          </a:xfrm>
          <a:prstGeom prst="rect">
            <a:avLst/>
          </a:prstGeom>
        </p:spPr>
      </p:pic>
      <p:sp>
        <p:nvSpPr>
          <p:cNvPr id="2" name="CasellaDiTesto 1">
            <a:extLst>
              <a:ext uri="{FF2B5EF4-FFF2-40B4-BE49-F238E27FC236}">
                <a16:creationId xmlns:a16="http://schemas.microsoft.com/office/drawing/2014/main" id="{19A68286-0BC2-FFC2-2849-7F833E7F98A1}"/>
              </a:ext>
            </a:extLst>
          </p:cNvPr>
          <p:cNvSpPr txBox="1"/>
          <p:nvPr/>
        </p:nvSpPr>
        <p:spPr>
          <a:xfrm>
            <a:off x="594765" y="6377940"/>
            <a:ext cx="7833815" cy="400110"/>
          </a:xfrm>
          <a:prstGeom prst="rect">
            <a:avLst/>
          </a:prstGeom>
          <a:noFill/>
        </p:spPr>
        <p:txBody>
          <a:bodyPr wrap="square" rtlCol="0">
            <a:spAutoFit/>
          </a:bodyPr>
          <a:lstStyle/>
          <a:p>
            <a:pPr algn="ctr"/>
            <a:r>
              <a:rPr lang="it-IT" sz="2000" dirty="0">
                <a:solidFill>
                  <a:schemeClr val="bg1"/>
                </a:solidFill>
                <a:latin typeface="Algerian" panose="04020705040A02060702" pitchFamily="82" charset="0"/>
              </a:rPr>
              <a:t>Ossalico gocciolato con inserimento strisce di Apitraz</a:t>
            </a:r>
          </a:p>
        </p:txBody>
      </p:sp>
    </p:spTree>
    <p:extLst>
      <p:ext uri="{BB962C8B-B14F-4D97-AF65-F5344CB8AC3E}">
        <p14:creationId xmlns:p14="http://schemas.microsoft.com/office/powerpoint/2010/main" val="1867778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2FD50D0-1315-48C4-BB87-7646B049A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16">
            <a:extLst>
              <a:ext uri="{FF2B5EF4-FFF2-40B4-BE49-F238E27FC236}">
                <a16:creationId xmlns:a16="http://schemas.microsoft.com/office/drawing/2014/main" id="{CA83E95F-11F0-4EF3-B911-EC4A265F08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8" name="Freeform 44">
              <a:extLst>
                <a:ext uri="{FF2B5EF4-FFF2-40B4-BE49-F238E27FC236}">
                  <a16:creationId xmlns:a16="http://schemas.microsoft.com/office/drawing/2014/main" id="{4A5621C8-F0D7-4928-9BC5-B15B318AF6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5">
              <a:extLst>
                <a:ext uri="{FF2B5EF4-FFF2-40B4-BE49-F238E27FC236}">
                  <a16:creationId xmlns:a16="http://schemas.microsoft.com/office/drawing/2014/main" id="{3F55EE6D-8E4E-47F0-B7BC-D45AECE433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6">
              <a:extLst>
                <a:ext uri="{FF2B5EF4-FFF2-40B4-BE49-F238E27FC236}">
                  <a16:creationId xmlns:a16="http://schemas.microsoft.com/office/drawing/2014/main" id="{C2EC5D6B-2D05-4DDF-9E09-8814EA4921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F7890FC4-3706-4665-B92A-D37982414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21">
              <a:extLst>
                <a:ext uri="{FF2B5EF4-FFF2-40B4-BE49-F238E27FC236}">
                  <a16:creationId xmlns:a16="http://schemas.microsoft.com/office/drawing/2014/main" id="{5B29EAEC-4EE8-4823-BBB4-9012708C82B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olo 1"/>
          <p:cNvSpPr>
            <a:spLocks noGrp="1"/>
          </p:cNvSpPr>
          <p:nvPr>
            <p:ph type="title"/>
          </p:nvPr>
        </p:nvSpPr>
        <p:spPr>
          <a:xfrm>
            <a:off x="785460" y="759805"/>
            <a:ext cx="7729890" cy="1325563"/>
          </a:xfrm>
        </p:spPr>
        <p:txBody>
          <a:bodyPr>
            <a:normAutofit/>
          </a:bodyPr>
          <a:lstStyle/>
          <a:p>
            <a:r>
              <a:rPr lang="it-IT" sz="3500">
                <a:solidFill>
                  <a:srgbClr val="FFFFFF"/>
                </a:solidFill>
              </a:rPr>
              <a:t>ACIDO OSSALICO</a:t>
            </a:r>
          </a:p>
        </p:txBody>
      </p:sp>
      <p:sp>
        <p:nvSpPr>
          <p:cNvPr id="3" name="Segnaposto contenuto 2"/>
          <p:cNvSpPr>
            <a:spLocks noGrp="1"/>
          </p:cNvSpPr>
          <p:nvPr>
            <p:ph idx="1"/>
          </p:nvPr>
        </p:nvSpPr>
        <p:spPr>
          <a:xfrm>
            <a:off x="4344883" y="4540361"/>
            <a:ext cx="4790164" cy="3363846"/>
          </a:xfrm>
        </p:spPr>
        <p:txBody>
          <a:bodyPr anchor="ctr">
            <a:normAutofit/>
          </a:bodyPr>
          <a:lstStyle/>
          <a:p>
            <a:pPr>
              <a:buNone/>
            </a:pPr>
            <a:r>
              <a:rPr lang="it-IT" sz="1700" dirty="0"/>
              <a:t>50 ml per alvare: far gocciolare a poco a poco 5 ml di soluzione per ogni spazio interfavo cercando di ricoprire il maggior numero d’api possibile</a:t>
            </a:r>
          </a:p>
          <a:p>
            <a:pPr>
              <a:buNone/>
            </a:pPr>
            <a:endParaRPr lang="it-IT" sz="1700" dirty="0"/>
          </a:p>
        </p:txBody>
      </p:sp>
      <p:pic>
        <p:nvPicPr>
          <p:cNvPr id="7" name="Immagine 6" descr="Immagine che contiene esterni, roccia&#10;&#10;Descrizione generata automaticamente">
            <a:extLst>
              <a:ext uri="{FF2B5EF4-FFF2-40B4-BE49-F238E27FC236}">
                <a16:creationId xmlns:a16="http://schemas.microsoft.com/office/drawing/2014/main" id="{4F1A83AB-E6F9-EE59-ECEC-87A1652FEF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924" y="2172721"/>
            <a:ext cx="3513960" cy="4685279"/>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F98769AD-1136-0478-457D-C35227A8422F}"/>
              </a:ext>
            </a:extLst>
          </p:cNvPr>
          <p:cNvPicPr>
            <a:picLocks noChangeAspect="1"/>
          </p:cNvPicPr>
          <p:nvPr/>
        </p:nvPicPr>
        <p:blipFill rotWithShape="1">
          <a:blip r:embed="rId3">
            <a:extLst>
              <a:ext uri="{28A0092B-C50C-407E-A947-70E740481C1C}">
                <a14:useLocalDpi xmlns:a14="http://schemas.microsoft.com/office/drawing/2010/main" val="0"/>
              </a:ext>
            </a:extLst>
          </a:blip>
          <a:srcRect r="11778" b="-1"/>
          <a:stretch/>
        </p:blipFill>
        <p:spPr>
          <a:xfrm>
            <a:off x="4650405" y="2217223"/>
            <a:ext cx="2923466" cy="331379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apiario, giallo, alveare, persona&#10;&#10;Il contenuto generato dall'IA potrebbe non essere corretto.">
            <a:extLst>
              <a:ext uri="{FF2B5EF4-FFF2-40B4-BE49-F238E27FC236}">
                <a16:creationId xmlns:a16="http://schemas.microsoft.com/office/drawing/2014/main" id="{9196C7B1-AD7D-B20A-B44E-AF460F901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2323807"/>
            <a:ext cx="3971037" cy="2210384"/>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Immagine 2" descr="Immagine che contiene testo, strumento, scatola, giallo&#10;&#10;Il contenuto generato dall'IA potrebbe non essere corretto.">
            <a:extLst>
              <a:ext uri="{FF2B5EF4-FFF2-40B4-BE49-F238E27FC236}">
                <a16:creationId xmlns:a16="http://schemas.microsoft.com/office/drawing/2014/main" id="{42BD9CF3-D456-DACB-DFE4-DD5923584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362" y="1474668"/>
            <a:ext cx="3971037" cy="3908664"/>
          </a:xfrm>
          <a:prstGeom prst="rect">
            <a:avLst/>
          </a:prstGeom>
        </p:spPr>
      </p:pic>
    </p:spTree>
    <p:extLst>
      <p:ext uri="{BB962C8B-B14F-4D97-AF65-F5344CB8AC3E}">
        <p14:creationId xmlns:p14="http://schemas.microsoft.com/office/powerpoint/2010/main" val="3842188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aria aperta, terreno, edificio, cemento&#10;&#10;Descrizione generata automaticamente">
            <a:extLst>
              <a:ext uri="{FF2B5EF4-FFF2-40B4-BE49-F238E27FC236}">
                <a16:creationId xmlns:a16="http://schemas.microsoft.com/office/drawing/2014/main" id="{A7CE09A3-7821-0525-1D37-5F2D5BBA78C7}"/>
              </a:ext>
            </a:extLst>
          </p:cNvPr>
          <p:cNvPicPr>
            <a:picLocks noChangeAspect="1"/>
          </p:cNvPicPr>
          <p:nvPr/>
        </p:nvPicPr>
        <p:blipFill rotWithShape="1">
          <a:blip r:embed="rId2">
            <a:extLst>
              <a:ext uri="{28A0092B-C50C-407E-A947-70E740481C1C}">
                <a14:useLocalDpi xmlns:a14="http://schemas.microsoft.com/office/drawing/2010/main" val="0"/>
              </a:ext>
            </a:extLst>
          </a:blip>
          <a:srcRect l="13207" r="26666" b="-1"/>
          <a:stretch/>
        </p:blipFill>
        <p:spPr>
          <a:xfrm>
            <a:off x="4789844" y="643467"/>
            <a:ext cx="3714034" cy="5571066"/>
          </a:xfrm>
          <a:prstGeom prst="rect">
            <a:avLst/>
          </a:prstGeom>
        </p:spPr>
      </p:pic>
      <p:sp>
        <p:nvSpPr>
          <p:cNvPr id="17" name="Rectangle 16">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aria aperta, albero, natura, baule/proboscide&#10;&#10;Descrizione generata automaticamente">
            <a:extLst>
              <a:ext uri="{FF2B5EF4-FFF2-40B4-BE49-F238E27FC236}">
                <a16:creationId xmlns:a16="http://schemas.microsoft.com/office/drawing/2014/main" id="{478A694A-2BA7-1C00-23D2-0219530F1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99" y="1162646"/>
            <a:ext cx="4029074" cy="4532708"/>
          </a:xfrm>
          <a:prstGeom prst="rect">
            <a:avLst/>
          </a:prstGeom>
        </p:spPr>
      </p:pic>
      <p:sp>
        <p:nvSpPr>
          <p:cNvPr id="8" name="CasellaDiTesto 7">
            <a:extLst>
              <a:ext uri="{FF2B5EF4-FFF2-40B4-BE49-F238E27FC236}">
                <a16:creationId xmlns:a16="http://schemas.microsoft.com/office/drawing/2014/main" id="{3D39F296-6E24-11C4-3278-EBB2EDDAC7DC}"/>
              </a:ext>
            </a:extLst>
          </p:cNvPr>
          <p:cNvSpPr txBox="1"/>
          <p:nvPr/>
        </p:nvSpPr>
        <p:spPr>
          <a:xfrm>
            <a:off x="482599" y="5989314"/>
            <a:ext cx="3773982" cy="400110"/>
          </a:xfrm>
          <a:prstGeom prst="rect">
            <a:avLst/>
          </a:prstGeom>
          <a:noFill/>
        </p:spPr>
        <p:txBody>
          <a:bodyPr wrap="none" rtlCol="0">
            <a:spAutoFit/>
          </a:bodyPr>
          <a:lstStyle/>
          <a:p>
            <a:r>
              <a:rPr lang="it-IT" sz="2000" dirty="0">
                <a:solidFill>
                  <a:schemeClr val="bg1"/>
                </a:solidFill>
                <a:latin typeface="Arial" panose="020B0604020202020204" pitchFamily="34" charset="0"/>
                <a:cs typeface="Arial" panose="020B0604020202020204" pitchFamily="34" charset="0"/>
              </a:rPr>
              <a:t>Varroa Sensitive Hygienic  </a:t>
            </a:r>
            <a:r>
              <a:rPr lang="it-IT" sz="2000" b="1" dirty="0">
                <a:solidFill>
                  <a:schemeClr val="bg1"/>
                </a:solidFill>
                <a:latin typeface="Arial" panose="020B0604020202020204" pitchFamily="34" charset="0"/>
                <a:cs typeface="Arial" panose="020B0604020202020204" pitchFamily="34" charset="0"/>
              </a:rPr>
              <a:t>VSH</a:t>
            </a:r>
          </a:p>
        </p:txBody>
      </p:sp>
      <p:sp>
        <p:nvSpPr>
          <p:cNvPr id="2" name="CasellaDiTesto 1">
            <a:extLst>
              <a:ext uri="{FF2B5EF4-FFF2-40B4-BE49-F238E27FC236}">
                <a16:creationId xmlns:a16="http://schemas.microsoft.com/office/drawing/2014/main" id="{D3A6ABF0-7490-A786-DCDC-1F039824B852}"/>
              </a:ext>
            </a:extLst>
          </p:cNvPr>
          <p:cNvSpPr txBox="1"/>
          <p:nvPr/>
        </p:nvSpPr>
        <p:spPr>
          <a:xfrm>
            <a:off x="505907" y="643467"/>
            <a:ext cx="4024882" cy="461665"/>
          </a:xfrm>
          <a:prstGeom prst="rect">
            <a:avLst/>
          </a:prstGeom>
          <a:noFill/>
        </p:spPr>
        <p:txBody>
          <a:bodyPr wrap="square" rtlCol="0">
            <a:spAutoFit/>
          </a:bodyPr>
          <a:lstStyle/>
          <a:p>
            <a:pPr algn="ctr"/>
            <a:r>
              <a:rPr lang="it-IT" sz="2400" dirty="0">
                <a:solidFill>
                  <a:schemeClr val="bg1"/>
                </a:solidFill>
                <a:latin typeface="Aharoni" panose="02010803020104030203" pitchFamily="2" charset="-79"/>
                <a:cs typeface="Aharoni" panose="02010803020104030203" pitchFamily="2" charset="-79"/>
              </a:rPr>
              <a:t>Luce in fondo al tunnel</a:t>
            </a:r>
          </a:p>
        </p:txBody>
      </p:sp>
    </p:spTree>
    <p:extLst>
      <p:ext uri="{BB962C8B-B14F-4D97-AF65-F5344CB8AC3E}">
        <p14:creationId xmlns:p14="http://schemas.microsoft.com/office/powerpoint/2010/main" val="3610120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FE5EFC-56F2-6945-A67F-7166D5025AA8}"/>
              </a:ext>
            </a:extLst>
          </p:cNvPr>
          <p:cNvSpPr>
            <a:spLocks noGrp="1"/>
          </p:cNvSpPr>
          <p:nvPr>
            <p:ph type="title"/>
          </p:nvPr>
        </p:nvSpPr>
        <p:spPr/>
        <p:txBody>
          <a:bodyPr/>
          <a:lstStyle/>
          <a:p>
            <a:r>
              <a:rPr lang="it-IT" dirty="0">
                <a:latin typeface="Algerian" panose="04020705040A02060702" pitchFamily="82" charset="0"/>
              </a:rPr>
              <a:t>VIROSI</a:t>
            </a:r>
          </a:p>
        </p:txBody>
      </p:sp>
      <p:graphicFrame>
        <p:nvGraphicFramePr>
          <p:cNvPr id="1028" name="Segnaposto contenuto 2">
            <a:extLst>
              <a:ext uri="{FF2B5EF4-FFF2-40B4-BE49-F238E27FC236}">
                <a16:creationId xmlns:a16="http://schemas.microsoft.com/office/drawing/2014/main" id="{C7794CCA-0269-6DC7-592B-45C22D9B0539}"/>
              </a:ext>
            </a:extLst>
          </p:cNvPr>
          <p:cNvGraphicFramePr>
            <a:graphicFrameLocks noGrp="1"/>
          </p:cNvGraphicFramePr>
          <p:nvPr>
            <p:ph sz="half" idx="1"/>
            <p:extLst>
              <p:ext uri="{D42A27DB-BD31-4B8C-83A1-F6EECF244321}">
                <p14:modId xmlns:p14="http://schemas.microsoft.com/office/powerpoint/2010/main" val="3005751060"/>
              </p:ext>
            </p:extLst>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contenuto 3">
            <a:extLst>
              <a:ext uri="{FF2B5EF4-FFF2-40B4-BE49-F238E27FC236}">
                <a16:creationId xmlns:a16="http://schemas.microsoft.com/office/drawing/2014/main" id="{B8E8F518-63D9-609B-9872-1FB6AF4A542D}"/>
              </a:ext>
            </a:extLst>
          </p:cNvPr>
          <p:cNvSpPr>
            <a:spLocks noGrp="1"/>
          </p:cNvSpPr>
          <p:nvPr>
            <p:ph sz="half" idx="2"/>
          </p:nvPr>
        </p:nvSpPr>
        <p:spPr/>
        <p:txBody>
          <a:bodyPr>
            <a:normAutofit/>
          </a:bodyPr>
          <a:lstStyle/>
          <a:p>
            <a:r>
              <a:rPr lang="it-IT" sz="1800" b="1" i="0" dirty="0">
                <a:solidFill>
                  <a:srgbClr val="333333"/>
                </a:solidFill>
                <a:effectLst/>
                <a:latin typeface="Arial" panose="020B0604020202020204" pitchFamily="34" charset="0"/>
                <a:cs typeface="Arial" panose="020B0604020202020204" pitchFamily="34" charset="0"/>
              </a:rPr>
              <a:t>Queen Cell Virus (BQCV):</a:t>
            </a:r>
            <a:r>
              <a:rPr lang="it-IT" sz="1800" b="0" i="0" dirty="0">
                <a:solidFill>
                  <a:srgbClr val="333333"/>
                </a:solidFill>
                <a:effectLst/>
                <a:latin typeface="Arial" panose="020B0604020202020204" pitchFamily="34" charset="0"/>
                <a:cs typeface="Arial" panose="020B0604020202020204" pitchFamily="34" charset="0"/>
              </a:rPr>
              <a:t> </a:t>
            </a:r>
            <a:r>
              <a:rPr lang="it-IT" sz="1600" b="0" i="0" dirty="0">
                <a:solidFill>
                  <a:srgbClr val="333333"/>
                </a:solidFill>
                <a:effectLst/>
                <a:latin typeface="Arial" panose="020B0604020202020204" pitchFamily="34" charset="0"/>
                <a:cs typeface="Arial" panose="020B0604020202020204" pitchFamily="34" charset="0"/>
              </a:rPr>
              <a:t>Colpisce principalmente se non esclusivamente le larve di regina le quali assumono di conseguenza una colorazione nerastra prima di morire. </a:t>
            </a:r>
            <a:r>
              <a:rPr lang="it-IT" sz="1600" dirty="0">
                <a:solidFill>
                  <a:srgbClr val="333333"/>
                </a:solidFill>
                <a:latin typeface="Arial" panose="020B0604020202020204" pitchFamily="34" charset="0"/>
                <a:cs typeface="Arial" panose="020B0604020202020204" pitchFamily="34" charset="0"/>
              </a:rPr>
              <a:t>L</a:t>
            </a:r>
            <a:r>
              <a:rPr lang="it-IT" sz="1600" b="0" i="0" dirty="0">
                <a:solidFill>
                  <a:srgbClr val="333333"/>
                </a:solidFill>
                <a:effectLst/>
                <a:latin typeface="Arial" panose="020B0604020202020204" pitchFamily="34" charset="0"/>
                <a:cs typeface="Arial" panose="020B0604020202020204" pitchFamily="34" charset="0"/>
              </a:rPr>
              <a:t>’infezione avviene tramite l’alimentazione con pappa reale contaminata</a:t>
            </a:r>
          </a:p>
          <a:p>
            <a:r>
              <a:rPr lang="it-IT" sz="1800" b="1" dirty="0">
                <a:solidFill>
                  <a:srgbClr val="333333"/>
                </a:solidFill>
                <a:latin typeface="Arial" panose="020B0604020202020204" pitchFamily="34" charset="0"/>
                <a:cs typeface="Arial" panose="020B0604020202020204" pitchFamily="34" charset="0"/>
              </a:rPr>
              <a:t>Virus della paralisi cronica</a:t>
            </a:r>
            <a:endParaRPr lang="it-IT" sz="1800" b="1" dirty="0">
              <a:latin typeface="Arial" panose="020B0604020202020204" pitchFamily="34" charset="0"/>
              <a:cs typeface="Arial" panose="020B0604020202020204" pitchFamily="34" charset="0"/>
            </a:endParaRPr>
          </a:p>
        </p:txBody>
      </p:sp>
      <p:pic>
        <p:nvPicPr>
          <p:cNvPr id="1026" name="Picture 2" descr="Ceppi di api resistenti alla varroa che sono anche tolleranti al virus delle  ali deformi - Unaapi">
            <a:extLst>
              <a:ext uri="{FF2B5EF4-FFF2-40B4-BE49-F238E27FC236}">
                <a16:creationId xmlns:a16="http://schemas.microsoft.com/office/drawing/2014/main" id="{6725B789-EA97-65DF-A76C-717224F7A2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4049688"/>
            <a:ext cx="2808312"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494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716862" y="15196"/>
            <a:ext cx="3944780" cy="1325563"/>
          </a:xfrm>
        </p:spPr>
        <p:txBody>
          <a:bodyPr>
            <a:normAutofit/>
          </a:bodyPr>
          <a:lstStyle/>
          <a:p>
            <a:r>
              <a:rPr lang="it-IT" b="1" dirty="0">
                <a:latin typeface="Algerian" panose="04020705040A02060702" pitchFamily="82" charset="0"/>
              </a:rPr>
              <a:t>NOSEMIASI</a:t>
            </a:r>
          </a:p>
        </p:txBody>
      </p:sp>
      <p:sp>
        <p:nvSpPr>
          <p:cNvPr id="10" name="Freeform: Shape 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Immagine 4" descr="Immagine che contiene testo, vecchio, sporco, scrivania&#10;&#10;Descrizione generata automaticamente">
            <a:extLst>
              <a:ext uri="{FF2B5EF4-FFF2-40B4-BE49-F238E27FC236}">
                <a16:creationId xmlns:a16="http://schemas.microsoft.com/office/drawing/2014/main" id="{0028F2F6-DFBE-A1FC-34C1-D05DEFAB010B}"/>
              </a:ext>
            </a:extLst>
          </p:cNvPr>
          <p:cNvPicPr>
            <a:picLocks noChangeAspect="1"/>
          </p:cNvPicPr>
          <p:nvPr/>
        </p:nvPicPr>
        <p:blipFill rotWithShape="1">
          <a:blip r:embed="rId2">
            <a:extLst>
              <a:ext uri="{28A0092B-C50C-407E-A947-70E740481C1C}">
                <a14:useLocalDpi xmlns:a14="http://schemas.microsoft.com/office/drawing/2010/main" val="0"/>
              </a:ext>
            </a:extLst>
          </a:blip>
          <a:srcRect l="24936" r="13178" b="2"/>
          <a:stretch/>
        </p:blipFill>
        <p:spPr>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Segnaposto contenuto 2"/>
          <p:cNvSpPr>
            <a:spLocks noGrp="1"/>
          </p:cNvSpPr>
          <p:nvPr>
            <p:ph idx="1"/>
          </p:nvPr>
        </p:nvSpPr>
        <p:spPr>
          <a:xfrm>
            <a:off x="4684761" y="1052736"/>
            <a:ext cx="3944786" cy="5472608"/>
          </a:xfrm>
        </p:spPr>
        <p:txBody>
          <a:bodyPr anchor="t">
            <a:noAutofit/>
          </a:bodyPr>
          <a:lstStyle/>
          <a:p>
            <a:pPr>
              <a:lnSpc>
                <a:spcPct val="90000"/>
              </a:lnSpc>
            </a:pPr>
            <a:r>
              <a:rPr lang="it-IT" sz="1600" dirty="0">
                <a:latin typeface="Arial" panose="020B0604020202020204" pitchFamily="34" charset="0"/>
                <a:cs typeface="Arial" panose="020B0604020202020204" pitchFamily="34" charset="0"/>
              </a:rPr>
              <a:t>Malattia contagiosa si manifesta a fine inverno</a:t>
            </a:r>
          </a:p>
          <a:p>
            <a:pPr>
              <a:lnSpc>
                <a:spcPct val="90000"/>
              </a:lnSpc>
            </a:pPr>
            <a:r>
              <a:rPr lang="it-IT" sz="1600" b="1" dirty="0">
                <a:highlight>
                  <a:srgbClr val="00FF00"/>
                </a:highlight>
                <a:latin typeface="Arial" panose="020B0604020202020204" pitchFamily="34" charset="0"/>
                <a:cs typeface="Arial" panose="020B0604020202020204" pitchFamily="34" charset="0"/>
              </a:rPr>
              <a:t>Denuncia obbligatoria</a:t>
            </a:r>
          </a:p>
          <a:p>
            <a:pPr>
              <a:lnSpc>
                <a:spcPct val="90000"/>
              </a:lnSpc>
            </a:pPr>
            <a:r>
              <a:rPr lang="it-IT" sz="1600" dirty="0">
                <a:latin typeface="Arial" panose="020B0604020202020204" pitchFamily="34" charset="0"/>
                <a:cs typeface="Arial" panose="020B0604020202020204" pitchFamily="34" charset="0"/>
              </a:rPr>
              <a:t>Protozoo ( </a:t>
            </a:r>
            <a:r>
              <a:rPr lang="it-IT" sz="1600" b="1" dirty="0">
                <a:latin typeface="Arial" panose="020B0604020202020204" pitchFamily="34" charset="0"/>
                <a:cs typeface="Arial" panose="020B0604020202020204" pitchFamily="34" charset="0"/>
              </a:rPr>
              <a:t>Nosema apis</a:t>
            </a:r>
            <a:r>
              <a:rPr lang="it-IT" sz="1600" dirty="0">
                <a:latin typeface="Arial" panose="020B0604020202020204" pitchFamily="34" charset="0"/>
                <a:cs typeface="Arial" panose="020B0604020202020204" pitchFamily="34" charset="0"/>
              </a:rPr>
              <a:t>)</a:t>
            </a:r>
          </a:p>
          <a:p>
            <a:pPr>
              <a:lnSpc>
                <a:spcPct val="90000"/>
              </a:lnSpc>
            </a:pPr>
            <a:r>
              <a:rPr lang="it-IT" sz="1600" dirty="0">
                <a:latin typeface="Arial" panose="020B0604020202020204" pitchFamily="34" charset="0"/>
                <a:cs typeface="Arial" panose="020B0604020202020204" pitchFamily="34" charset="0"/>
              </a:rPr>
              <a:t>Vive parassitando le cellule epiteliali del mesointestino ( stomaco) delle api </a:t>
            </a:r>
          </a:p>
          <a:p>
            <a:pPr>
              <a:lnSpc>
                <a:spcPct val="90000"/>
              </a:lnSpc>
            </a:pPr>
            <a:r>
              <a:rPr lang="it-IT" sz="1600" dirty="0">
                <a:latin typeface="Arial" panose="020B0604020202020204" pitchFamily="34" charset="0"/>
                <a:cs typeface="Arial" panose="020B0604020202020204" pitchFamily="34" charset="0"/>
              </a:rPr>
              <a:t>Si trasmette per spore (propagandosi attraverso gli escrementi nell’alveare)  una volta ingerite germinano nell’intestino causando la malattia</a:t>
            </a:r>
          </a:p>
          <a:p>
            <a:pPr>
              <a:lnSpc>
                <a:spcPct val="90000"/>
              </a:lnSpc>
              <a:buNone/>
            </a:pPr>
            <a:r>
              <a:rPr lang="it-IT" sz="1600" dirty="0">
                <a:latin typeface="Arial" panose="020B0604020202020204" pitchFamily="34" charset="0"/>
                <a:cs typeface="Arial" panose="020B0604020202020204" pitchFamily="34" charset="0"/>
              </a:rPr>
              <a:t>SINTOMI</a:t>
            </a:r>
          </a:p>
          <a:p>
            <a:pPr>
              <a:lnSpc>
                <a:spcPct val="90000"/>
              </a:lnSpc>
              <a:buFont typeface="+mj-lt"/>
              <a:buAutoNum type="arabicPeriod"/>
            </a:pPr>
            <a:r>
              <a:rPr lang="it-IT" sz="1600" dirty="0">
                <a:latin typeface="Arial" panose="020B0604020202020204" pitchFamily="34" charset="0"/>
                <a:cs typeface="Arial" panose="020B0604020202020204" pitchFamily="34" charset="0"/>
              </a:rPr>
              <a:t>Api inoperose</a:t>
            </a:r>
          </a:p>
          <a:p>
            <a:pPr>
              <a:lnSpc>
                <a:spcPct val="90000"/>
              </a:lnSpc>
              <a:buFont typeface="+mj-lt"/>
              <a:buAutoNum type="arabicPeriod"/>
            </a:pPr>
            <a:r>
              <a:rPr lang="it-IT" sz="1600" dirty="0">
                <a:latin typeface="Arial" panose="020B0604020202020204" pitchFamily="34" charset="0"/>
                <a:cs typeface="Arial" panose="020B0604020202020204" pitchFamily="34" charset="0"/>
              </a:rPr>
              <a:t>Comparsa di diarrea</a:t>
            </a:r>
          </a:p>
          <a:p>
            <a:pPr>
              <a:lnSpc>
                <a:spcPct val="90000"/>
              </a:lnSpc>
              <a:buFont typeface="+mj-lt"/>
              <a:buAutoNum type="arabicPeriod"/>
            </a:pPr>
            <a:r>
              <a:rPr lang="it-IT" sz="1600" dirty="0">
                <a:latin typeface="Arial" panose="020B0604020202020204" pitchFamily="34" charset="0"/>
                <a:cs typeface="Arial" panose="020B0604020202020204" pitchFamily="34" charset="0"/>
              </a:rPr>
              <a:t>Le api non riescono più a volare e si trascinano davanti all’arnia</a:t>
            </a:r>
          </a:p>
          <a:p>
            <a:pPr>
              <a:lnSpc>
                <a:spcPct val="90000"/>
              </a:lnSpc>
              <a:buFont typeface="+mj-lt"/>
              <a:buAutoNum type="arabicPeriod"/>
            </a:pPr>
            <a:r>
              <a:rPr lang="it-IT" sz="1600" dirty="0">
                <a:latin typeface="Arial" panose="020B0604020202020204" pitchFamily="34" charset="0"/>
                <a:cs typeface="Arial" panose="020B0604020202020204" pitchFamily="34" charset="0"/>
              </a:rPr>
              <a:t>Si riuniscono in piccoli gruppi e tremano</a:t>
            </a:r>
          </a:p>
          <a:p>
            <a:pPr>
              <a:lnSpc>
                <a:spcPct val="90000"/>
              </a:lnSpc>
              <a:buNone/>
            </a:pPr>
            <a:r>
              <a:rPr lang="it-IT" sz="1600" dirty="0">
                <a:latin typeface="Arial" panose="020B0604020202020204" pitchFamily="34" charset="0"/>
                <a:cs typeface="Arial" panose="020B0604020202020204" pitchFamily="34" charset="0"/>
              </a:rPr>
              <a:t>CURE</a:t>
            </a:r>
          </a:p>
          <a:p>
            <a:pPr>
              <a:lnSpc>
                <a:spcPct val="90000"/>
              </a:lnSpc>
              <a:buFont typeface="+mj-lt"/>
              <a:buAutoNum type="arabicPeriod"/>
            </a:pPr>
            <a:r>
              <a:rPr lang="it-IT" sz="1600" dirty="0">
                <a:latin typeface="Arial" panose="020B0604020202020204" pitchFamily="34" charset="0"/>
                <a:cs typeface="Arial" panose="020B0604020202020204" pitchFamily="34" charset="0"/>
              </a:rPr>
              <a:t>Prevenzione: mantenere le famiglie forti, </a:t>
            </a:r>
            <a:r>
              <a:rPr lang="it-IT" sz="1600" b="1" u="sng" dirty="0">
                <a:latin typeface="Arial" panose="020B0604020202020204" pitchFamily="34" charset="0"/>
                <a:cs typeface="Arial" panose="020B0604020202020204" pitchFamily="34" charset="0"/>
              </a:rPr>
              <a:t>non nutrire mai con sciroppo nei mesi freddi </a:t>
            </a:r>
            <a:r>
              <a:rPr lang="it-IT" sz="1600" b="1" dirty="0">
                <a:latin typeface="Arial" panose="020B0604020202020204" pitchFamily="34" charset="0"/>
                <a:cs typeface="Arial" panose="020B0604020202020204" pitchFamily="34" charset="0"/>
              </a:rPr>
              <a:t>sostituire l’alveare con uno nuovo e pulito </a:t>
            </a:r>
            <a:endParaRPr lang="it-IT" sz="1600" b="1" u="sng" dirty="0">
              <a:latin typeface="Arial" panose="020B0604020202020204" pitchFamily="34" charset="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0D0D3D7-8E47-BDDB-A8B7-2D338AC70658}"/>
              </a:ext>
            </a:extLst>
          </p:cNvPr>
          <p:cNvSpPr>
            <a:spLocks noGrp="1"/>
          </p:cNvSpPr>
          <p:nvPr>
            <p:ph type="title"/>
          </p:nvPr>
        </p:nvSpPr>
        <p:spPr>
          <a:xfrm>
            <a:off x="459486" y="365125"/>
            <a:ext cx="3971261" cy="2063808"/>
          </a:xfrm>
        </p:spPr>
        <p:txBody>
          <a:bodyPr vert="horz" lIns="91440" tIns="45720" rIns="91440" bIns="45720" rtlCol="0" anchor="b">
            <a:normAutofit/>
          </a:bodyPr>
          <a:lstStyle/>
          <a:p>
            <a:pPr algn="l">
              <a:lnSpc>
                <a:spcPct val="90000"/>
              </a:lnSpc>
            </a:pPr>
            <a:r>
              <a:rPr lang="en-US" sz="4700" b="1"/>
              <a:t>NOSEMA APIS</a:t>
            </a:r>
          </a:p>
        </p:txBody>
      </p:sp>
      <p:sp>
        <p:nvSpPr>
          <p:cNvPr id="40"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2650181"/>
            <a:ext cx="3257550" cy="18288"/>
          </a:xfrm>
          <a:custGeom>
            <a:avLst/>
            <a:gdLst>
              <a:gd name="connsiteX0" fmla="*/ 0 w 3257550"/>
              <a:gd name="connsiteY0" fmla="*/ 0 h 18288"/>
              <a:gd name="connsiteX1" fmla="*/ 618935 w 3257550"/>
              <a:gd name="connsiteY1" fmla="*/ 0 h 18288"/>
              <a:gd name="connsiteX2" fmla="*/ 1270445 w 3257550"/>
              <a:gd name="connsiteY2" fmla="*/ 0 h 18288"/>
              <a:gd name="connsiteX3" fmla="*/ 1954530 w 3257550"/>
              <a:gd name="connsiteY3" fmla="*/ 0 h 18288"/>
              <a:gd name="connsiteX4" fmla="*/ 2638616 w 3257550"/>
              <a:gd name="connsiteY4" fmla="*/ 0 h 18288"/>
              <a:gd name="connsiteX5" fmla="*/ 3257550 w 3257550"/>
              <a:gd name="connsiteY5" fmla="*/ 0 h 18288"/>
              <a:gd name="connsiteX6" fmla="*/ 3257550 w 3257550"/>
              <a:gd name="connsiteY6" fmla="*/ 18288 h 18288"/>
              <a:gd name="connsiteX7" fmla="*/ 2540889 w 3257550"/>
              <a:gd name="connsiteY7" fmla="*/ 18288 h 18288"/>
              <a:gd name="connsiteX8" fmla="*/ 1824228 w 3257550"/>
              <a:gd name="connsiteY8" fmla="*/ 18288 h 18288"/>
              <a:gd name="connsiteX9" fmla="*/ 1172718 w 3257550"/>
              <a:gd name="connsiteY9" fmla="*/ 18288 h 18288"/>
              <a:gd name="connsiteX10" fmla="*/ 0 w 3257550"/>
              <a:gd name="connsiteY10" fmla="*/ 18288 h 18288"/>
              <a:gd name="connsiteX11" fmla="*/ 0 w 325755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550" h="18288" fill="none" extrusionOk="0">
                <a:moveTo>
                  <a:pt x="0" y="0"/>
                </a:moveTo>
                <a:cubicBezTo>
                  <a:pt x="222571" y="-4581"/>
                  <a:pt x="395946" y="-20429"/>
                  <a:pt x="618935" y="0"/>
                </a:cubicBezTo>
                <a:cubicBezTo>
                  <a:pt x="841925" y="20429"/>
                  <a:pt x="1064831" y="-497"/>
                  <a:pt x="1270445" y="0"/>
                </a:cubicBezTo>
                <a:cubicBezTo>
                  <a:pt x="1476059" y="497"/>
                  <a:pt x="1673547" y="428"/>
                  <a:pt x="1954530" y="0"/>
                </a:cubicBezTo>
                <a:cubicBezTo>
                  <a:pt x="2235513" y="-428"/>
                  <a:pt x="2452407" y="27906"/>
                  <a:pt x="2638616" y="0"/>
                </a:cubicBezTo>
                <a:cubicBezTo>
                  <a:pt x="2824825" y="-27906"/>
                  <a:pt x="3043878" y="-22618"/>
                  <a:pt x="3257550" y="0"/>
                </a:cubicBezTo>
                <a:cubicBezTo>
                  <a:pt x="3256841" y="8157"/>
                  <a:pt x="3257137" y="12125"/>
                  <a:pt x="3257550" y="18288"/>
                </a:cubicBezTo>
                <a:cubicBezTo>
                  <a:pt x="2955505" y="29918"/>
                  <a:pt x="2697243" y="41720"/>
                  <a:pt x="2540889" y="18288"/>
                </a:cubicBezTo>
                <a:cubicBezTo>
                  <a:pt x="2384535" y="-5144"/>
                  <a:pt x="2114539" y="6231"/>
                  <a:pt x="1824228" y="18288"/>
                </a:cubicBezTo>
                <a:cubicBezTo>
                  <a:pt x="1533917" y="30345"/>
                  <a:pt x="1462450" y="24037"/>
                  <a:pt x="1172718" y="18288"/>
                </a:cubicBezTo>
                <a:cubicBezTo>
                  <a:pt x="882986" y="12540"/>
                  <a:pt x="500637" y="24492"/>
                  <a:pt x="0" y="18288"/>
                </a:cubicBezTo>
                <a:cubicBezTo>
                  <a:pt x="-46" y="12483"/>
                  <a:pt x="-203" y="6491"/>
                  <a:pt x="0" y="0"/>
                </a:cubicBezTo>
                <a:close/>
              </a:path>
              <a:path w="3257550" h="18288" stroke="0" extrusionOk="0">
                <a:moveTo>
                  <a:pt x="0" y="0"/>
                </a:moveTo>
                <a:cubicBezTo>
                  <a:pt x="278434" y="16845"/>
                  <a:pt x="441207" y="-24568"/>
                  <a:pt x="618935" y="0"/>
                </a:cubicBezTo>
                <a:cubicBezTo>
                  <a:pt x="796663" y="24568"/>
                  <a:pt x="985120" y="5689"/>
                  <a:pt x="1172718" y="0"/>
                </a:cubicBezTo>
                <a:cubicBezTo>
                  <a:pt x="1360316" y="-5689"/>
                  <a:pt x="1666432" y="29765"/>
                  <a:pt x="1889379" y="0"/>
                </a:cubicBezTo>
                <a:cubicBezTo>
                  <a:pt x="2112326" y="-29765"/>
                  <a:pt x="2378171" y="13184"/>
                  <a:pt x="2508314" y="0"/>
                </a:cubicBezTo>
                <a:cubicBezTo>
                  <a:pt x="2638457" y="-13184"/>
                  <a:pt x="2897393" y="-18048"/>
                  <a:pt x="3257550" y="0"/>
                </a:cubicBezTo>
                <a:cubicBezTo>
                  <a:pt x="3257286" y="4493"/>
                  <a:pt x="3257934" y="9472"/>
                  <a:pt x="3257550" y="18288"/>
                </a:cubicBezTo>
                <a:cubicBezTo>
                  <a:pt x="3005417" y="4399"/>
                  <a:pt x="2789824" y="23493"/>
                  <a:pt x="2606040" y="18288"/>
                </a:cubicBezTo>
                <a:cubicBezTo>
                  <a:pt x="2422256" y="13084"/>
                  <a:pt x="2161816" y="17045"/>
                  <a:pt x="1889379" y="18288"/>
                </a:cubicBezTo>
                <a:cubicBezTo>
                  <a:pt x="1616942" y="19531"/>
                  <a:pt x="1456938" y="28545"/>
                  <a:pt x="1335595" y="18288"/>
                </a:cubicBezTo>
                <a:cubicBezTo>
                  <a:pt x="1214252" y="8031"/>
                  <a:pt x="876335" y="26295"/>
                  <a:pt x="684085" y="18288"/>
                </a:cubicBezTo>
                <a:cubicBezTo>
                  <a:pt x="491835" y="10282"/>
                  <a:pt x="213058" y="3432"/>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6D1EFFEE-C158-BD6E-EF67-338A99DAA833}"/>
              </a:ext>
            </a:extLst>
          </p:cNvPr>
          <p:cNvSpPr txBox="1"/>
          <p:nvPr/>
        </p:nvSpPr>
        <p:spPr>
          <a:xfrm>
            <a:off x="459486" y="2908005"/>
            <a:ext cx="3971261" cy="326895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b="1" dirty="0"/>
              <a:t>ApiHerb</a:t>
            </a:r>
            <a:r>
              <a:rPr lang="en-US" sz="1900" dirty="0"/>
              <a:t> </a:t>
            </a:r>
            <a:r>
              <a:rPr lang="en-US" sz="1900" b="1" dirty="0"/>
              <a:t>50ml</a:t>
            </a:r>
            <a:r>
              <a:rPr lang="en-US" sz="1900" dirty="0"/>
              <a:t> per alveare, gocciolato sulla parte superiore di telaini, </a:t>
            </a:r>
            <a:r>
              <a:rPr lang="en-US" sz="1900" b="1" dirty="0"/>
              <a:t>1 </a:t>
            </a:r>
            <a:r>
              <a:rPr lang="en-US" sz="1900" dirty="0"/>
              <a:t>somministrazione a </a:t>
            </a:r>
            <a:r>
              <a:rPr lang="en-US" sz="1900" b="1" dirty="0"/>
              <a:t>settimana</a:t>
            </a:r>
            <a:r>
              <a:rPr lang="en-US" sz="1900" dirty="0"/>
              <a:t> per </a:t>
            </a:r>
            <a:r>
              <a:rPr lang="en-US" sz="1900" b="1" dirty="0"/>
              <a:t>3 </a:t>
            </a:r>
            <a:r>
              <a:rPr lang="en-US" sz="1900" dirty="0"/>
              <a:t>settimane </a:t>
            </a:r>
            <a:r>
              <a:rPr lang="en-US" sz="1900" b="1" dirty="0"/>
              <a:t>dall’ultima settimana di Settembre alle prime due di ottobre alla prima </a:t>
            </a:r>
          </a:p>
        </p:txBody>
      </p:sp>
      <p:pic>
        <p:nvPicPr>
          <p:cNvPr id="6" name="Immagine 5" descr="Immagine che contiene testo, elettronico, screenshot&#10;&#10;Descrizione generata automaticamente">
            <a:extLst>
              <a:ext uri="{FF2B5EF4-FFF2-40B4-BE49-F238E27FC236}">
                <a16:creationId xmlns:a16="http://schemas.microsoft.com/office/drawing/2014/main" id="{A623A0EE-DCFF-097D-4637-CDC0921910C6}"/>
              </a:ext>
            </a:extLst>
          </p:cNvPr>
          <p:cNvPicPr>
            <a:picLocks noChangeAspect="1"/>
          </p:cNvPicPr>
          <p:nvPr/>
        </p:nvPicPr>
        <p:blipFill rotWithShape="1">
          <a:blip r:embed="rId2">
            <a:extLst>
              <a:ext uri="{28A0092B-C50C-407E-A947-70E740481C1C}">
                <a14:useLocalDpi xmlns:a14="http://schemas.microsoft.com/office/drawing/2010/main" val="0"/>
              </a:ext>
            </a:extLst>
          </a:blip>
          <a:srcRect l="5261" r="6682" b="1"/>
          <a:stretch/>
        </p:blipFill>
        <p:spPr>
          <a:xfrm>
            <a:off x="5239877" y="362384"/>
            <a:ext cx="1067544" cy="2884488"/>
          </a:xfrm>
          <a:prstGeom prst="rect">
            <a:avLst/>
          </a:prstGeom>
        </p:spPr>
      </p:pic>
      <p:pic>
        <p:nvPicPr>
          <p:cNvPr id="5" name="Immagine 4" descr="Immagine che contiene testo, acarina&#10;&#10;Descrizione generata automaticamente">
            <a:extLst>
              <a:ext uri="{FF2B5EF4-FFF2-40B4-BE49-F238E27FC236}">
                <a16:creationId xmlns:a16="http://schemas.microsoft.com/office/drawing/2014/main" id="{352560D9-EFD7-8F59-7B73-13C7251BED06}"/>
              </a:ext>
            </a:extLst>
          </p:cNvPr>
          <p:cNvPicPr>
            <a:picLocks noChangeAspect="1"/>
          </p:cNvPicPr>
          <p:nvPr/>
        </p:nvPicPr>
        <p:blipFill rotWithShape="1">
          <a:blip r:embed="rId3">
            <a:extLst>
              <a:ext uri="{28A0092B-C50C-407E-A947-70E740481C1C}">
                <a14:useLocalDpi xmlns:a14="http://schemas.microsoft.com/office/drawing/2010/main" val="0"/>
              </a:ext>
            </a:extLst>
          </a:blip>
          <a:srcRect l="7681" r="26288" b="1"/>
          <a:stretch/>
        </p:blipFill>
        <p:spPr>
          <a:xfrm>
            <a:off x="6918246" y="697096"/>
            <a:ext cx="1952703" cy="2215062"/>
          </a:xfrm>
          <a:prstGeom prst="rect">
            <a:avLst/>
          </a:prstGeom>
        </p:spPr>
      </p:pic>
      <p:pic>
        <p:nvPicPr>
          <p:cNvPr id="10" name="Immagine 9" descr="Immagine che contiene testo, schermata, Carattere&#10;&#10;Il contenuto generato dall'IA potrebbe non essere corretto.">
            <a:extLst>
              <a:ext uri="{FF2B5EF4-FFF2-40B4-BE49-F238E27FC236}">
                <a16:creationId xmlns:a16="http://schemas.microsoft.com/office/drawing/2014/main" id="{7F405B03-67F3-0121-4A7D-D7B60AE0F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297" y="3732277"/>
            <a:ext cx="4073652" cy="2138666"/>
          </a:xfrm>
          <a:prstGeom prst="rect">
            <a:avLst/>
          </a:prstGeom>
        </p:spPr>
      </p:pic>
    </p:spTree>
    <p:extLst>
      <p:ext uri="{BB962C8B-B14F-4D97-AF65-F5344CB8AC3E}">
        <p14:creationId xmlns:p14="http://schemas.microsoft.com/office/powerpoint/2010/main" val="209494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a:extLst>
              <a:ext uri="{FF2B5EF4-FFF2-40B4-BE49-F238E27FC236}">
                <a16:creationId xmlns:a16="http://schemas.microsoft.com/office/drawing/2014/main" id="{C99E4B7A-3610-7F2E-4825-ABD0570A72A7}"/>
              </a:ext>
            </a:extLst>
          </p:cNvPr>
          <p:cNvPicPr>
            <a:picLocks noChangeAspect="1"/>
          </p:cNvPicPr>
          <p:nvPr/>
        </p:nvPicPr>
        <p:blipFill rotWithShape="1">
          <a:blip r:embed="rId2">
            <a:extLst>
              <a:ext uri="{28A0092B-C50C-407E-A947-70E740481C1C}">
                <a14:useLocalDpi xmlns:a14="http://schemas.microsoft.com/office/drawing/2010/main" val="0"/>
              </a:ext>
            </a:extLst>
          </a:blip>
          <a:srcRect t="10515" b="54804"/>
          <a:stretch/>
        </p:blipFill>
        <p:spPr>
          <a:xfrm>
            <a:off x="20" y="1282"/>
            <a:ext cx="9143980" cy="6856718"/>
          </a:xfrm>
          <a:prstGeom prst="rect">
            <a:avLst/>
          </a:prstGeom>
        </p:spPr>
      </p:pic>
    </p:spTree>
    <p:extLst>
      <p:ext uri="{BB962C8B-B14F-4D97-AF65-F5344CB8AC3E}">
        <p14:creationId xmlns:p14="http://schemas.microsoft.com/office/powerpoint/2010/main" val="1685778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00A9DDE5-BD4E-C079-1CF2-6E6D8FA9D0FB}"/>
              </a:ext>
            </a:extLst>
          </p:cNvPr>
          <p:cNvSpPr txBox="1"/>
          <p:nvPr/>
        </p:nvSpPr>
        <p:spPr>
          <a:xfrm>
            <a:off x="571500" y="1138036"/>
            <a:ext cx="2971800" cy="140247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a:latin typeface="+mj-lt"/>
                <a:ea typeface="+mj-ea"/>
                <a:cs typeface="+mj-cs"/>
              </a:rPr>
              <a:t>NOSEMA CERANAE</a:t>
            </a:r>
          </a:p>
        </p:txBody>
      </p:sp>
      <p:cxnSp>
        <p:nvCxnSpPr>
          <p:cNvPr id="35" name="Straight Connector 3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ED220540-B430-3494-D015-D5CE9C532F75}"/>
              </a:ext>
            </a:extLst>
          </p:cNvPr>
          <p:cNvSpPr txBox="1"/>
          <p:nvPr/>
        </p:nvSpPr>
        <p:spPr>
          <a:xfrm>
            <a:off x="571500" y="2551176"/>
            <a:ext cx="2971800" cy="3591207"/>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1400">
                <a:effectLst/>
              </a:rPr>
              <a:t>la presenza di Nosema Ceranae all’interno dell’alveare </a:t>
            </a:r>
            <a:r>
              <a:rPr lang="en-US" sz="1400">
                <a:effectLst/>
                <a:highlight>
                  <a:srgbClr val="FFFF00"/>
                </a:highlight>
              </a:rPr>
              <a:t>espone la famiglia </a:t>
            </a:r>
            <a:r>
              <a:rPr lang="en-US" sz="1400">
                <a:effectLst/>
              </a:rPr>
              <a:t>al rischio di contrarre </a:t>
            </a:r>
            <a:r>
              <a:rPr lang="en-US" sz="1400" b="1">
                <a:effectLst/>
              </a:rPr>
              <a:t>sovrainfezioni virali</a:t>
            </a:r>
            <a:r>
              <a:rPr lang="en-US" sz="1400">
                <a:effectLst/>
              </a:rPr>
              <a:t>, e a tal proposito si è valutato che la contemporanea sovrainfezione da parte di </a:t>
            </a:r>
            <a:r>
              <a:rPr lang="en-US" sz="1400" b="1">
                <a:effectLst/>
              </a:rPr>
              <a:t>3 categorie</a:t>
            </a:r>
            <a:r>
              <a:rPr lang="en-US" sz="1400">
                <a:effectLst/>
              </a:rPr>
              <a:t> differenti di virus rappresenta un fattore di </a:t>
            </a:r>
            <a:r>
              <a:rPr lang="en-US" sz="1400" b="1">
                <a:effectLst/>
              </a:rPr>
              <a:t>rischio flebile  </a:t>
            </a:r>
            <a:r>
              <a:rPr lang="en-US" sz="1400">
                <a:effectLst/>
              </a:rPr>
              <a:t>per un esito di spopolamento e morte della famiglia, </a:t>
            </a:r>
            <a:r>
              <a:rPr lang="en-US" sz="1400" b="1">
                <a:effectLst/>
              </a:rPr>
              <a:t>da 3 a 6 </a:t>
            </a:r>
            <a:r>
              <a:rPr lang="en-US" sz="1400">
                <a:effectLst/>
              </a:rPr>
              <a:t>differenti tipi di virus il </a:t>
            </a:r>
            <a:r>
              <a:rPr lang="en-US" sz="1400" b="1">
                <a:effectLst/>
              </a:rPr>
              <a:t>rischio diviene elevato</a:t>
            </a:r>
            <a:r>
              <a:rPr lang="en-US" sz="1400">
                <a:effectLst/>
              </a:rPr>
              <a:t>, mentre da  </a:t>
            </a:r>
            <a:r>
              <a:rPr lang="en-US" sz="1400" b="1">
                <a:effectLst/>
              </a:rPr>
              <a:t>6 a 10 diviene molto elevato</a:t>
            </a:r>
            <a:r>
              <a:rPr lang="en-US" sz="1400">
                <a:effectLst/>
              </a:rPr>
              <a:t>.</a:t>
            </a:r>
          </a:p>
          <a:p>
            <a:pPr indent="-228600">
              <a:lnSpc>
                <a:spcPct val="90000"/>
              </a:lnSpc>
              <a:buFont typeface="Arial" panose="020B0604020202020204" pitchFamily="34" charset="0"/>
              <a:buChar char="•"/>
            </a:pPr>
            <a:r>
              <a:rPr lang="en-US" sz="1400">
                <a:effectLst/>
              </a:rPr>
              <a:t>Analisi eseguite su campioni di api vive hanno confermato che anche in colonie asintomatiche si riscontra la presenza di Nosema Ceranae in una  percentuale pari al 75% </a:t>
            </a:r>
            <a:endParaRPr lang="en-US" sz="1400"/>
          </a:p>
        </p:txBody>
      </p:sp>
      <p:sp>
        <p:nvSpPr>
          <p:cNvPr id="37" name="Rectangle 36">
            <a:extLst>
              <a:ext uri="{FF2B5EF4-FFF2-40B4-BE49-F238E27FC236}">
                <a16:creationId xmlns:a16="http://schemas.microsoft.com/office/drawing/2014/main" id="{2AB11B05-5E59-5B88-D8DB-0E975DEAE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545" y="0"/>
            <a:ext cx="5195455" cy="6876532"/>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descr="Immagine che contiene testo, schermata, Carattere, design&#10;&#10;Il contenuto generato dall'IA potrebbe non essere corretto.">
            <a:extLst>
              <a:ext uri="{FF2B5EF4-FFF2-40B4-BE49-F238E27FC236}">
                <a16:creationId xmlns:a16="http://schemas.microsoft.com/office/drawing/2014/main" id="{977EF5FE-17B6-9602-0BAE-CC3B666B9C9F}"/>
              </a:ext>
            </a:extLst>
          </p:cNvPr>
          <p:cNvPicPr>
            <a:picLocks noChangeAspect="1"/>
          </p:cNvPicPr>
          <p:nvPr/>
        </p:nvPicPr>
        <p:blipFill>
          <a:blip r:embed="rId2"/>
          <a:stretch>
            <a:fillRect/>
          </a:stretch>
        </p:blipFill>
        <p:spPr>
          <a:xfrm>
            <a:off x="4572000" y="1113102"/>
            <a:ext cx="1994145" cy="4637545"/>
          </a:xfrm>
          <a:prstGeom prst="rect">
            <a:avLst/>
          </a:prstGeom>
        </p:spPr>
      </p:pic>
      <p:pic>
        <p:nvPicPr>
          <p:cNvPr id="5" name="Immagine 4" descr="Immagine che contiene design, arte&#10;&#10;Il contenuto generato dall'IA potrebbe non essere corretto.">
            <a:extLst>
              <a:ext uri="{FF2B5EF4-FFF2-40B4-BE49-F238E27FC236}">
                <a16:creationId xmlns:a16="http://schemas.microsoft.com/office/drawing/2014/main" id="{2825EA48-5F28-F91B-AB04-E2B53B9C9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458" y="2181282"/>
            <a:ext cx="1783904" cy="1160161"/>
          </a:xfrm>
          <a:prstGeom prst="rect">
            <a:avLst/>
          </a:prstGeom>
        </p:spPr>
      </p:pic>
      <p:pic>
        <p:nvPicPr>
          <p:cNvPr id="3" name="Immagine 2" descr="Immagine che contiene ape, fiore, Insetto con ali a membrana, Impollinatore&#10;&#10;Il contenuto generato dall'IA potrebbe non essere corretto.">
            <a:extLst>
              <a:ext uri="{FF2B5EF4-FFF2-40B4-BE49-F238E27FC236}">
                <a16:creationId xmlns:a16="http://schemas.microsoft.com/office/drawing/2014/main" id="{DE91552B-1B9D-782D-080C-F236448BE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1458" y="3524333"/>
            <a:ext cx="1783904" cy="2146260"/>
          </a:xfrm>
          <a:prstGeom prst="rect">
            <a:avLst/>
          </a:prstGeom>
        </p:spPr>
      </p:pic>
    </p:spTree>
    <p:extLst>
      <p:ext uri="{BB962C8B-B14F-4D97-AF65-F5344CB8AC3E}">
        <p14:creationId xmlns:p14="http://schemas.microsoft.com/office/powerpoint/2010/main" val="1849916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Immagine 3" descr="Immagine che contiene invertebrato, ape, insetto, Insetto con ali a membrana&#10;&#10;Il contenuto generato dall'IA potrebbe non essere corretto.">
            <a:extLst>
              <a:ext uri="{FF2B5EF4-FFF2-40B4-BE49-F238E27FC236}">
                <a16:creationId xmlns:a16="http://schemas.microsoft.com/office/drawing/2014/main" id="{9B298B0B-8F6D-F5D5-FC7C-BAE6D846CC78}"/>
              </a:ext>
            </a:extLst>
          </p:cNvPr>
          <p:cNvPicPr>
            <a:picLocks noChangeAspect="1"/>
          </p:cNvPicPr>
          <p:nvPr/>
        </p:nvPicPr>
        <p:blipFill>
          <a:blip r:embed="rId2">
            <a:extLst>
              <a:ext uri="{28A0092B-C50C-407E-A947-70E740481C1C}">
                <a14:useLocalDpi xmlns:a14="http://schemas.microsoft.com/office/drawing/2010/main" val="0"/>
              </a:ext>
            </a:extLst>
          </a:blip>
          <a:srcRect l="3950" r="9479" b="-1"/>
          <a:stretch/>
        </p:blipFill>
        <p:spPr>
          <a:xfrm>
            <a:off x="20" y="10"/>
            <a:ext cx="7460291" cy="6857990"/>
          </a:xfrm>
          <a:prstGeom prst="rect">
            <a:avLst/>
          </a:prstGeom>
        </p:spPr>
      </p:pic>
      <p:sp>
        <p:nvSpPr>
          <p:cNvPr id="24" name="Freeform: Shape 2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6" y="0"/>
            <a:ext cx="3904464"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9" name="Freeform: Shape 25">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8" name="Freeform: Shape 27">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59" y="0"/>
            <a:ext cx="189729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CasellaDiTesto 1">
            <a:extLst>
              <a:ext uri="{FF2B5EF4-FFF2-40B4-BE49-F238E27FC236}">
                <a16:creationId xmlns:a16="http://schemas.microsoft.com/office/drawing/2014/main" id="{3A41CD9D-C785-15BA-59FA-D6B9802F0E64}"/>
              </a:ext>
            </a:extLst>
          </p:cNvPr>
          <p:cNvSpPr txBox="1"/>
          <p:nvPr/>
        </p:nvSpPr>
        <p:spPr>
          <a:xfrm>
            <a:off x="5802188" y="1484784"/>
            <a:ext cx="3316245" cy="4104456"/>
          </a:xfrm>
          <a:prstGeom prst="rect">
            <a:avLst/>
          </a:prstGeom>
        </p:spPr>
        <p:txBody>
          <a:bodyPr vert="horz" lIns="91440" tIns="45720" rIns="91440" bIns="45720" rtlCol="0">
            <a:normAutofit/>
          </a:bodyPr>
          <a:lstStyle/>
          <a:p>
            <a:pPr>
              <a:lnSpc>
                <a:spcPct val="90000"/>
              </a:lnSpc>
              <a:spcAft>
                <a:spcPts val="600"/>
              </a:spcAft>
            </a:pPr>
            <a:r>
              <a:rPr lang="en-US" sz="1400" dirty="0">
                <a:effectLst/>
                <a:latin typeface="Arial" panose="020B0604020202020204" pitchFamily="34" charset="0"/>
                <a:cs typeface="Arial" panose="020B0604020202020204" pitchFamily="34" charset="0"/>
              </a:rPr>
              <a:t>Analisi eseguite su campioni di api vive hanno confermato che anche in colonie asintomatiche si riscontra la presenza di Nosema Ceranae in una  percentuale pari </a:t>
            </a:r>
            <a:r>
              <a:rPr lang="en-US" sz="1600" b="1" dirty="0">
                <a:solidFill>
                  <a:schemeClr val="accent1"/>
                </a:solidFill>
                <a:effectLst/>
                <a:latin typeface="Arial" panose="020B0604020202020204" pitchFamily="34" charset="0"/>
                <a:cs typeface="Arial" panose="020B0604020202020204" pitchFamily="34" charset="0"/>
              </a:rPr>
              <a:t>al 75% </a:t>
            </a:r>
            <a:r>
              <a:rPr lang="en-US" sz="1400" dirty="0">
                <a:effectLst/>
                <a:latin typeface="Arial" panose="020B0604020202020204" pitchFamily="34" charset="0"/>
                <a:cs typeface="Arial" panose="020B0604020202020204" pitchFamily="34" charset="0"/>
              </a:rPr>
              <a:t>e la concomita presenza di virus quali, tra </a:t>
            </a:r>
            <a:r>
              <a:rPr lang="en-US" sz="1400" dirty="0" err="1">
                <a:effectLst/>
                <a:latin typeface="Arial" panose="020B0604020202020204" pitchFamily="34" charset="0"/>
                <a:cs typeface="Arial" panose="020B0604020202020204" pitchFamily="34" charset="0"/>
              </a:rPr>
              <a:t>i</a:t>
            </a:r>
            <a:r>
              <a:rPr lang="en-US" sz="1400" dirty="0">
                <a:effectLst/>
                <a:latin typeface="Arial" panose="020B0604020202020204" pitchFamily="34" charset="0"/>
                <a:cs typeface="Arial" panose="020B0604020202020204" pitchFamily="34" charset="0"/>
              </a:rPr>
              <a:t> principali: ABPV (virus della paralisi acuta), BQCV (virus della cella reale nera), CBPV (virus della paralisi cronica), DWV e DWV-A (virus delle ali deformi), VdV1 e DWV-B (virus varroa d.), KBV (Kashmir virus), SBV (virus della covata sacciforme) e SBPV (virus della paralisi lenta) oltre alla possibile presenza di </a:t>
            </a:r>
            <a:r>
              <a:rPr lang="en-US" sz="1400" b="1" dirty="0">
                <a:solidFill>
                  <a:srgbClr val="00B050"/>
                </a:solidFill>
                <a:effectLst/>
                <a:latin typeface="Arial" panose="020B0604020202020204" pitchFamily="34" charset="0"/>
                <a:cs typeface="Arial" panose="020B0604020202020204" pitchFamily="34" charset="0"/>
              </a:rPr>
              <a:t>tripanosomi </a:t>
            </a:r>
            <a:r>
              <a:rPr lang="en-US" sz="1400" dirty="0">
                <a:effectLst/>
                <a:latin typeface="Arial" panose="020B0604020202020204" pitchFamily="34" charset="0"/>
                <a:cs typeface="Arial" panose="020B0604020202020204" pitchFamily="34" charset="0"/>
              </a:rPr>
              <a:t>come la Crithidia Mellificae e la Lotmaria passim la cui azione patogena a livello degli enterociti viene potenziata dalla contemporanea presenza di    nosema ceranae</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5366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CasellaDiTesto 1"/>
          <p:cNvSpPr txBox="1"/>
          <p:nvPr/>
        </p:nvSpPr>
        <p:spPr>
          <a:xfrm>
            <a:off x="4374462" y="33681"/>
            <a:ext cx="4769538" cy="1325563"/>
          </a:xfrm>
          <a:prstGeom prst="rect">
            <a:avLst/>
          </a:prstGeom>
        </p:spPr>
        <p:txBody>
          <a:bodyPr vert="horz" lIns="91440" tIns="45720" rIns="91440" bIns="45720" rtlCol="0" anchor="ctr">
            <a:normAutofit fontScale="77500" lnSpcReduction="20000"/>
          </a:bodyPr>
          <a:lstStyle/>
          <a:p>
            <a:pPr>
              <a:lnSpc>
                <a:spcPct val="90000"/>
              </a:lnSpc>
              <a:spcBef>
                <a:spcPct val="0"/>
              </a:spcBef>
              <a:spcAft>
                <a:spcPts val="600"/>
              </a:spcAft>
            </a:pPr>
            <a:r>
              <a:rPr lang="en-US" sz="4400" kern="1200" dirty="0">
                <a:solidFill>
                  <a:schemeClr val="tx1"/>
                </a:solidFill>
                <a:latin typeface="Algerian" panose="04020705040A02060702" pitchFamily="82" charset="0"/>
                <a:ea typeface="+mj-ea"/>
                <a:cs typeface="+mj-cs"/>
              </a:rPr>
              <a:t>Sfinge testa di morto –ACHERONTIA ATROPOS</a:t>
            </a:r>
          </a:p>
        </p:txBody>
      </p:sp>
      <p:sp>
        <p:nvSpPr>
          <p:cNvPr id="3079" name="Freeform: Shape 3078">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4042" y="1"/>
            <a:ext cx="336042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Users\maurizio.ghezzi\Pictures\STM.jpg"/>
          <p:cNvPicPr>
            <a:picLocks noChangeAspect="1" noChangeArrowheads="1"/>
          </p:cNvPicPr>
          <p:nvPr/>
        </p:nvPicPr>
        <p:blipFill rotWithShape="1">
          <a:blip r:embed="rId2" cstate="print"/>
          <a:srcRect l="12585" r="16736" b="2"/>
          <a:stretch/>
        </p:blipFill>
        <p:spPr bwMode="auto">
          <a:xfrm>
            <a:off x="1137486" y="1"/>
            <a:ext cx="3113532"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p:spPr>
      </p:pic>
      <p:sp>
        <p:nvSpPr>
          <p:cNvPr id="3081" name="Freeform: Shape 3080">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09477"/>
            <a:ext cx="3725152"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ACE495A2-4B2A-B1AD-256E-A5A2B78726BB}"/>
              </a:ext>
            </a:extLst>
          </p:cNvPr>
          <p:cNvPicPr>
            <a:picLocks noChangeAspect="1"/>
          </p:cNvPicPr>
          <p:nvPr/>
        </p:nvPicPr>
        <p:blipFill rotWithShape="1">
          <a:blip r:embed="rId3">
            <a:extLst>
              <a:ext uri="{28A0092B-C50C-407E-A947-70E740481C1C}">
                <a14:useLocalDpi xmlns:a14="http://schemas.microsoft.com/office/drawing/2010/main" val="0"/>
              </a:ext>
            </a:extLst>
          </a:blip>
          <a:srcRect l="21603" r="16856"/>
          <a:stretch/>
        </p:blipFill>
        <p:spPr>
          <a:xfrm>
            <a:off x="20" y="3075259"/>
            <a:ext cx="3600796" cy="3782741"/>
          </a:xfrm>
          <a:custGeom>
            <a:avLst/>
            <a:gdLst/>
            <a:ahLst/>
            <a:cxnLst/>
            <a:rect l="l" t="t" r="r" b="b"/>
            <a:pathLst>
              <a:path w="4801088" h="3782741">
                <a:moveTo>
                  <a:pt x="2217908" y="0"/>
                </a:moveTo>
                <a:cubicBezTo>
                  <a:pt x="3644559" y="0"/>
                  <a:pt x="4801088" y="1156529"/>
                  <a:pt x="4801088" y="2583180"/>
                </a:cubicBezTo>
                <a:cubicBezTo>
                  <a:pt x="4801088" y="2939843"/>
                  <a:pt x="4728805" y="3279623"/>
                  <a:pt x="4598089" y="3588671"/>
                </a:cubicBezTo>
                <a:lnTo>
                  <a:pt x="4504600" y="3782741"/>
                </a:lnTo>
                <a:lnTo>
                  <a:pt x="0" y="3782741"/>
                </a:lnTo>
                <a:lnTo>
                  <a:pt x="0" y="1263826"/>
                </a:lnTo>
                <a:lnTo>
                  <a:pt x="75894" y="1138900"/>
                </a:lnTo>
                <a:cubicBezTo>
                  <a:pt x="540111" y="451769"/>
                  <a:pt x="1326251" y="0"/>
                  <a:pt x="2217908" y="0"/>
                </a:cubicBezTo>
                <a:close/>
              </a:path>
            </a:pathLst>
          </a:custGeom>
        </p:spPr>
      </p:pic>
      <p:sp>
        <p:nvSpPr>
          <p:cNvPr id="3" name="CasellaDiTesto 2"/>
          <p:cNvSpPr txBox="1"/>
          <p:nvPr/>
        </p:nvSpPr>
        <p:spPr>
          <a:xfrm>
            <a:off x="4374462" y="1327079"/>
            <a:ext cx="4656262" cy="3672408"/>
          </a:xfrm>
          <a:prstGeom prst="rect">
            <a:avLst/>
          </a:prstGeom>
        </p:spPr>
        <p:txBody>
          <a:bodyPr vert="horz" lIns="91440" tIns="45720" rIns="91440" bIns="45720" rtlCol="0" anchor="t">
            <a:noAutofit/>
          </a:bodyPr>
          <a:lstStyle/>
          <a:p>
            <a:pPr>
              <a:lnSpc>
                <a:spcPct val="90000"/>
              </a:lnSpc>
              <a:spcAft>
                <a:spcPts val="600"/>
              </a:spcAft>
            </a:pPr>
            <a:r>
              <a:rPr lang="en-US" sz="2400" dirty="0">
                <a:latin typeface="Arial" panose="020B0604020202020204" pitchFamily="34" charset="0"/>
                <a:cs typeface="Arial" panose="020B0604020202020204" pitchFamily="34" charset="0"/>
              </a:rPr>
              <a:t>E’ una </a:t>
            </a:r>
            <a:r>
              <a:rPr lang="en-US" sz="2400" b="1" i="1" u="sng" dirty="0" err="1">
                <a:latin typeface="Arial" panose="020B0604020202020204" pitchFamily="34" charset="0"/>
                <a:cs typeface="Arial" panose="020B0604020202020204" pitchFamily="34" charset="0"/>
              </a:rPr>
              <a:t>grossa</a:t>
            </a:r>
            <a:r>
              <a:rPr lang="en-US" sz="2400" b="1" i="1" u="sng" dirty="0">
                <a:latin typeface="Arial" panose="020B0604020202020204" pitchFamily="34" charset="0"/>
                <a:cs typeface="Arial" panose="020B0604020202020204" pitchFamily="34" charset="0"/>
              </a:rPr>
              <a:t> farfalla </a:t>
            </a:r>
            <a:r>
              <a:rPr lang="en-US" sz="2400" dirty="0">
                <a:latin typeface="Arial" panose="020B0604020202020204" pitchFamily="34" charset="0"/>
                <a:cs typeface="Arial" panose="020B0604020202020204" pitchFamily="34" charset="0"/>
              </a:rPr>
              <a:t>facilmente riconoscibile in quanto presenta sul torace un disegno a forma di teschio. Riesce ad eludere la guardia delle api e penetrando nell’alveare con la proboscide buca l’opercolo e si nutre di miele. Una sola farfalla può ingerire una quantità di miele pari ad un cucchiaino di caffè. Spesso dopo essersi nutrita di miele le sue dimensioni non le consentono più di uscire dall’alveare ed in questo caso verrà uccisa dalle api </a:t>
            </a:r>
          </a:p>
        </p:txBody>
      </p:sp>
    </p:spTree>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B2541A0-C6CA-CB64-823E-AF1841CDF7C9}"/>
              </a:ext>
            </a:extLst>
          </p:cNvPr>
          <p:cNvSpPr>
            <a:spLocks noGrp="1"/>
          </p:cNvSpPr>
          <p:nvPr>
            <p:ph type="title"/>
          </p:nvPr>
        </p:nvSpPr>
        <p:spPr>
          <a:xfrm>
            <a:off x="865232" y="186345"/>
            <a:ext cx="3992787" cy="694732"/>
          </a:xfrm>
        </p:spPr>
        <p:txBody>
          <a:bodyPr vert="horz" lIns="91440" tIns="45720" rIns="91440" bIns="45720" rtlCol="0" anchor="b">
            <a:normAutofit/>
          </a:bodyPr>
          <a:lstStyle/>
          <a:p>
            <a:pPr algn="ctr">
              <a:lnSpc>
                <a:spcPct val="90000"/>
              </a:lnSpc>
            </a:pPr>
            <a:r>
              <a:rPr lang="en-US" sz="4000" kern="1200" dirty="0">
                <a:solidFill>
                  <a:schemeClr val="tx1"/>
                </a:solidFill>
                <a:latin typeface="+mj-lt"/>
                <a:ea typeface="+mj-ea"/>
                <a:cs typeface="+mj-cs"/>
              </a:rPr>
              <a:t>BeeFULL PLUS</a:t>
            </a:r>
          </a:p>
        </p:txBody>
      </p:sp>
      <p:sp>
        <p:nvSpPr>
          <p:cNvPr id="4" name="Segnaposto testo 3">
            <a:extLst>
              <a:ext uri="{FF2B5EF4-FFF2-40B4-BE49-F238E27FC236}">
                <a16:creationId xmlns:a16="http://schemas.microsoft.com/office/drawing/2014/main" id="{F66A2F2A-74CF-0725-9712-53DA0360251C}"/>
              </a:ext>
            </a:extLst>
          </p:cNvPr>
          <p:cNvSpPr>
            <a:spLocks noGrp="1"/>
          </p:cNvSpPr>
          <p:nvPr>
            <p:ph type="body" sz="half" idx="2"/>
          </p:nvPr>
        </p:nvSpPr>
        <p:spPr>
          <a:xfrm>
            <a:off x="179512" y="909081"/>
            <a:ext cx="5224382" cy="5688271"/>
          </a:xfrm>
        </p:spPr>
        <p:txBody>
          <a:bodyPr vert="horz" lIns="91440" tIns="45720" rIns="91440" bIns="45720" rtlCol="0" anchor="t">
            <a:normAutofit/>
          </a:bodyPr>
          <a:lstStyle/>
          <a:p>
            <a:pPr indent="-228600">
              <a:lnSpc>
                <a:spcPct val="90000"/>
              </a:lnSpc>
              <a:buFont typeface="Arial" panose="020B0604020202020204" pitchFamily="34" charset="0"/>
              <a:buChar char="•"/>
            </a:pPr>
            <a:endParaRPr lang="it-IT" sz="1500" dirty="0">
              <a:effectLst/>
              <a:latin typeface="+mj-lt"/>
              <a:ea typeface="Aptos" panose="020B0004020202020204" pitchFamily="34" charset="0"/>
            </a:endParaRPr>
          </a:p>
          <a:p>
            <a:pPr>
              <a:lnSpc>
                <a:spcPct val="90000"/>
              </a:lnSpc>
            </a:pPr>
            <a:endParaRPr lang="it-IT" sz="1500" dirty="0">
              <a:latin typeface="+mj-lt"/>
              <a:ea typeface="Aptos" panose="020B0004020202020204" pitchFamily="34" charset="0"/>
            </a:endParaRPr>
          </a:p>
          <a:p>
            <a:pPr indent="-228600">
              <a:lnSpc>
                <a:spcPct val="90000"/>
              </a:lnSpc>
              <a:buFont typeface="Arial" panose="020B0604020202020204" pitchFamily="34" charset="0"/>
              <a:buChar char="•"/>
            </a:pPr>
            <a:endParaRPr lang="it-IT" sz="1500" dirty="0">
              <a:effectLst/>
              <a:ea typeface="Aptos" panose="020B0004020202020204" pitchFamily="34" charset="0"/>
              <a:cs typeface="Arial" panose="020B0604020202020204" pitchFamily="34" charset="0"/>
            </a:endParaRPr>
          </a:p>
          <a:p>
            <a:pPr indent="-228600">
              <a:lnSpc>
                <a:spcPct val="9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egnaposto contenuto 5" descr="Immagine che contiene bottiglia, Soluzione, Solvente, Bottiglia di plastica&#10;&#10;Il contenuto generato dall'IA potrebbe non essere corretto.">
            <a:extLst>
              <a:ext uri="{FF2B5EF4-FFF2-40B4-BE49-F238E27FC236}">
                <a16:creationId xmlns:a16="http://schemas.microsoft.com/office/drawing/2014/main" id="{B4E57027-62CC-DBBC-08DE-8F6289C916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3894" y="909081"/>
            <a:ext cx="2934058" cy="5071731"/>
          </a:xfrm>
          <a:prstGeom prst="rect">
            <a:avLst/>
          </a:prstGeom>
        </p:spPr>
      </p:pic>
      <p:sp>
        <p:nvSpPr>
          <p:cNvPr id="8" name="CasellaDiTesto 7">
            <a:extLst>
              <a:ext uri="{FF2B5EF4-FFF2-40B4-BE49-F238E27FC236}">
                <a16:creationId xmlns:a16="http://schemas.microsoft.com/office/drawing/2014/main" id="{1891E4E1-C2DF-F2AB-3712-04CA1C5776AC}"/>
              </a:ext>
            </a:extLst>
          </p:cNvPr>
          <p:cNvSpPr txBox="1"/>
          <p:nvPr/>
        </p:nvSpPr>
        <p:spPr>
          <a:xfrm>
            <a:off x="60967" y="877188"/>
            <a:ext cx="5688632" cy="6739794"/>
          </a:xfrm>
          <a:prstGeom prst="rect">
            <a:avLst/>
          </a:prstGeom>
          <a:noFill/>
        </p:spPr>
        <p:txBody>
          <a:bodyPr wrap="square" rtlCol="0">
            <a:spAutoFit/>
          </a:bodyPr>
          <a:lstStyle/>
          <a:p>
            <a:r>
              <a:rPr lang="it-IT" sz="1400" dirty="0">
                <a:latin typeface="Arial" panose="020B0604020202020204" pitchFamily="34" charset="0"/>
                <a:ea typeface="Aptos" panose="020B0004020202020204" pitchFamily="34" charset="0"/>
              </a:rPr>
              <a:t>C</a:t>
            </a:r>
            <a:r>
              <a:rPr lang="it-IT" sz="1400" dirty="0">
                <a:effectLst/>
                <a:latin typeface="Arial" panose="020B0604020202020204" pitchFamily="34" charset="0"/>
                <a:ea typeface="Aptos" panose="020B0004020202020204" pitchFamily="34" charset="0"/>
              </a:rPr>
              <a:t>ontrasta con grande vigore, attraverso la</a:t>
            </a:r>
            <a:r>
              <a:rPr lang="it-IT" sz="1600" dirty="0">
                <a:effectLst/>
                <a:latin typeface="Arial" panose="020B0604020202020204" pitchFamily="34" charset="0"/>
                <a:ea typeface="Aptos" panose="020B0004020202020204" pitchFamily="34" charset="0"/>
              </a:rPr>
              <a:t> </a:t>
            </a:r>
            <a:r>
              <a:rPr lang="it-IT" sz="1600" b="1" dirty="0">
                <a:solidFill>
                  <a:srgbClr val="0070C0"/>
                </a:solidFill>
                <a:effectLst/>
                <a:latin typeface="Arial" panose="020B0604020202020204" pitchFamily="34" charset="0"/>
                <a:ea typeface="Aptos" panose="020B0004020202020204" pitchFamily="34" charset="0"/>
              </a:rPr>
              <a:t>stimolazione del sistema immunitario</a:t>
            </a:r>
            <a:r>
              <a:rPr lang="it-IT" sz="1600" dirty="0">
                <a:solidFill>
                  <a:srgbClr val="0070C0"/>
                </a:solidFill>
                <a:effectLst/>
                <a:latin typeface="Arial" panose="020B0604020202020204" pitchFamily="34" charset="0"/>
                <a:ea typeface="Aptos" panose="020B0004020202020204" pitchFamily="34" charset="0"/>
              </a:rPr>
              <a:t> e </a:t>
            </a:r>
            <a:r>
              <a:rPr lang="it-IT" sz="1600" b="1" dirty="0">
                <a:solidFill>
                  <a:srgbClr val="0070C0"/>
                </a:solidFill>
                <a:effectLst/>
                <a:latin typeface="Arial" panose="020B0604020202020204" pitchFamily="34" charset="0"/>
                <a:ea typeface="Aptos" panose="020B0004020202020204" pitchFamily="34" charset="0"/>
              </a:rPr>
              <a:t>l’ottimizzazione della composizione </a:t>
            </a:r>
            <a:r>
              <a:rPr lang="it-IT" sz="1400" b="1" dirty="0">
                <a:solidFill>
                  <a:srgbClr val="0070C0"/>
                </a:solidFill>
                <a:effectLst/>
                <a:latin typeface="Arial" panose="020B0604020202020204" pitchFamily="34" charset="0"/>
                <a:ea typeface="Aptos" panose="020B0004020202020204" pitchFamily="34" charset="0"/>
              </a:rPr>
              <a:t>del  microbiota intestinale </a:t>
            </a:r>
            <a:r>
              <a:rPr lang="it-IT" sz="1400" dirty="0">
                <a:effectLst/>
                <a:latin typeface="Arial" panose="020B0604020202020204" pitchFamily="34" charset="0"/>
                <a:ea typeface="Aptos" panose="020B0004020202020204" pitchFamily="34" charset="0"/>
              </a:rPr>
              <a:t>delle api, l’infestazione da nosema ceranae e le relative virosi da esso indotte.</a:t>
            </a:r>
          </a:p>
          <a:p>
            <a:pPr algn="just">
              <a:lnSpc>
                <a:spcPct val="107000"/>
              </a:lnSpc>
              <a:spcAft>
                <a:spcPts val="800"/>
              </a:spcAft>
            </a:pPr>
            <a:r>
              <a:rPr lang="it-IT" sz="1400" kern="100" dirty="0">
                <a:effectLst/>
                <a:latin typeface="Arial" panose="020B0604020202020204" pitchFamily="34" charset="0"/>
                <a:ea typeface="Aptos" panose="020B0004020202020204" pitchFamily="34" charset="0"/>
                <a:cs typeface="Times New Roman" panose="02020603050405020304" pitchFamily="18" charset="0"/>
              </a:rPr>
              <a:t>Il prodotto è composto da un </a:t>
            </a:r>
            <a:r>
              <a:rPr lang="it-IT" sz="1600" b="1" kern="1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t>additivo sensoriale </a:t>
            </a:r>
            <a:r>
              <a:rPr lang="it-IT" sz="1400" kern="100" dirty="0">
                <a:effectLst/>
                <a:latin typeface="Arial" panose="020B0604020202020204" pitchFamily="34" charset="0"/>
                <a:ea typeface="Aptos" panose="020B0004020202020204" pitchFamily="34" charset="0"/>
                <a:cs typeface="Times New Roman" panose="02020603050405020304" pitchFamily="18" charset="0"/>
              </a:rPr>
              <a:t>costituito da un insieme di </a:t>
            </a:r>
            <a:r>
              <a:rPr lang="it-IT" sz="1400" b="1" kern="100" dirty="0">
                <a:solidFill>
                  <a:srgbClr val="00B050"/>
                </a:solidFill>
                <a:effectLst/>
                <a:latin typeface="Arial" panose="020B0604020202020204" pitchFamily="34" charset="0"/>
                <a:ea typeface="Aptos" panose="020B0004020202020204" pitchFamily="34" charset="0"/>
                <a:cs typeface="Times New Roman" panose="02020603050405020304" pitchFamily="18" charset="0"/>
              </a:rPr>
              <a:t>sostanze aromatiche </a:t>
            </a:r>
            <a:r>
              <a:rPr lang="it-IT" sz="1400" kern="100" dirty="0">
                <a:effectLst/>
                <a:latin typeface="Arial" panose="020B0604020202020204" pitchFamily="34" charset="0"/>
                <a:ea typeface="Aptos" panose="020B0004020202020204" pitchFamily="34" charset="0"/>
                <a:cs typeface="Times New Roman" panose="02020603050405020304" pitchFamily="18" charset="0"/>
              </a:rPr>
              <a:t>(oli essenziali) fondamentali per la formazione e la stimolazione di peptidi antimicrobici e per il potenziamento della produzione di vitellogenina. La miscela di tali sostanze aromatiche permette, inoltre, di equilibrare la flora intestinale dell’ape, in più la diffusione, attraverso la cuticola delle api, di tali composti olfattivi </a:t>
            </a:r>
            <a:r>
              <a:rPr lang="it-IT" sz="1400" b="1" kern="100" dirty="0">
                <a:solidFill>
                  <a:srgbClr val="00B050"/>
                </a:solidFill>
                <a:effectLst/>
                <a:latin typeface="Arial" panose="020B0604020202020204" pitchFamily="34" charset="0"/>
                <a:ea typeface="Aptos" panose="020B0004020202020204" pitchFamily="34" charset="0"/>
                <a:cs typeface="Times New Roman" panose="02020603050405020304" pitchFamily="18" charset="0"/>
              </a:rPr>
              <a:t>disturba il ciclo biologico di Varroa Destructor</a:t>
            </a:r>
            <a:r>
              <a:rPr lang="it-IT" sz="1400" kern="100" dirty="0">
                <a:effectLst/>
                <a:latin typeface="Arial" panose="020B0604020202020204" pitchFamily="34" charset="0"/>
                <a:ea typeface="Aptos" panose="020B0004020202020204" pitchFamily="34" charset="0"/>
                <a:cs typeface="Times New Roman" panose="02020603050405020304" pitchFamily="18" charset="0"/>
              </a:rPr>
              <a:t>.            </a:t>
            </a:r>
            <a:r>
              <a:rPr lang="it-IT" sz="1400" dirty="0">
                <a:effectLst/>
                <a:latin typeface="Arial" panose="020B0604020202020204" pitchFamily="34" charset="0"/>
                <a:ea typeface="Aptos" panose="020B0004020202020204" pitchFamily="34" charset="0"/>
                <a:cs typeface="Arial" panose="020B0604020202020204" pitchFamily="34" charset="0"/>
              </a:rPr>
              <a:t>In esso si trovano, ancora, un numero importante di </a:t>
            </a:r>
            <a:r>
              <a:rPr lang="it-IT" sz="1600" b="1" dirty="0">
                <a:solidFill>
                  <a:srgbClr val="7030A0"/>
                </a:solidFill>
                <a:effectLst/>
                <a:latin typeface="Arial" panose="020B0604020202020204" pitchFamily="34" charset="0"/>
                <a:ea typeface="Aptos" panose="020B0004020202020204" pitchFamily="34" charset="0"/>
                <a:cs typeface="Arial" panose="020B0604020202020204" pitchFamily="34" charset="0"/>
              </a:rPr>
              <a:t>oligoelementi </a:t>
            </a:r>
            <a:r>
              <a:rPr lang="it-IT" sz="1400" dirty="0">
                <a:effectLst/>
                <a:latin typeface="Arial" panose="020B0604020202020204" pitchFamily="34" charset="0"/>
                <a:ea typeface="Aptos" panose="020B0004020202020204" pitchFamily="34" charset="0"/>
                <a:cs typeface="Arial" panose="020B0604020202020204" pitchFamily="34" charset="0"/>
              </a:rPr>
              <a:t>come solfato di rame, di zinco, di manganese, di selenio e di ferro, tutte sostanze indispensabili a stimolare, regolamentandola, l’immunità innata dell’ape la quale si manifesta attraverso la produzione di componenti ossidanti antibatterici: la glutatione perossidasi, l’ossido d’azoto e radicali super ossidanti. </a:t>
            </a:r>
            <a:r>
              <a:rPr lang="it-IT" sz="1400" kern="100" dirty="0">
                <a:latin typeface="Arial" panose="020B0604020202020204" pitchFamily="34" charset="0"/>
                <a:ea typeface="Aptos" panose="020B0004020202020204" pitchFamily="34" charset="0"/>
                <a:cs typeface="Times New Roman" panose="02020603050405020304" pitchFamily="18" charset="0"/>
              </a:rPr>
              <a:t>                       </a:t>
            </a:r>
            <a:r>
              <a:rPr lang="it-IT" sz="1400" kern="100" dirty="0">
                <a:effectLst/>
                <a:latin typeface="Arial" panose="020B0604020202020204" pitchFamily="34" charset="0"/>
                <a:ea typeface="Aptos" panose="020B0004020202020204" pitchFamily="34" charset="0"/>
                <a:cs typeface="Times New Roman" panose="02020603050405020304" pitchFamily="18" charset="0"/>
              </a:rPr>
              <a:t>La presenza di </a:t>
            </a:r>
            <a:r>
              <a:rPr lang="it-IT" sz="1600" b="1" kern="100" dirty="0">
                <a:solidFill>
                  <a:srgbClr val="C96009"/>
                </a:solidFill>
                <a:effectLst/>
                <a:latin typeface="Arial" panose="020B0604020202020204" pitchFamily="34" charset="0"/>
                <a:ea typeface="Aptos" panose="020B0004020202020204" pitchFamily="34" charset="0"/>
                <a:cs typeface="Times New Roman" panose="02020603050405020304" pitchFamily="18" charset="0"/>
              </a:rPr>
              <a:t>curcuma</a:t>
            </a:r>
            <a:r>
              <a:rPr lang="it-IT" sz="1400" kern="100" dirty="0">
                <a:effectLst/>
                <a:latin typeface="Arial" panose="020B0604020202020204" pitchFamily="34" charset="0"/>
                <a:ea typeface="Aptos" panose="020B0004020202020204" pitchFamily="34" charset="0"/>
                <a:cs typeface="Times New Roman" panose="02020603050405020304" pitchFamily="18" charset="0"/>
              </a:rPr>
              <a:t>, sostanza ricca in polifenoli, gli conferisce un forte </a:t>
            </a:r>
            <a:r>
              <a:rPr lang="it-IT" sz="1400" b="1" kern="100" dirty="0">
                <a:solidFill>
                  <a:srgbClr val="C96009"/>
                </a:solidFill>
                <a:effectLst/>
                <a:latin typeface="Arial" panose="020B0604020202020204" pitchFamily="34" charset="0"/>
                <a:ea typeface="Aptos" panose="020B0004020202020204" pitchFamily="34" charset="0"/>
                <a:cs typeface="Times New Roman" panose="02020603050405020304" pitchFamily="18" charset="0"/>
              </a:rPr>
              <a:t>effetto antiossidante e antinfiammatorio</a:t>
            </a:r>
            <a:r>
              <a:rPr lang="it-IT" sz="1400" kern="100" dirty="0">
                <a:effectLst/>
                <a:latin typeface="Arial" panose="020B0604020202020204" pitchFamily="34" charset="0"/>
                <a:ea typeface="Aptos" panose="020B0004020202020204" pitchFamily="34" charset="0"/>
                <a:cs typeface="Times New Roman" panose="02020603050405020304" pitchFamily="18" charset="0"/>
              </a:rPr>
              <a:t>, così come la presenza in esso di </a:t>
            </a:r>
            <a:r>
              <a:rPr lang="it-IT" sz="1400" b="1" kern="100" dirty="0">
                <a:solidFill>
                  <a:schemeClr val="accent6">
                    <a:lumMod val="50000"/>
                  </a:schemeClr>
                </a:solidFill>
                <a:effectLst/>
                <a:latin typeface="Arial" panose="020B0604020202020204" pitchFamily="34" charset="0"/>
                <a:ea typeface="Aptos" panose="020B0004020202020204" pitchFamily="34" charset="0"/>
                <a:cs typeface="Times New Roman" panose="02020603050405020304" pitchFamily="18" charset="0"/>
              </a:rPr>
              <a:t>gomma arabica</a:t>
            </a:r>
            <a:r>
              <a:rPr lang="it-IT" sz="1400" kern="100" dirty="0">
                <a:effectLst/>
                <a:latin typeface="Arial" panose="020B0604020202020204" pitchFamily="34" charset="0"/>
                <a:ea typeface="Aptos" panose="020B0004020202020204" pitchFamily="34" charset="0"/>
                <a:cs typeface="Times New Roman" panose="02020603050405020304" pitchFamily="18" charset="0"/>
              </a:rPr>
              <a:t>, elemento composto da fibre corte, garantisce una ottima stimolazione del microbiota intestinale. L’aggiunta </a:t>
            </a:r>
            <a:r>
              <a:rPr lang="it-IT" sz="1600" b="1" kern="100" dirty="0">
                <a:solidFill>
                  <a:srgbClr val="00B050"/>
                </a:solidFill>
                <a:effectLst/>
                <a:latin typeface="Arial" panose="020B0604020202020204" pitchFamily="34" charset="0"/>
                <a:ea typeface="Aptos" panose="020B0004020202020204" pitchFamily="34" charset="0"/>
                <a:cs typeface="Times New Roman" panose="02020603050405020304" pitchFamily="18" charset="0"/>
              </a:rPr>
              <a:t>di estratti di alghe marine </a:t>
            </a:r>
            <a:r>
              <a:rPr lang="it-IT" sz="1400" kern="100" dirty="0">
                <a:effectLst/>
                <a:latin typeface="Arial" panose="020B0604020202020204" pitchFamily="34" charset="0"/>
                <a:ea typeface="Aptos" panose="020B0004020202020204" pitchFamily="34" charset="0"/>
                <a:cs typeface="Times New Roman" panose="02020603050405020304" pitchFamily="18" charset="0"/>
              </a:rPr>
              <a:t>esercita un effetto positivo sulle cellule del tubo digerente fortificando la barriera intestinale e permettendo un ottimale riassorbimento degli oligoelementi.</a:t>
            </a:r>
            <a:endParaRPr lang="it-IT"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endParaRPr lang="it-IT" sz="1400" dirty="0">
              <a:effectLst/>
              <a:latin typeface="Arial" panose="020B0604020202020204" pitchFamily="34" charset="0"/>
              <a:ea typeface="Aptos" panose="020B0004020202020204" pitchFamily="34" charset="0"/>
              <a:cs typeface="Arial" panose="020B0604020202020204" pitchFamily="34" charset="0"/>
            </a:endParaRPr>
          </a:p>
          <a:p>
            <a:pPr algn="just">
              <a:lnSpc>
                <a:spcPct val="107000"/>
              </a:lnSpc>
              <a:spcAft>
                <a:spcPts val="800"/>
              </a:spcAft>
            </a:pPr>
            <a:endParaRPr lang="it-IT" sz="1400" kern="100" dirty="0">
              <a:effectLst/>
              <a:latin typeface="Arial" panose="020B0604020202020204" pitchFamily="34" charset="0"/>
              <a:ea typeface="Aptos" panose="020B0004020202020204" pitchFamily="34" charset="0"/>
              <a:cs typeface="Arial" panose="020B0604020202020204" pitchFamily="34" charset="0"/>
            </a:endParaRPr>
          </a:p>
          <a:p>
            <a:endParaRPr lang="it-IT" sz="1400" dirty="0"/>
          </a:p>
        </p:txBody>
      </p:sp>
    </p:spTree>
    <p:extLst>
      <p:ext uri="{BB962C8B-B14F-4D97-AF65-F5344CB8AC3E}">
        <p14:creationId xmlns:p14="http://schemas.microsoft.com/office/powerpoint/2010/main" val="3569790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olo 1"/>
          <p:cNvSpPr>
            <a:spLocks noGrp="1"/>
          </p:cNvSpPr>
          <p:nvPr>
            <p:ph type="title"/>
          </p:nvPr>
        </p:nvSpPr>
        <p:spPr>
          <a:xfrm>
            <a:off x="498891" y="-37754"/>
            <a:ext cx="4045020" cy="1325563"/>
          </a:xfrm>
        </p:spPr>
        <p:txBody>
          <a:bodyPr>
            <a:normAutofit fontScale="90000"/>
          </a:bodyPr>
          <a:lstStyle/>
          <a:p>
            <a:pPr>
              <a:lnSpc>
                <a:spcPct val="90000"/>
              </a:lnSpc>
            </a:pPr>
            <a:r>
              <a:rPr lang="it-IT" dirty="0">
                <a:latin typeface="Algerian" panose="04020705040A02060702" pitchFamily="82" charset="0"/>
              </a:rPr>
              <a:t>MAL DI MAGGIO E Mal nero</a:t>
            </a:r>
          </a:p>
        </p:txBody>
      </p:sp>
      <p:sp>
        <p:nvSpPr>
          <p:cNvPr id="15" name="Freeform: Shape 14">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egnaposto contenuto 2"/>
          <p:cNvSpPr>
            <a:spLocks noGrp="1"/>
          </p:cNvSpPr>
          <p:nvPr>
            <p:ph idx="1"/>
          </p:nvPr>
        </p:nvSpPr>
        <p:spPr>
          <a:xfrm>
            <a:off x="276898" y="1706238"/>
            <a:ext cx="4732428" cy="5151762"/>
          </a:xfrm>
        </p:spPr>
        <p:txBody>
          <a:bodyPr>
            <a:normAutofit/>
          </a:bodyPr>
          <a:lstStyle/>
          <a:p>
            <a:pPr marL="0" indent="0">
              <a:lnSpc>
                <a:spcPct val="90000"/>
              </a:lnSpc>
              <a:buNone/>
            </a:pPr>
            <a:r>
              <a:rPr lang="it-IT" sz="2000" dirty="0"/>
              <a:t>Nel mal di maggio le api cadono davanti all’arnia tremanti e paralizzate incapaci di volare</a:t>
            </a:r>
          </a:p>
          <a:p>
            <a:pPr marL="0" indent="0">
              <a:lnSpc>
                <a:spcPct val="90000"/>
              </a:lnSpc>
              <a:buNone/>
            </a:pPr>
            <a:r>
              <a:rPr lang="it-IT" sz="2000" dirty="0"/>
              <a:t>Nel loro intestino è presente una gran quantità di polline indigerito</a:t>
            </a:r>
          </a:p>
          <a:p>
            <a:pPr marL="0" indent="0">
              <a:lnSpc>
                <a:spcPct val="90000"/>
              </a:lnSpc>
              <a:buNone/>
            </a:pPr>
            <a:r>
              <a:rPr lang="it-IT" sz="2000" dirty="0"/>
              <a:t>La causa dipende da alcune piante con polline tossico per le api come il </a:t>
            </a:r>
            <a:r>
              <a:rPr lang="it-IT" sz="2000" b="1" i="1" u="sng" dirty="0"/>
              <a:t>ranuncolo, la digitale, l’erba cornetta, la daphne </a:t>
            </a:r>
            <a:r>
              <a:rPr lang="it-IT" sz="2000" dirty="0"/>
              <a:t> solo recentemente si è individuato nelle feci delle api colpite un nuovo ceppo batterico lo </a:t>
            </a:r>
            <a:r>
              <a:rPr lang="it-IT" sz="2000" b="1" dirty="0"/>
              <a:t>spiroplasma apis</a:t>
            </a:r>
          </a:p>
          <a:p>
            <a:pPr marL="0" indent="0">
              <a:lnSpc>
                <a:spcPct val="90000"/>
              </a:lnSpc>
              <a:buNone/>
            </a:pPr>
            <a:r>
              <a:rPr lang="it-IT" sz="1800" dirty="0">
                <a:solidFill>
                  <a:srgbClr val="202124"/>
                </a:solidFill>
                <a:latin typeface="arial" panose="020B0604020202020204" pitchFamily="34" charset="0"/>
              </a:rPr>
              <a:t>Il mal nero è </a:t>
            </a:r>
            <a:r>
              <a:rPr lang="it-IT" sz="1800" b="1" dirty="0">
                <a:solidFill>
                  <a:srgbClr val="202124"/>
                </a:solidFill>
                <a:latin typeface="arial" panose="020B0604020202020204" pitchFamily="34" charset="0"/>
              </a:rPr>
              <a:t>i</a:t>
            </a:r>
            <a:r>
              <a:rPr lang="it-IT" sz="1800" b="1" i="0" dirty="0">
                <a:solidFill>
                  <a:srgbClr val="202124"/>
                </a:solidFill>
                <a:effectLst/>
                <a:latin typeface="arial" panose="020B0604020202020204" pitchFamily="34" charset="0"/>
              </a:rPr>
              <a:t>nfezione intestinale di lieve entità</a:t>
            </a:r>
            <a:r>
              <a:rPr lang="it-IT" sz="1800" b="0" i="0" dirty="0">
                <a:solidFill>
                  <a:srgbClr val="202124"/>
                </a:solidFill>
                <a:effectLst/>
                <a:latin typeface="arial" panose="020B0604020202020204" pitchFamily="34" charset="0"/>
              </a:rPr>
              <a:t> . Le api colpite perdono i peli del corpo, si presentano di colore scuro e vengono cacciate dall'arnia dalle api sane. In genere sono colpite le bottinatrici e normalmente la malattia scompare da sola col progredire di raccolti abbondanti e vari.</a:t>
            </a:r>
            <a:endParaRPr lang="it-IT" sz="1800" b="1" i="1" u="sng" dirty="0"/>
          </a:p>
        </p:txBody>
      </p:sp>
      <p:sp>
        <p:nvSpPr>
          <p:cNvPr id="17" name="Oval 16">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73163"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87670" y="5166682"/>
            <a:ext cx="1376794"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8" name="Immagine 7" descr="Immagine che contiene favo, oggetto da esterni, insetto&#10;&#10;Descrizione generata automaticamente">
            <a:extLst>
              <a:ext uri="{FF2B5EF4-FFF2-40B4-BE49-F238E27FC236}">
                <a16:creationId xmlns:a16="http://schemas.microsoft.com/office/drawing/2014/main" id="{E4E38EC4-CF1D-26B2-23C8-003B1AC36CC8}"/>
              </a:ext>
            </a:extLst>
          </p:cNvPr>
          <p:cNvPicPr>
            <a:picLocks noChangeAspect="1"/>
          </p:cNvPicPr>
          <p:nvPr/>
        </p:nvPicPr>
        <p:blipFill rotWithShape="1">
          <a:blip r:embed="rId2">
            <a:extLst>
              <a:ext uri="{28A0092B-C50C-407E-A947-70E740481C1C}">
                <a14:useLocalDpi xmlns:a14="http://schemas.microsoft.com/office/drawing/2010/main" val="0"/>
              </a:ext>
            </a:extLst>
          </a:blip>
          <a:srcRect l="34436" r="28064"/>
          <a:stretch/>
        </p:blipFill>
        <p:spPr>
          <a:xfrm>
            <a:off x="5813981" y="1075239"/>
            <a:ext cx="3096452"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1" name="Freeform: Shape 20">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3" name="Straight Connector 22">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5" name="Segnaposto contenuto 2"/>
          <p:cNvSpPr txBox="1">
            <a:spLocks/>
          </p:cNvSpPr>
          <p:nvPr/>
        </p:nvSpPr>
        <p:spPr>
          <a:xfrm>
            <a:off x="611560" y="4293096"/>
            <a:ext cx="8229600" cy="4525963"/>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it-IT"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87A76BF-E306-7619-B7FE-CDEF76D13461}"/>
              </a:ext>
            </a:extLst>
          </p:cNvPr>
          <p:cNvPicPr>
            <a:picLocks noChangeAspect="1"/>
          </p:cNvPicPr>
          <p:nvPr/>
        </p:nvPicPr>
        <p:blipFill rotWithShape="1">
          <a:blip r:embed="rId2">
            <a:extLst>
              <a:ext uri="{28A0092B-C50C-407E-A947-70E740481C1C}">
                <a14:useLocalDpi xmlns:a14="http://schemas.microsoft.com/office/drawing/2010/main" val="0"/>
              </a:ext>
            </a:extLst>
          </a:blip>
          <a:srcRect l="25160" r="1174" b="1"/>
          <a:stretch/>
        </p:blipFill>
        <p:spPr>
          <a:xfrm>
            <a:off x="20" y="10"/>
            <a:ext cx="9143979"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olo 1">
            <a:extLst>
              <a:ext uri="{FF2B5EF4-FFF2-40B4-BE49-F238E27FC236}">
                <a16:creationId xmlns:a16="http://schemas.microsoft.com/office/drawing/2014/main" id="{233EC8D2-D099-7C36-7287-0BDF5F9A69A3}"/>
              </a:ext>
            </a:extLst>
          </p:cNvPr>
          <p:cNvSpPr>
            <a:spLocks noGrp="1"/>
          </p:cNvSpPr>
          <p:nvPr>
            <p:ph type="title"/>
          </p:nvPr>
        </p:nvSpPr>
        <p:spPr>
          <a:xfrm>
            <a:off x="-2676" y="-27929"/>
            <a:ext cx="5323300" cy="1342754"/>
          </a:xfrm>
        </p:spPr>
        <p:txBody>
          <a:bodyPr vert="horz" lIns="91440" tIns="45720" rIns="91440" bIns="45720" rtlCol="0" anchor="ctr">
            <a:normAutofit/>
          </a:bodyPr>
          <a:lstStyle/>
          <a:p>
            <a:pPr marL="0" marR="0" lvl="0" indent="0" fontAlgn="auto">
              <a:lnSpc>
                <a:spcPct val="90000"/>
              </a:lnSpc>
              <a:spcAft>
                <a:spcPts val="0"/>
              </a:spcAft>
              <a:tabLst/>
              <a:defRPr/>
            </a:pPr>
            <a:r>
              <a:rPr kumimoji="0" lang="en-US" sz="2900" b="0" i="0" u="none" strike="noStrike" cap="none" spc="0" normalizeH="0" baseline="0" noProof="0" dirty="0">
                <a:ln>
                  <a:noFill/>
                </a:ln>
                <a:effectLst/>
                <a:uLnTx/>
                <a:uFillTx/>
                <a:latin typeface="Algerian" panose="04020705040A02060702" pitchFamily="82" charset="0"/>
              </a:rPr>
              <a:t>Intossicazioni chimiche</a:t>
            </a:r>
            <a:br>
              <a:rPr kumimoji="0" lang="en-US" sz="2900" b="0" i="0" u="none" strike="noStrike" cap="none" spc="0" normalizeH="0" baseline="0" noProof="0" dirty="0">
                <a:ln>
                  <a:noFill/>
                </a:ln>
                <a:effectLst/>
                <a:uLnTx/>
                <a:uFillTx/>
              </a:rPr>
            </a:br>
            <a:endParaRPr lang="en-US" sz="2900" dirty="0"/>
          </a:p>
        </p:txBody>
      </p:sp>
      <p:cxnSp>
        <p:nvCxnSpPr>
          <p:cNvPr id="18"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8967370A-7299-519C-8833-0024EBC6019C}"/>
              </a:ext>
            </a:extLst>
          </p:cNvPr>
          <p:cNvSpPr txBox="1"/>
          <p:nvPr/>
        </p:nvSpPr>
        <p:spPr>
          <a:xfrm>
            <a:off x="0" y="2204864"/>
            <a:ext cx="3444765" cy="2736304"/>
          </a:xfrm>
          <a:prstGeom prst="rect">
            <a:avLst/>
          </a:prstGeom>
        </p:spPr>
        <p:txBody>
          <a:bodyPr vert="horz" lIns="91440" tIns="45720" rIns="91440" bIns="45720" rtlCol="0" anchor="ctr">
            <a:normAutofit lnSpcReduction="10000"/>
          </a:bodyPr>
          <a:lstStyle/>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2000" b="1" i="0" u="none" strike="noStrike"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Glifosato</a:t>
            </a:r>
            <a:r>
              <a:rPr kumimoji="0" lang="en-US" b="0" i="0" u="none" strike="noStrike" cap="none" spc="0" normalizeH="0" baseline="0" noProof="0" dirty="0">
                <a:ln>
                  <a:noFill/>
                </a:ln>
                <a:effectLst/>
                <a:uLnTx/>
                <a:uFillTx/>
                <a:latin typeface="Arial" panose="020B0604020202020204" pitchFamily="34" charset="0"/>
                <a:cs typeface="Arial" panose="020B0604020202020204" pitchFamily="34" charset="0"/>
              </a:rPr>
              <a:t> (diserbante)</a:t>
            </a:r>
          </a:p>
          <a:p>
            <a:pPr marL="3429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sz="2000" b="1" i="0" u="none" strike="noStrike"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Neonicotenoidi</a:t>
            </a:r>
            <a:r>
              <a:rPr kumimoji="0" lang="en-US" b="0" i="0" u="none" strike="noStrike" cap="none" spc="0" normalizeH="0" baseline="0" noProof="0" dirty="0">
                <a:ln>
                  <a:noFill/>
                </a:ln>
                <a:effectLst/>
                <a:uLnTx/>
                <a:uFillTx/>
                <a:latin typeface="Arial" panose="020B0604020202020204" pitchFamily="34" charset="0"/>
                <a:cs typeface="Arial" panose="020B0604020202020204" pitchFamily="34" charset="0"/>
              </a:rPr>
              <a:t> (antiparassitari):</a:t>
            </a:r>
          </a:p>
          <a:p>
            <a:pPr marL="4572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b="1" i="0" u="none" strike="noStrike"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Disturbi neurologici</a:t>
            </a:r>
          </a:p>
          <a:p>
            <a:pPr marL="4572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b="1" i="0" u="none" strike="noStrike"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Incapacità di far ritorno </a:t>
            </a:r>
            <a:r>
              <a:rPr kumimoji="0" lang="en-US" b="0" i="0" u="none" strike="noStrike" cap="none" spc="0" normalizeH="0" baseline="0" noProof="0" dirty="0">
                <a:ln>
                  <a:noFill/>
                </a:ln>
                <a:effectLst/>
                <a:uLnTx/>
                <a:uFillTx/>
                <a:latin typeface="Arial" panose="020B0604020202020204" pitchFamily="34" charset="0"/>
                <a:cs typeface="Arial" panose="020B0604020202020204" pitchFamily="34" charset="0"/>
              </a:rPr>
              <a:t>all’alveare</a:t>
            </a:r>
          </a:p>
          <a:p>
            <a:pPr marL="4572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b="1" i="0" u="none" strike="noStrike"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Paralisi </a:t>
            </a:r>
            <a:r>
              <a:rPr kumimoji="0" lang="en-US" b="0" i="0" u="none" strike="noStrike" cap="none" spc="0" normalizeH="0" baseline="0" noProof="0" dirty="0">
                <a:ln>
                  <a:noFill/>
                </a:ln>
                <a:effectLst/>
                <a:uLnTx/>
                <a:uFillTx/>
                <a:latin typeface="Arial" panose="020B0604020202020204" pitchFamily="34" charset="0"/>
                <a:cs typeface="Arial" panose="020B0604020202020204" pitchFamily="34" charset="0"/>
              </a:rPr>
              <a:t>e morte</a:t>
            </a:r>
          </a:p>
          <a:p>
            <a:pPr marL="457200" marR="0" lvl="0" indent="-228600" fontAlgn="auto">
              <a:lnSpc>
                <a:spcPct val="90000"/>
              </a:lnSpc>
              <a:spcBef>
                <a:spcPct val="20000"/>
              </a:spcBef>
              <a:spcAft>
                <a:spcPts val="0"/>
              </a:spcAft>
              <a:buClrTx/>
              <a:buSzTx/>
              <a:buFont typeface="Arial" panose="020B0604020202020204" pitchFamily="34" charset="0"/>
              <a:buChar char="•"/>
              <a:tabLst/>
              <a:defRPr/>
            </a:pPr>
            <a:r>
              <a:rPr kumimoji="0" lang="en-US" b="1" i="0" u="none" strike="noStrike"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Sindrome da spopolamento </a:t>
            </a:r>
            <a:r>
              <a:rPr kumimoji="0" lang="en-US" b="0" i="0" u="none" strike="noStrike" cap="none" spc="0" normalizeH="0" baseline="0" noProof="0" dirty="0">
                <a:ln>
                  <a:noFill/>
                </a:ln>
                <a:effectLst/>
                <a:uLnTx/>
                <a:uFillTx/>
                <a:latin typeface="Arial" panose="020B0604020202020204" pitchFamily="34" charset="0"/>
                <a:cs typeface="Arial" panose="020B0604020202020204" pitchFamily="34" charset="0"/>
              </a:rPr>
              <a:t>degli alveari</a:t>
            </a:r>
          </a:p>
        </p:txBody>
      </p:sp>
    </p:spTree>
    <p:extLst>
      <p:ext uri="{BB962C8B-B14F-4D97-AF65-F5344CB8AC3E}">
        <p14:creationId xmlns:p14="http://schemas.microsoft.com/office/powerpoint/2010/main" val="3117301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Users\ghezzi-8715390\Pictures\559_XFVPQisX_ins-4_smaller.jpg"/>
          <p:cNvPicPr>
            <a:picLocks noChangeAspect="1" noChangeArrowheads="1"/>
          </p:cNvPicPr>
          <p:nvPr/>
        </p:nvPicPr>
        <p:blipFill rotWithShape="1">
          <a:blip r:embed="rId2" cstate="print"/>
          <a:srcRect r="26000"/>
          <a:stretch/>
        </p:blipFill>
        <p:spPr bwMode="auto">
          <a:xfrm>
            <a:off x="0" y="10"/>
            <a:ext cx="9143979" cy="6857990"/>
          </a:xfrm>
          <a:prstGeom prst="rect">
            <a:avLst/>
          </a:prstGeom>
          <a:noFill/>
        </p:spPr>
      </p:pic>
      <p:sp>
        <p:nvSpPr>
          <p:cNvPr id="410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olo 1"/>
          <p:cNvSpPr>
            <a:spLocks noGrp="1"/>
          </p:cNvSpPr>
          <p:nvPr>
            <p:ph type="title"/>
          </p:nvPr>
        </p:nvSpPr>
        <p:spPr>
          <a:xfrm>
            <a:off x="539968" y="1124744"/>
            <a:ext cx="3153102" cy="1342754"/>
          </a:xfrm>
        </p:spPr>
        <p:txBody>
          <a:bodyPr>
            <a:normAutofit/>
          </a:bodyPr>
          <a:lstStyle/>
          <a:p>
            <a:r>
              <a:rPr lang="it-IT" sz="3100" b="1" dirty="0">
                <a:latin typeface="Algerian" panose="04020705040A02060702" pitchFamily="82" charset="0"/>
              </a:rPr>
              <a:t>MALATTIE DELLA COVATA</a:t>
            </a:r>
          </a:p>
        </p:txBody>
      </p:sp>
      <p:cxnSp>
        <p:nvCxnSpPr>
          <p:cNvPr id="4105" name="Straight Connector 410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248305" y="2348880"/>
            <a:ext cx="3444765" cy="3760541"/>
          </a:xfrm>
        </p:spPr>
        <p:txBody>
          <a:bodyPr anchor="ctr">
            <a:noAutofit/>
          </a:bodyPr>
          <a:lstStyle/>
          <a:p>
            <a:pPr>
              <a:lnSpc>
                <a:spcPct val="90000"/>
              </a:lnSpc>
              <a:buNone/>
            </a:pPr>
            <a:r>
              <a:rPr lang="it-IT" sz="1200" b="1" i="1" u="sng" dirty="0">
                <a:solidFill>
                  <a:srgbClr val="002060"/>
                </a:solidFill>
                <a:latin typeface="Arial" panose="020B0604020202020204" pitchFamily="34" charset="0"/>
                <a:cs typeface="Arial" panose="020B0604020202020204" pitchFamily="34" charset="0"/>
              </a:rPr>
              <a:t>PESTE AMERICANA</a:t>
            </a:r>
          </a:p>
          <a:p>
            <a:pPr>
              <a:lnSpc>
                <a:spcPct val="90000"/>
              </a:lnSpc>
            </a:pPr>
            <a:r>
              <a:rPr lang="it-IT" sz="1400" b="1" dirty="0">
                <a:solidFill>
                  <a:srgbClr val="FF0000"/>
                </a:solidFill>
                <a:latin typeface="Arial" panose="020B0604020202020204" pitchFamily="34" charset="0"/>
                <a:cs typeface="Arial" panose="020B0604020202020204" pitchFamily="34" charset="0"/>
              </a:rPr>
              <a:t>Bacillus larvae</a:t>
            </a:r>
            <a:r>
              <a:rPr lang="it-IT" sz="1200" dirty="0">
                <a:latin typeface="Arial" panose="020B0604020202020204" pitchFamily="34" charset="0"/>
                <a:cs typeface="Arial" panose="020B0604020202020204" pitchFamily="34" charset="0"/>
              </a:rPr>
              <a:t> (gram +) </a:t>
            </a:r>
            <a:r>
              <a:rPr lang="it-IT" sz="1200" dirty="0">
                <a:highlight>
                  <a:srgbClr val="FFFF00"/>
                </a:highlight>
                <a:latin typeface="Arial" panose="020B0604020202020204" pitchFamily="34" charset="0"/>
                <a:cs typeface="Arial" panose="020B0604020202020204" pitchFamily="34" charset="0"/>
              </a:rPr>
              <a:t>in 24 h. da 1 bacillo se ne formano 24 milioni</a:t>
            </a:r>
          </a:p>
          <a:p>
            <a:pPr>
              <a:lnSpc>
                <a:spcPct val="90000"/>
              </a:lnSpc>
            </a:pPr>
            <a:r>
              <a:rPr lang="it-IT" sz="1200" dirty="0">
                <a:latin typeface="Arial" panose="020B0604020202020204" pitchFamily="34" charset="0"/>
                <a:cs typeface="Arial" panose="020B0604020202020204" pitchFamily="34" charset="0"/>
              </a:rPr>
              <a:t>Le spore germinano nell’apparato digerente delle larve</a:t>
            </a:r>
          </a:p>
          <a:p>
            <a:pPr>
              <a:lnSpc>
                <a:spcPct val="90000"/>
              </a:lnSpc>
            </a:pPr>
            <a:r>
              <a:rPr lang="it-IT" sz="1200" b="1" i="1" u="sng" dirty="0">
                <a:latin typeface="Arial" panose="020B0604020202020204" pitchFamily="34" charset="0"/>
                <a:cs typeface="Arial" panose="020B0604020202020204" pitchFamily="34" charset="0"/>
              </a:rPr>
              <a:t>Le larve colpite risultano infette dopo 7 gg </a:t>
            </a:r>
            <a:r>
              <a:rPr lang="it-IT" sz="1200" dirty="0">
                <a:latin typeface="Arial" panose="020B0604020202020204" pitchFamily="34" charset="0"/>
                <a:cs typeface="Arial" panose="020B0604020202020204" pitchFamily="34" charset="0"/>
              </a:rPr>
              <a:t>( a opercolatura avvenuta)</a:t>
            </a:r>
          </a:p>
          <a:p>
            <a:pPr>
              <a:lnSpc>
                <a:spcPct val="90000"/>
              </a:lnSpc>
            </a:pPr>
            <a:r>
              <a:rPr lang="it-IT" sz="1200" dirty="0">
                <a:highlight>
                  <a:srgbClr val="FFFF00"/>
                </a:highlight>
                <a:latin typeface="Arial" panose="020B0604020202020204" pitchFamily="34" charset="0"/>
                <a:cs typeface="Arial" panose="020B0604020202020204" pitchFamily="34" charset="0"/>
              </a:rPr>
              <a:t>Alla morte della larva i bacilli si trasformano in spore</a:t>
            </a:r>
          </a:p>
          <a:p>
            <a:pPr>
              <a:lnSpc>
                <a:spcPct val="90000"/>
              </a:lnSpc>
            </a:pPr>
            <a:r>
              <a:rPr lang="it-IT" sz="1200" dirty="0">
                <a:latin typeface="Arial" panose="020B0604020202020204" pitchFamily="34" charset="0"/>
                <a:cs typeface="Arial" panose="020B0604020202020204" pitchFamily="34" charset="0"/>
              </a:rPr>
              <a:t>Le larve infettate </a:t>
            </a:r>
            <a:r>
              <a:rPr lang="it-IT" sz="1200" b="1" dirty="0">
                <a:solidFill>
                  <a:srgbClr val="E51FBF"/>
                </a:solidFill>
                <a:latin typeface="Arial" panose="020B0604020202020204" pitchFamily="34" charset="0"/>
                <a:cs typeface="Arial" panose="020B0604020202020204" pitchFamily="34" charset="0"/>
              </a:rPr>
              <a:t>divengono prima gialle poi nocciola scuro quindi colliquano</a:t>
            </a:r>
          </a:p>
          <a:p>
            <a:pPr>
              <a:lnSpc>
                <a:spcPct val="90000"/>
              </a:lnSpc>
            </a:pPr>
            <a:r>
              <a:rPr lang="it-IT" sz="1200" dirty="0">
                <a:latin typeface="Arial" panose="020B0604020202020204" pitchFamily="34" charset="0"/>
                <a:cs typeface="Arial" panose="020B0604020202020204" pitchFamily="34" charset="0"/>
              </a:rPr>
              <a:t>Introducendo un bastoncino nella cella lo si retrae con </a:t>
            </a:r>
            <a:r>
              <a:rPr lang="it-IT" sz="1200" b="1" dirty="0">
                <a:latin typeface="Arial" panose="020B0604020202020204" pitchFamily="34" charset="0"/>
                <a:cs typeface="Arial" panose="020B0604020202020204" pitchFamily="34" charset="0"/>
              </a:rPr>
              <a:t>materiale filante</a:t>
            </a:r>
          </a:p>
          <a:p>
            <a:pPr>
              <a:lnSpc>
                <a:spcPct val="90000"/>
              </a:lnSpc>
            </a:pPr>
            <a:r>
              <a:rPr lang="it-IT" sz="1200" dirty="0">
                <a:latin typeface="Arial" panose="020B0604020202020204" pitchFamily="34" charset="0"/>
                <a:cs typeface="Arial" panose="020B0604020202020204" pitchFamily="34" charset="0"/>
              </a:rPr>
              <a:t>Le larve poi </a:t>
            </a:r>
            <a:r>
              <a:rPr lang="it-IT" sz="1200" b="1" dirty="0">
                <a:solidFill>
                  <a:srgbClr val="FF0000"/>
                </a:solidFill>
                <a:latin typeface="Arial" panose="020B0604020202020204" pitchFamily="34" charset="0"/>
                <a:cs typeface="Arial" panose="020B0604020202020204" pitchFamily="34" charset="0"/>
              </a:rPr>
              <a:t>seccano</a:t>
            </a:r>
          </a:p>
          <a:p>
            <a:pPr>
              <a:lnSpc>
                <a:spcPct val="90000"/>
              </a:lnSpc>
            </a:pPr>
            <a:r>
              <a:rPr lang="it-IT" sz="1200" b="1" dirty="0">
                <a:latin typeface="Arial" panose="020B0604020202020204" pitchFamily="34" charset="0"/>
                <a:cs typeface="Arial" panose="020B0604020202020204" pitchFamily="34" charset="0"/>
              </a:rPr>
              <a:t>Le operaie pulendo le celle diffondono la malattia</a:t>
            </a:r>
          </a:p>
          <a:p>
            <a:pPr>
              <a:lnSpc>
                <a:spcPct val="90000"/>
              </a:lnSpc>
            </a:pPr>
            <a:r>
              <a:rPr lang="it-IT" sz="1200" dirty="0">
                <a:latin typeface="Arial" panose="020B0604020202020204" pitchFamily="34" charset="0"/>
                <a:cs typeface="Arial" panose="020B0604020202020204" pitchFamily="34" charset="0"/>
              </a:rPr>
              <a:t>Prognosi infausta – </a:t>
            </a:r>
            <a:r>
              <a:rPr lang="it-IT" sz="1400" b="1" u="sng" dirty="0">
                <a:solidFill>
                  <a:srgbClr val="FF0000"/>
                </a:solidFill>
                <a:latin typeface="Arial" panose="020B0604020202020204" pitchFamily="34" charset="0"/>
                <a:cs typeface="Arial" panose="020B0604020202020204" pitchFamily="34" charset="0"/>
              </a:rPr>
              <a:t>denuncia</a:t>
            </a:r>
            <a:r>
              <a:rPr lang="it-IT" sz="1200" b="1" u="sng" dirty="0">
                <a:latin typeface="Arial" panose="020B0604020202020204" pitchFamily="34" charset="0"/>
                <a:cs typeface="Arial" panose="020B0604020202020204" pitchFamily="34" charset="0"/>
              </a:rPr>
              <a:t> obbligatoria</a:t>
            </a:r>
          </a:p>
          <a:p>
            <a:pPr>
              <a:lnSpc>
                <a:spcPct val="90000"/>
              </a:lnSpc>
            </a:pPr>
            <a:r>
              <a:rPr lang="it-IT" sz="1200" dirty="0">
                <a:latin typeface="Arial" panose="020B0604020202020204" pitchFamily="34" charset="0"/>
                <a:cs typeface="Arial" panose="020B0604020202020204" pitchFamily="34" charset="0"/>
              </a:rPr>
              <a:t>Trattamento ?  Uccidere le api e bruciare</a:t>
            </a:r>
          </a:p>
          <a:p>
            <a:pPr>
              <a:lnSpc>
                <a:spcPct val="90000"/>
              </a:lnSpc>
              <a:buNone/>
            </a:pPr>
            <a:r>
              <a:rPr lang="it-IT" sz="1200" dirty="0">
                <a:latin typeface="Arial" panose="020B0604020202020204" pitchFamily="34" charset="0"/>
                <a:cs typeface="Arial" panose="020B0604020202020204" pitchFamily="34" charset="0"/>
              </a:rPr>
              <a:t>        l’arnia con tutti i favi</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52321" y="-29904"/>
            <a:ext cx="5605629" cy="1325563"/>
          </a:xfrm>
        </p:spPr>
        <p:txBody>
          <a:bodyPr>
            <a:normAutofit/>
          </a:bodyPr>
          <a:lstStyle/>
          <a:p>
            <a:r>
              <a:rPr lang="it-IT" b="1" i="1" u="sng" dirty="0">
                <a:latin typeface="Algerian" panose="04020705040A02060702" pitchFamily="82" charset="0"/>
              </a:rPr>
              <a:t>PESTE EUROPEA</a:t>
            </a:r>
          </a:p>
        </p:txBody>
      </p:sp>
      <p:sp>
        <p:nvSpPr>
          <p:cNvPr id="3" name="Segnaposto contenuto 2"/>
          <p:cNvSpPr>
            <a:spLocks noGrp="1"/>
          </p:cNvSpPr>
          <p:nvPr>
            <p:ph idx="1"/>
          </p:nvPr>
        </p:nvSpPr>
        <p:spPr>
          <a:xfrm>
            <a:off x="248131" y="1313384"/>
            <a:ext cx="4850901" cy="5544616"/>
          </a:xfrm>
        </p:spPr>
        <p:txBody>
          <a:bodyPr anchor="ctr">
            <a:noAutofit/>
          </a:bodyPr>
          <a:lstStyle/>
          <a:p>
            <a:pPr marL="0" indent="0">
              <a:lnSpc>
                <a:spcPct val="90000"/>
              </a:lnSpc>
              <a:buNone/>
            </a:pPr>
            <a:r>
              <a:rPr lang="it-IT" sz="2000" b="1" dirty="0">
                <a:solidFill>
                  <a:srgbClr val="0070C0"/>
                </a:solidFill>
                <a:latin typeface="Arial" panose="020B0604020202020204" pitchFamily="34" charset="0"/>
                <a:cs typeface="Arial" panose="020B0604020202020204" pitchFamily="34" charset="0"/>
              </a:rPr>
              <a:t>Streptococcus  pluton</a:t>
            </a:r>
            <a:r>
              <a:rPr lang="it-IT" sz="2000" b="1" dirty="0">
                <a:latin typeface="Arial" panose="020B0604020202020204" pitchFamily="34" charset="0"/>
                <a:cs typeface="Arial" panose="020B0604020202020204" pitchFamily="34" charset="0"/>
              </a:rPr>
              <a:t> </a:t>
            </a:r>
            <a:r>
              <a:rPr lang="it-IT" sz="1800" dirty="0">
                <a:latin typeface="Arial" panose="020B0604020202020204" pitchFamily="34" charset="0"/>
                <a:cs typeface="Arial" panose="020B0604020202020204" pitchFamily="34" charset="0"/>
              </a:rPr>
              <a:t>si riproduce nell’intestino delle larve</a:t>
            </a:r>
          </a:p>
          <a:p>
            <a:pPr marL="0" indent="0">
              <a:lnSpc>
                <a:spcPct val="90000"/>
              </a:lnSpc>
              <a:buNone/>
            </a:pPr>
            <a:r>
              <a:rPr lang="it-IT" sz="1800" u="sng" dirty="0">
                <a:solidFill>
                  <a:srgbClr val="FF0000"/>
                </a:solidFill>
                <a:latin typeface="Arial" panose="020B0604020202020204" pitchFamily="34" charset="0"/>
                <a:cs typeface="Arial" panose="020B0604020202020204" pitchFamily="34" charset="0"/>
              </a:rPr>
              <a:t>Le larve si infettano con l’assunzione del cibo </a:t>
            </a:r>
            <a:r>
              <a:rPr lang="it-IT" sz="1800" dirty="0">
                <a:latin typeface="Arial" panose="020B0604020202020204" pitchFamily="34" charset="0"/>
                <a:cs typeface="Arial" panose="020B0604020202020204" pitchFamily="34" charset="0"/>
              </a:rPr>
              <a:t>e </a:t>
            </a:r>
            <a:r>
              <a:rPr lang="it-IT" sz="1800" b="1" dirty="0">
                <a:latin typeface="Arial" panose="020B0604020202020204" pitchFamily="34" charset="0"/>
                <a:cs typeface="Arial" panose="020B0604020202020204" pitchFamily="34" charset="0"/>
              </a:rPr>
              <a:t>muoiono prima dell’opercolatura</a:t>
            </a:r>
          </a:p>
          <a:p>
            <a:pPr marL="0" indent="0">
              <a:lnSpc>
                <a:spcPct val="90000"/>
              </a:lnSpc>
              <a:buNone/>
            </a:pPr>
            <a:r>
              <a:rPr lang="it-IT" sz="1800" dirty="0">
                <a:highlight>
                  <a:srgbClr val="FFFF00"/>
                </a:highlight>
                <a:latin typeface="Arial" panose="020B0604020202020204" pitchFamily="34" charset="0"/>
                <a:cs typeface="Arial" panose="020B0604020202020204" pitchFamily="34" charset="0"/>
              </a:rPr>
              <a:t>In due tre giorni muoiono </a:t>
            </a:r>
            <a:r>
              <a:rPr lang="it-IT" sz="1800" dirty="0">
                <a:latin typeface="Arial" panose="020B0604020202020204" pitchFamily="34" charset="0"/>
                <a:cs typeface="Arial" panose="020B0604020202020204" pitchFamily="34" charset="0"/>
              </a:rPr>
              <a:t>divenendo di colorito giallastro</a:t>
            </a:r>
          </a:p>
          <a:p>
            <a:pPr marL="0" indent="0">
              <a:lnSpc>
                <a:spcPct val="90000"/>
              </a:lnSpc>
              <a:buNone/>
            </a:pPr>
            <a:r>
              <a:rPr lang="it-IT" sz="1800" dirty="0">
                <a:latin typeface="Arial" panose="020B0604020202020204" pitchFamily="34" charset="0"/>
                <a:cs typeface="Arial" panose="020B0604020202020204" pitchFamily="34" charset="0"/>
              </a:rPr>
              <a:t>Dopo la morte </a:t>
            </a:r>
            <a:r>
              <a:rPr lang="it-IT" sz="1800" dirty="0">
                <a:solidFill>
                  <a:srgbClr val="FF0000"/>
                </a:solidFill>
                <a:highlight>
                  <a:srgbClr val="00FF00"/>
                </a:highlight>
                <a:latin typeface="Arial" panose="020B0604020202020204" pitchFamily="34" charset="0"/>
                <a:cs typeface="Arial" panose="020B0604020202020204" pitchFamily="34" charset="0"/>
              </a:rPr>
              <a:t>la </a:t>
            </a:r>
            <a:r>
              <a:rPr lang="it-IT" sz="2000" dirty="0">
                <a:solidFill>
                  <a:srgbClr val="FF0000"/>
                </a:solidFill>
                <a:highlight>
                  <a:srgbClr val="00FF00"/>
                </a:highlight>
                <a:latin typeface="Arial" panose="020B0604020202020204" pitchFamily="34" charset="0"/>
                <a:cs typeface="Arial" panose="020B0604020202020204" pitchFamily="34" charset="0"/>
              </a:rPr>
              <a:t>larva si indurisce</a:t>
            </a:r>
            <a:r>
              <a:rPr lang="it-IT" sz="1800" dirty="0">
                <a:solidFill>
                  <a:srgbClr val="FF0000"/>
                </a:solidFill>
                <a:highlight>
                  <a:srgbClr val="00FF00"/>
                </a:highlight>
                <a:latin typeface="Arial" panose="020B0604020202020204" pitchFamily="34" charset="0"/>
                <a:cs typeface="Arial" panose="020B0604020202020204" pitchFamily="34" charset="0"/>
              </a:rPr>
              <a:t> </a:t>
            </a:r>
            <a:r>
              <a:rPr lang="it-IT" sz="1800" dirty="0">
                <a:latin typeface="Arial" panose="020B0604020202020204" pitchFamily="34" charset="0"/>
                <a:cs typeface="Arial" panose="020B0604020202020204" pitchFamily="34" charset="0"/>
              </a:rPr>
              <a:t>per poi diventare </a:t>
            </a:r>
            <a:r>
              <a:rPr lang="it-IT" sz="1800" b="1" dirty="0">
                <a:solidFill>
                  <a:srgbClr val="0070C0"/>
                </a:solidFill>
                <a:latin typeface="Arial" panose="020B0604020202020204" pitchFamily="34" charset="0"/>
                <a:cs typeface="Arial" panose="020B0604020202020204" pitchFamily="34" charset="0"/>
              </a:rPr>
              <a:t>una massa gelatinosa color cioccolata</a:t>
            </a:r>
          </a:p>
          <a:p>
            <a:pPr marL="0" indent="0">
              <a:lnSpc>
                <a:spcPct val="90000"/>
              </a:lnSpc>
              <a:buNone/>
            </a:pPr>
            <a:r>
              <a:rPr lang="it-IT" sz="1800" dirty="0">
                <a:latin typeface="Arial" panose="020B0604020202020204" pitchFamily="34" charset="0"/>
                <a:cs typeface="Arial" panose="020B0604020202020204" pitchFamily="34" charset="0"/>
              </a:rPr>
              <a:t>Non è né vischiosa né filante</a:t>
            </a:r>
          </a:p>
          <a:p>
            <a:pPr marL="0" indent="0">
              <a:lnSpc>
                <a:spcPct val="90000"/>
              </a:lnSpc>
              <a:buNone/>
            </a:pPr>
            <a:r>
              <a:rPr lang="it-IT" sz="1800" dirty="0">
                <a:latin typeface="Arial" panose="020B0604020202020204" pitchFamily="34" charset="0"/>
                <a:cs typeface="Arial" panose="020B0604020202020204" pitchFamily="34" charset="0"/>
              </a:rPr>
              <a:t>La covata non è compatta ed </a:t>
            </a:r>
            <a:r>
              <a:rPr lang="it-IT" sz="2000" b="1" dirty="0">
                <a:solidFill>
                  <a:srgbClr val="00B050"/>
                </a:solidFill>
                <a:latin typeface="Arial" panose="020B0604020202020204" pitchFamily="34" charset="0"/>
                <a:cs typeface="Arial" panose="020B0604020202020204" pitchFamily="34" charset="0"/>
              </a:rPr>
              <a:t>emana odori putrescenti</a:t>
            </a:r>
            <a:endParaRPr lang="it-IT" sz="1800" b="1" dirty="0">
              <a:solidFill>
                <a:srgbClr val="00B050"/>
              </a:solidFill>
              <a:latin typeface="Arial" panose="020B0604020202020204" pitchFamily="34" charset="0"/>
              <a:cs typeface="Arial" panose="020B0604020202020204" pitchFamily="34" charset="0"/>
            </a:endParaRPr>
          </a:p>
          <a:p>
            <a:pPr marL="0" indent="0">
              <a:lnSpc>
                <a:spcPct val="90000"/>
              </a:lnSpc>
              <a:buNone/>
            </a:pPr>
            <a:r>
              <a:rPr lang="it-IT" sz="1800" dirty="0">
                <a:latin typeface="Arial" panose="020B0604020202020204" pitchFamily="34" charset="0"/>
                <a:cs typeface="Arial" panose="020B0604020202020204" pitchFamily="34" charset="0"/>
              </a:rPr>
              <a:t>La malattia è più frequente a </a:t>
            </a:r>
            <a:r>
              <a:rPr lang="it-IT" sz="2000" b="1" dirty="0">
                <a:latin typeface="Arial" panose="020B0604020202020204" pitchFamily="34" charset="0"/>
                <a:cs typeface="Arial" panose="020B0604020202020204" pitchFamily="34" charset="0"/>
              </a:rPr>
              <a:t>maggio/giugno</a:t>
            </a:r>
            <a:endParaRPr lang="it-IT" sz="1800" b="1" dirty="0">
              <a:latin typeface="Arial" panose="020B0604020202020204" pitchFamily="34" charset="0"/>
              <a:cs typeface="Arial" panose="020B0604020202020204" pitchFamily="34" charset="0"/>
            </a:endParaRPr>
          </a:p>
          <a:p>
            <a:pPr marL="0" indent="0">
              <a:lnSpc>
                <a:spcPct val="90000"/>
              </a:lnSpc>
              <a:buNone/>
            </a:pPr>
            <a:r>
              <a:rPr lang="it-IT" sz="1800" dirty="0">
                <a:latin typeface="Arial" panose="020B0604020202020204" pitchFamily="34" charset="0"/>
                <a:cs typeface="Arial" panose="020B0604020202020204" pitchFamily="34" charset="0"/>
              </a:rPr>
              <a:t>Diffusione attraverso le api nutrici</a:t>
            </a:r>
          </a:p>
          <a:p>
            <a:pPr marL="0" indent="0">
              <a:lnSpc>
                <a:spcPct val="90000"/>
              </a:lnSpc>
              <a:buNone/>
            </a:pPr>
            <a:r>
              <a:rPr lang="it-IT" sz="1800" b="1" u="sng" dirty="0">
                <a:latin typeface="Arial" panose="020B0604020202020204" pitchFamily="34" charset="0"/>
                <a:cs typeface="Arial" panose="020B0604020202020204" pitchFamily="34" charset="0"/>
              </a:rPr>
              <a:t>Denuncia obbligatoria</a:t>
            </a:r>
          </a:p>
          <a:p>
            <a:pPr marL="0" indent="0">
              <a:lnSpc>
                <a:spcPct val="90000"/>
              </a:lnSpc>
              <a:buNone/>
            </a:pPr>
            <a:r>
              <a:rPr lang="it-IT" sz="1800" dirty="0">
                <a:latin typeface="Arial" panose="020B0604020202020204" pitchFamily="34" charset="0"/>
                <a:cs typeface="Arial" panose="020B0604020202020204" pitchFamily="34" charset="0"/>
              </a:rPr>
              <a:t>trattamento: bruciare l’alveare dopo aver </a:t>
            </a:r>
          </a:p>
          <a:p>
            <a:pPr marL="0" indent="0">
              <a:lnSpc>
                <a:spcPct val="90000"/>
              </a:lnSpc>
              <a:buNone/>
            </a:pPr>
            <a:r>
              <a:rPr lang="it-IT" sz="1800" dirty="0">
                <a:latin typeface="Arial" panose="020B0604020202020204" pitchFamily="34" charset="0"/>
                <a:cs typeface="Arial" panose="020B0604020202020204" pitchFamily="34" charset="0"/>
              </a:rPr>
              <a:t>       ucciso  le api</a:t>
            </a:r>
          </a:p>
        </p:txBody>
      </p:sp>
      <p:sp>
        <p:nvSpPr>
          <p:cNvPr id="5127" name="Rectangle 512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4F3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Oval 512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358913"/>
            <a:ext cx="1605129" cy="2140172"/>
          </a:xfrm>
          <a:prstGeom prst="ellipse">
            <a:avLst/>
          </a:prstGeom>
          <a:solidFill>
            <a:srgbClr val="FFFFFF"/>
          </a:solidFill>
          <a:ln w="22225">
            <a:solidFill>
              <a:srgbClr val="BA9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Users\ghezzi-8715390\Pictures\imagesCA7IOWBI.jpg"/>
          <p:cNvPicPr>
            <a:picLocks noChangeAspect="1" noChangeArrowheads="1"/>
          </p:cNvPicPr>
          <p:nvPr/>
        </p:nvPicPr>
        <p:blipFill rotWithShape="1">
          <a:blip r:embed="rId2" cstate="print">
            <a:alphaModFix/>
          </a:blip>
          <a:srcRect l="24053" r="19460" b="-2"/>
          <a:stretch/>
        </p:blipFill>
        <p:spPr bwMode="auto">
          <a:xfrm>
            <a:off x="5921575" y="1340768"/>
            <a:ext cx="3114922" cy="4146560"/>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67B411B-BD9A-CB9C-13F5-DDF2F816F2C1}"/>
              </a:ext>
            </a:extLst>
          </p:cNvPr>
          <p:cNvSpPr>
            <a:spLocks noGrp="1"/>
          </p:cNvSpPr>
          <p:nvPr>
            <p:ph type="title"/>
          </p:nvPr>
        </p:nvSpPr>
        <p:spPr>
          <a:xfrm>
            <a:off x="0" y="41156"/>
            <a:ext cx="4572000" cy="1325563"/>
          </a:xfrm>
        </p:spPr>
        <p:txBody>
          <a:bodyPr vert="horz" lIns="91440" tIns="45720" rIns="91440" bIns="45720" rtlCol="0" anchor="ctr">
            <a:normAutofit/>
          </a:bodyPr>
          <a:lstStyle/>
          <a:p>
            <a:pPr algn="l">
              <a:lnSpc>
                <a:spcPct val="90000"/>
              </a:lnSpc>
            </a:pPr>
            <a:r>
              <a:rPr lang="en-US" sz="4000" kern="1200" dirty="0">
                <a:solidFill>
                  <a:schemeClr val="tx1"/>
                </a:solidFill>
                <a:latin typeface="Algerian" panose="04020705040A02060702" pitchFamily="82" charset="0"/>
              </a:rPr>
              <a:t>COVATA A SACCO</a:t>
            </a:r>
          </a:p>
        </p:txBody>
      </p:sp>
      <p:sp>
        <p:nvSpPr>
          <p:cNvPr id="3" name="CasellaDiTesto 2">
            <a:extLst>
              <a:ext uri="{FF2B5EF4-FFF2-40B4-BE49-F238E27FC236}">
                <a16:creationId xmlns:a16="http://schemas.microsoft.com/office/drawing/2014/main" id="{5C368B9C-3318-F913-89D9-B47077CD8C1E}"/>
              </a:ext>
            </a:extLst>
          </p:cNvPr>
          <p:cNvSpPr txBox="1"/>
          <p:nvPr/>
        </p:nvSpPr>
        <p:spPr>
          <a:xfrm>
            <a:off x="15280" y="1626427"/>
            <a:ext cx="4201188" cy="4971864"/>
          </a:xfrm>
          <a:prstGeom prst="rect">
            <a:avLst/>
          </a:prstGeom>
        </p:spPr>
        <p:txBody>
          <a:bodyPr vert="horz" lIns="91440" tIns="45720" rIns="91440" bIns="45720" rtlCol="0">
            <a:noAutofit/>
          </a:bodyPr>
          <a:lstStyle/>
          <a:p>
            <a:pPr>
              <a:lnSpc>
                <a:spcPct val="90000"/>
              </a:lnSpc>
              <a:spcAft>
                <a:spcPts val="600"/>
              </a:spcAft>
            </a:pPr>
            <a:r>
              <a:rPr lang="en-US" dirty="0">
                <a:latin typeface="Arial" panose="020B0604020202020204" pitchFamily="34" charset="0"/>
                <a:cs typeface="Arial" panose="020B0604020202020204" pitchFamily="34" charset="0"/>
              </a:rPr>
              <a:t>E’ causata dal </a:t>
            </a:r>
            <a:r>
              <a:rPr lang="en-US" b="1" dirty="0">
                <a:solidFill>
                  <a:srgbClr val="002060"/>
                </a:solidFill>
                <a:latin typeface="Arial" panose="020B0604020202020204" pitchFamily="34" charset="0"/>
                <a:cs typeface="Arial" panose="020B0604020202020204" pitchFamily="34" charset="0"/>
              </a:rPr>
              <a:t>virus SBV </a:t>
            </a:r>
            <a:r>
              <a:rPr lang="en-US" dirty="0">
                <a:latin typeface="Arial" panose="020B0604020202020204" pitchFamily="34" charset="0"/>
                <a:cs typeface="Arial" panose="020B0604020202020204" pitchFamily="34" charset="0"/>
              </a:rPr>
              <a:t>– </a:t>
            </a:r>
            <a:r>
              <a:rPr lang="en-US" b="1" dirty="0">
                <a:solidFill>
                  <a:srgbClr val="27670D"/>
                </a:solidFill>
                <a:latin typeface="Arial" panose="020B0604020202020204" pitchFamily="34" charset="0"/>
                <a:cs typeface="Arial" panose="020B0604020202020204" pitchFamily="34" charset="0"/>
              </a:rPr>
              <a:t>infetta sia gli adulti che la covata –</a:t>
            </a:r>
            <a:r>
              <a:rPr lang="en-US" dirty="0">
                <a:latin typeface="Arial" panose="020B0604020202020204" pitchFamily="34" charset="0"/>
                <a:cs typeface="Arial" panose="020B0604020202020204" pitchFamily="34" charset="0"/>
              </a:rPr>
              <a:t> negli </a:t>
            </a:r>
            <a:r>
              <a:rPr lang="en-US" b="1" dirty="0">
                <a:solidFill>
                  <a:srgbClr val="E51FBF"/>
                </a:solidFill>
                <a:latin typeface="Arial" panose="020B0604020202020204" pitchFamily="34" charset="0"/>
                <a:cs typeface="Arial" panose="020B0604020202020204" pitchFamily="34" charset="0"/>
              </a:rPr>
              <a:t>adulti non causa sintomi </a:t>
            </a:r>
            <a:r>
              <a:rPr lang="en-US" dirty="0">
                <a:latin typeface="Arial" panose="020B0604020202020204" pitchFamily="34" charset="0"/>
                <a:cs typeface="Arial" panose="020B0604020202020204" pitchFamily="34" charset="0"/>
              </a:rPr>
              <a:t>se non possibile accorciamento della vita. Il danno maggiore è a carico della covata, le </a:t>
            </a:r>
            <a:r>
              <a:rPr lang="en-US" b="1" dirty="0">
                <a:solidFill>
                  <a:srgbClr val="002060"/>
                </a:solidFill>
                <a:latin typeface="Arial" panose="020B0604020202020204" pitchFamily="34" charset="0"/>
                <a:cs typeface="Arial" panose="020B0604020202020204" pitchFamily="34" charset="0"/>
              </a:rPr>
              <a:t>larve si infettano per via orale </a:t>
            </a:r>
            <a:r>
              <a:rPr lang="en-US" dirty="0">
                <a:latin typeface="Arial" panose="020B0604020202020204" pitchFamily="34" charset="0"/>
                <a:cs typeface="Arial" panose="020B0604020202020204" pitchFamily="34" charset="0"/>
              </a:rPr>
              <a:t>e </a:t>
            </a:r>
            <a:r>
              <a:rPr lang="en-US" sz="2000" b="1" dirty="0">
                <a:solidFill>
                  <a:srgbClr val="FF0000"/>
                </a:solidFill>
                <a:latin typeface="Arial" panose="020B0604020202020204" pitchFamily="34" charset="0"/>
                <a:cs typeface="Arial" panose="020B0604020202020204" pitchFamily="34" charset="0"/>
              </a:rPr>
              <a:t>muoiono poco prima dell’impupamento</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Gli opercoli sono spesso forati</a:t>
            </a:r>
            <a:r>
              <a:rPr lang="en-US" dirty="0">
                <a:latin typeface="Arial" panose="020B0604020202020204" pitchFamily="34" charset="0"/>
                <a:cs typeface="Arial" panose="020B0604020202020204" pitchFamily="34" charset="0"/>
              </a:rPr>
              <a:t> e </a:t>
            </a:r>
            <a:r>
              <a:rPr lang="en-US" b="1" dirty="0">
                <a:latin typeface="Arial" panose="020B0604020202020204" pitchFamily="34" charset="0"/>
                <a:cs typeface="Arial" panose="020B0604020202020204" pitchFamily="34" charset="0"/>
              </a:rPr>
              <a:t>le larve </a:t>
            </a:r>
            <a:r>
              <a:rPr lang="en-US" dirty="0">
                <a:latin typeface="Arial" panose="020B0604020202020204" pitchFamily="34" charset="0"/>
                <a:cs typeface="Arial" panose="020B0604020202020204" pitchFamily="34" charset="0"/>
              </a:rPr>
              <a:t>si presentano </a:t>
            </a:r>
            <a:r>
              <a:rPr lang="en-US" b="1" dirty="0">
                <a:solidFill>
                  <a:srgbClr val="FFC000"/>
                </a:solidFill>
                <a:latin typeface="Arial" panose="020B0604020202020204" pitchFamily="34" charset="0"/>
                <a:cs typeface="Arial" panose="020B0604020202020204" pitchFamily="34" charset="0"/>
              </a:rPr>
              <a:t>prima di colorito giallognolo </a:t>
            </a:r>
            <a:r>
              <a:rPr lang="en-US" dirty="0">
                <a:latin typeface="Arial" panose="020B0604020202020204" pitchFamily="34" charset="0"/>
                <a:cs typeface="Arial" panose="020B0604020202020204" pitchFamily="34" charset="0"/>
              </a:rPr>
              <a:t>e poi </a:t>
            </a:r>
            <a:r>
              <a:rPr lang="en-US" b="1" dirty="0">
                <a:solidFill>
                  <a:srgbClr val="C96009"/>
                </a:solidFill>
                <a:latin typeface="Arial" panose="020B0604020202020204" pitchFamily="34" charset="0"/>
                <a:cs typeface="Arial" panose="020B0604020202020204" pitchFamily="34" charset="0"/>
              </a:rPr>
              <a:t>brunastro</a:t>
            </a:r>
            <a:r>
              <a:rPr lang="en-US" dirty="0">
                <a:latin typeface="Arial" panose="020B0604020202020204" pitchFamily="34" charset="0"/>
                <a:cs typeface="Arial" panose="020B0604020202020204" pitchFamily="34" charset="0"/>
              </a:rPr>
              <a:t>. Il contenuto </a:t>
            </a:r>
            <a:r>
              <a:rPr lang="en-US" b="1" dirty="0">
                <a:solidFill>
                  <a:srgbClr val="00B0F0"/>
                </a:solidFill>
                <a:latin typeface="Arial" panose="020B0604020202020204" pitchFamily="34" charset="0"/>
                <a:cs typeface="Arial" panose="020B0604020202020204" pitchFamily="34" charset="0"/>
              </a:rPr>
              <a:t>del corpo si liquefa </a:t>
            </a:r>
            <a:r>
              <a:rPr lang="en-US" dirty="0">
                <a:latin typeface="Arial" panose="020B0604020202020204" pitchFamily="34" charset="0"/>
                <a:cs typeface="Arial" panose="020B0604020202020204" pitchFamily="34" charset="0"/>
              </a:rPr>
              <a:t>mentre il </a:t>
            </a:r>
            <a:r>
              <a:rPr lang="en-US" b="1" dirty="0">
                <a:latin typeface="Arial" panose="020B0604020202020204" pitchFamily="34" charset="0"/>
                <a:cs typeface="Arial" panose="020B0604020202020204" pitchFamily="34" charset="0"/>
              </a:rPr>
              <a:t>tegumento rimane integro e la pupa assume un aspetto a sacco, </a:t>
            </a:r>
            <a:r>
              <a:rPr lang="en-US" dirty="0">
                <a:latin typeface="Arial" panose="020B0604020202020204" pitchFamily="34" charset="0"/>
                <a:cs typeface="Arial" panose="020B0604020202020204" pitchFamily="34" charset="0"/>
              </a:rPr>
              <a:t>poi la larva si dissecca trasformandosi in </a:t>
            </a:r>
            <a:r>
              <a:rPr lang="en-US" b="1" dirty="0">
                <a:latin typeface="Arial" panose="020B0604020202020204" pitchFamily="34" charset="0"/>
                <a:cs typeface="Arial" panose="020B0604020202020204" pitchFamily="34" charset="0"/>
              </a:rPr>
              <a:t>una scaglia </a:t>
            </a:r>
            <a:r>
              <a:rPr lang="en-US" dirty="0">
                <a:latin typeface="Arial" panose="020B0604020202020204" pitchFamily="34" charset="0"/>
                <a:cs typeface="Arial" panose="020B0604020202020204" pitchFamily="34" charset="0"/>
              </a:rPr>
              <a:t>facilmente rimovibile dalla celletta. La covata colpita emana un </a:t>
            </a:r>
            <a:r>
              <a:rPr lang="en-US" b="1" dirty="0">
                <a:solidFill>
                  <a:srgbClr val="FF0000"/>
                </a:solidFill>
                <a:latin typeface="Arial" panose="020B0604020202020204" pitchFamily="34" charset="0"/>
                <a:cs typeface="Arial" panose="020B0604020202020204" pitchFamily="34" charset="0"/>
              </a:rPr>
              <a:t>odore acidulo</a:t>
            </a:r>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6" y="1364732"/>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Immagine 4" descr="Immagine che contiene oggetto da esterni, favo&#10;&#10;Descrizione generata automaticamente">
            <a:extLst>
              <a:ext uri="{FF2B5EF4-FFF2-40B4-BE49-F238E27FC236}">
                <a16:creationId xmlns:a16="http://schemas.microsoft.com/office/drawing/2014/main" id="{C0FCC3DA-2399-39AF-E980-C5A15F85353C}"/>
              </a:ext>
            </a:extLst>
          </p:cNvPr>
          <p:cNvPicPr>
            <a:picLocks noChangeAspect="1"/>
          </p:cNvPicPr>
          <p:nvPr/>
        </p:nvPicPr>
        <p:blipFill rotWithShape="1">
          <a:blip r:embed="rId2">
            <a:extLst>
              <a:ext uri="{28A0092B-C50C-407E-A947-70E740481C1C}">
                <a14:useLocalDpi xmlns:a14="http://schemas.microsoft.com/office/drawing/2010/main" val="0"/>
              </a:ext>
            </a:extLst>
          </a:blip>
          <a:srcRect l="22881" r="23386"/>
          <a:stretch/>
        </p:blipFill>
        <p:spPr>
          <a:xfrm>
            <a:off x="5925944" y="2727729"/>
            <a:ext cx="3218056"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022954"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Immagine 6">
            <a:extLst>
              <a:ext uri="{FF2B5EF4-FFF2-40B4-BE49-F238E27FC236}">
                <a16:creationId xmlns:a16="http://schemas.microsoft.com/office/drawing/2014/main" id="{11FEF781-4020-F87F-6EF1-E8F4C6FAFEE2}"/>
              </a:ext>
            </a:extLst>
          </p:cNvPr>
          <p:cNvPicPr>
            <a:picLocks noChangeAspect="1"/>
          </p:cNvPicPr>
          <p:nvPr/>
        </p:nvPicPr>
        <p:blipFill rotWithShape="1">
          <a:blip r:embed="rId3">
            <a:extLst>
              <a:ext uri="{28A0092B-C50C-407E-A947-70E740481C1C}">
                <a14:useLocalDpi xmlns:a14="http://schemas.microsoft.com/office/drawing/2010/main" val="0"/>
              </a:ext>
            </a:extLst>
          </a:blip>
          <a:srcRect l="8509" r="9755" b="-2"/>
          <a:stretch/>
        </p:blipFill>
        <p:spPr>
          <a:xfrm>
            <a:off x="469620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513178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3F0E81-B074-A3E1-EAEA-992FECC8D553}"/>
              </a:ext>
            </a:extLst>
          </p:cNvPr>
          <p:cNvSpPr>
            <a:spLocks noGrp="1"/>
          </p:cNvSpPr>
          <p:nvPr>
            <p:ph type="title"/>
          </p:nvPr>
        </p:nvSpPr>
        <p:spPr>
          <a:xfrm>
            <a:off x="4572000" y="0"/>
            <a:ext cx="5184576" cy="1325563"/>
          </a:xfrm>
        </p:spPr>
        <p:txBody>
          <a:bodyPr vert="horz" lIns="91440" tIns="45720" rIns="91440" bIns="45720" rtlCol="0" anchor="ctr">
            <a:normAutofit/>
          </a:bodyPr>
          <a:lstStyle/>
          <a:p>
            <a:pPr algn="l">
              <a:lnSpc>
                <a:spcPct val="90000"/>
              </a:lnSpc>
            </a:pPr>
            <a:r>
              <a:rPr lang="en-US" sz="3200" dirty="0">
                <a:latin typeface="Algerian" panose="04020705040A02060702" pitchFamily="82" charset="0"/>
              </a:rPr>
              <a:t>COVATA CALCIFICATA</a:t>
            </a:r>
          </a:p>
        </p:txBody>
      </p:sp>
      <p:sp>
        <p:nvSpPr>
          <p:cNvPr id="10" name="Freeform: Shape 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Immagine 4" descr="Immagine che contiene oggetto da esterni, primate, favo, mammifero&#10;&#10;Descrizione generata automaticamente">
            <a:extLst>
              <a:ext uri="{FF2B5EF4-FFF2-40B4-BE49-F238E27FC236}">
                <a16:creationId xmlns:a16="http://schemas.microsoft.com/office/drawing/2014/main" id="{AEA5D0F4-91B1-7E31-B81D-B129E86BA1AD}"/>
              </a:ext>
            </a:extLst>
          </p:cNvPr>
          <p:cNvPicPr>
            <a:picLocks noChangeAspect="1"/>
          </p:cNvPicPr>
          <p:nvPr/>
        </p:nvPicPr>
        <p:blipFill rotWithShape="1">
          <a:blip r:embed="rId2">
            <a:extLst>
              <a:ext uri="{28A0092B-C50C-407E-A947-70E740481C1C}">
                <a14:useLocalDpi xmlns:a14="http://schemas.microsoft.com/office/drawing/2010/main" val="0"/>
              </a:ext>
            </a:extLst>
          </a:blip>
          <a:srcRect l="24051" r="27326" b="1"/>
          <a:stretch/>
        </p:blipFill>
        <p:spPr>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asellaDiTesto 2">
            <a:extLst>
              <a:ext uri="{FF2B5EF4-FFF2-40B4-BE49-F238E27FC236}">
                <a16:creationId xmlns:a16="http://schemas.microsoft.com/office/drawing/2014/main" id="{C61CFF35-BF8F-1FBF-74FB-62AB0AE2ABA2}"/>
              </a:ext>
            </a:extLst>
          </p:cNvPr>
          <p:cNvSpPr txBox="1"/>
          <p:nvPr/>
        </p:nvSpPr>
        <p:spPr>
          <a:xfrm>
            <a:off x="4638349" y="1484784"/>
            <a:ext cx="3944786" cy="5112568"/>
          </a:xfrm>
          <a:prstGeom prst="rect">
            <a:avLst/>
          </a:prstGeom>
        </p:spPr>
        <p:txBody>
          <a:bodyPr vert="horz" lIns="91440" tIns="45720" rIns="91440" bIns="45720" rtlCol="0" anchor="t">
            <a:noAutofit/>
          </a:bodyPr>
          <a:lstStyle/>
          <a:p>
            <a:pPr>
              <a:lnSpc>
                <a:spcPct val="90000"/>
              </a:lnSpc>
              <a:spcAft>
                <a:spcPts val="600"/>
              </a:spcAft>
            </a:pPr>
            <a:r>
              <a:rPr lang="en-US" sz="1600" dirty="0">
                <a:latin typeface="Arial" panose="020B0604020202020204" pitchFamily="34" charset="0"/>
                <a:cs typeface="Arial" panose="020B0604020202020204" pitchFamily="34" charset="0"/>
              </a:rPr>
              <a:t>Causata da un fungo </a:t>
            </a:r>
            <a:r>
              <a:rPr lang="en-US" b="1" dirty="0">
                <a:latin typeface="Arial" panose="020B0604020202020204" pitchFamily="34" charset="0"/>
                <a:cs typeface="Arial" panose="020B0604020202020204" pitchFamily="34" charset="0"/>
              </a:rPr>
              <a:t>ascosphaera apis </a:t>
            </a:r>
            <a:r>
              <a:rPr lang="en-US" sz="1600" b="1" dirty="0">
                <a:latin typeface="Arial" panose="020B0604020202020204" pitchFamily="34" charset="0"/>
                <a:cs typeface="Arial" panose="020B0604020202020204" pitchFamily="34" charset="0"/>
              </a:rPr>
              <a:t>la larva muore due giorni </a:t>
            </a:r>
            <a:r>
              <a:rPr lang="en-US" sz="1600" dirty="0">
                <a:latin typeface="Arial" panose="020B0604020202020204" pitchFamily="34" charset="0"/>
                <a:cs typeface="Arial" panose="020B0604020202020204" pitchFamily="34" charset="0"/>
              </a:rPr>
              <a:t>dopo l’opercolatura.</a:t>
            </a:r>
          </a:p>
          <a:p>
            <a:pPr>
              <a:lnSpc>
                <a:spcPct val="90000"/>
              </a:lnSpc>
              <a:spcAft>
                <a:spcPts val="600"/>
              </a:spcAft>
            </a:pPr>
            <a:r>
              <a:rPr lang="en-US" sz="1600" b="1" dirty="0">
                <a:latin typeface="Arial" panose="020B0604020202020204" pitchFamily="34" charset="0"/>
                <a:cs typeface="Arial" panose="020B0604020202020204" pitchFamily="34" charset="0"/>
              </a:rPr>
              <a:t>Colpisce famiglie deboli o </a:t>
            </a:r>
            <a:r>
              <a:rPr lang="en-US" sz="1600" dirty="0">
                <a:latin typeface="Arial" panose="020B0604020202020204" pitchFamily="34" charset="0"/>
                <a:cs typeface="Arial" panose="020B0604020202020204" pitchFamily="34" charset="0"/>
              </a:rPr>
              <a:t>famiglie a cui la </a:t>
            </a:r>
            <a:r>
              <a:rPr lang="en-US" b="1" dirty="0">
                <a:latin typeface="Arial" panose="020B0604020202020204" pitchFamily="34" charset="0"/>
                <a:cs typeface="Arial" panose="020B0604020202020204" pitchFamily="34" charset="0"/>
              </a:rPr>
              <a:t>covata è stata raffreddata a 25°/28°C </a:t>
            </a:r>
            <a:r>
              <a:rPr lang="en-US" sz="1600" dirty="0">
                <a:latin typeface="Arial" panose="020B0604020202020204" pitchFamily="34" charset="0"/>
                <a:cs typeface="Arial" panose="020B0604020202020204" pitchFamily="34" charset="0"/>
              </a:rPr>
              <a:t>per più tempo</a:t>
            </a:r>
          </a:p>
          <a:p>
            <a:pPr>
              <a:lnSpc>
                <a:spcPct val="90000"/>
              </a:lnSpc>
              <a:spcAft>
                <a:spcPts val="600"/>
              </a:spcAft>
            </a:pPr>
            <a:r>
              <a:rPr lang="en-US" sz="1600" b="1" dirty="0">
                <a:latin typeface="Arial" panose="020B0604020202020204" pitchFamily="34" charset="0"/>
                <a:cs typeface="Arial" panose="020B0604020202020204" pitchFamily="34" charset="0"/>
              </a:rPr>
              <a:t>La larva infettata smetterà di mangiare</a:t>
            </a:r>
            <a:r>
              <a:rPr lang="en-US" sz="1600" dirty="0">
                <a:latin typeface="Arial" panose="020B0604020202020204" pitchFamily="34" charset="0"/>
                <a:cs typeface="Arial" panose="020B0604020202020204" pitchFamily="34" charset="0"/>
              </a:rPr>
              <a:t> e dopo morta verrà </a:t>
            </a:r>
            <a:r>
              <a:rPr lang="en-US" b="1" dirty="0">
                <a:latin typeface="Arial" panose="020B0604020202020204" pitchFamily="34" charset="0"/>
                <a:cs typeface="Arial" panose="020B0604020202020204" pitchFamily="34" charset="0"/>
              </a:rPr>
              <a:t>ricoperta da peluria bianca </a:t>
            </a:r>
            <a:r>
              <a:rPr lang="en-US" sz="1600" dirty="0">
                <a:latin typeface="Arial" panose="020B0604020202020204" pitchFamily="34" charset="0"/>
                <a:cs typeface="Arial" panose="020B0604020202020204" pitchFamily="34" charset="0"/>
              </a:rPr>
              <a:t>(ife aeree) assumendo un aspetto a gessetto</a:t>
            </a:r>
          </a:p>
          <a:p>
            <a:pPr>
              <a:lnSpc>
                <a:spcPct val="90000"/>
              </a:lnSpc>
              <a:spcAft>
                <a:spcPts val="600"/>
              </a:spcAft>
            </a:pPr>
            <a:r>
              <a:rPr lang="en-US" sz="1600" dirty="0">
                <a:latin typeface="Arial" panose="020B0604020202020204" pitchFamily="34" charset="0"/>
                <a:cs typeface="Arial" panose="020B0604020202020204" pitchFamily="34" charset="0"/>
              </a:rPr>
              <a:t>La difesa avviene attraverso un buono stato del </a:t>
            </a:r>
            <a:r>
              <a:rPr lang="en-US" b="1" dirty="0">
                <a:latin typeface="Arial" panose="020B0604020202020204" pitchFamily="34" charset="0"/>
                <a:cs typeface="Arial" panose="020B0604020202020204" pitchFamily="34" charset="0"/>
              </a:rPr>
              <a:t>microbioma intestinale </a:t>
            </a:r>
            <a:r>
              <a:rPr lang="en-US" sz="1600" dirty="0">
                <a:latin typeface="Arial" panose="020B0604020202020204" pitchFamily="34" charset="0"/>
                <a:cs typeface="Arial" panose="020B0604020202020204" pitchFamily="34" charset="0"/>
              </a:rPr>
              <a:t>della larva che non consente il passaggio del germe dall’intestino al corpo e un corretto atteggiamento igienico della famiglia</a:t>
            </a:r>
          </a:p>
          <a:p>
            <a:pPr>
              <a:lnSpc>
                <a:spcPct val="90000"/>
              </a:lnSpc>
              <a:spcAft>
                <a:spcPts val="600"/>
              </a:spcAft>
            </a:pPr>
            <a:r>
              <a:rPr lang="en-US" sz="1600" dirty="0">
                <a:latin typeface="Arial" panose="020B0604020202020204" pitchFamily="34" charset="0"/>
                <a:cs typeface="Arial" panose="020B0604020202020204" pitchFamily="34" charset="0"/>
              </a:rPr>
              <a:t>La </a:t>
            </a:r>
            <a:r>
              <a:rPr lang="en-US" sz="1600" b="1" dirty="0">
                <a:latin typeface="Arial" panose="020B0604020202020204" pitchFamily="34" charset="0"/>
                <a:cs typeface="Arial" panose="020B0604020202020204" pitchFamily="34" charset="0"/>
              </a:rPr>
              <a:t>covata si presenta disordinata </a:t>
            </a:r>
            <a:r>
              <a:rPr lang="en-US" sz="1600" dirty="0">
                <a:latin typeface="Arial" panose="020B0604020202020204" pitchFamily="34" charset="0"/>
                <a:cs typeface="Arial" panose="020B0604020202020204" pitchFamily="34" charset="0"/>
              </a:rPr>
              <a:t>vi è un </a:t>
            </a:r>
            <a:r>
              <a:rPr lang="en-US" sz="1600" b="1" dirty="0">
                <a:latin typeface="Arial" panose="020B0604020202020204" pitchFamily="34" charset="0"/>
                <a:cs typeface="Arial" panose="020B0604020202020204" pitchFamily="34" charset="0"/>
              </a:rPr>
              <a:t>aumento dell’importazione di propoli e della temperatura dell’alveare</a:t>
            </a:r>
            <a:r>
              <a:rPr lang="en-US" sz="1600" dirty="0">
                <a:latin typeface="Arial" panose="020B0604020202020204" pitchFamily="34" charset="0"/>
                <a:cs typeface="Arial" panose="020B0604020202020204" pitchFamily="34" charset="0"/>
              </a:rPr>
              <a:t> per contrastare la diffusione batterica</a:t>
            </a:r>
          </a:p>
        </p:txBody>
      </p:sp>
    </p:spTree>
    <p:extLst>
      <p:ext uri="{BB962C8B-B14F-4D97-AF65-F5344CB8AC3E}">
        <p14:creationId xmlns:p14="http://schemas.microsoft.com/office/powerpoint/2010/main" val="1509099861"/>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neve, albero, esterni&#10;&#10;Descrizione generata automaticamente">
            <a:extLst>
              <a:ext uri="{FF2B5EF4-FFF2-40B4-BE49-F238E27FC236}">
                <a16:creationId xmlns:a16="http://schemas.microsoft.com/office/drawing/2014/main" id="{9FBE57E9-2F55-4340-C2C5-44F1412543E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25"/>
          <a:stretch/>
        </p:blipFill>
        <p:spPr>
          <a:xfrm>
            <a:off x="20" y="10"/>
            <a:ext cx="9143980" cy="6857990"/>
          </a:xfrm>
          <a:prstGeom prst="rect">
            <a:avLst/>
          </a:prstGeom>
        </p:spPr>
      </p:pic>
      <p:sp>
        <p:nvSpPr>
          <p:cNvPr id="4" name="Titolo 1"/>
          <p:cNvSpPr>
            <a:spLocks noGrp="1"/>
          </p:cNvSpPr>
          <p:nvPr>
            <p:ph type="title"/>
          </p:nvPr>
        </p:nvSpPr>
        <p:spPr>
          <a:xfrm>
            <a:off x="683568" y="3068960"/>
            <a:ext cx="6858000" cy="3063240"/>
          </a:xfrm>
        </p:spPr>
        <p:txBody>
          <a:bodyPr vert="horz" lIns="91440" tIns="45720" rIns="91440" bIns="45720" rtlCol="0" anchor="b">
            <a:normAutofit/>
          </a:bodyPr>
          <a:lstStyle/>
          <a:p>
            <a:pPr>
              <a:lnSpc>
                <a:spcPct val="90000"/>
              </a:lnSpc>
            </a:pPr>
            <a:r>
              <a:rPr lang="en-US" sz="5700" b="1" dirty="0">
                <a:solidFill>
                  <a:srgbClr val="FFFFFF"/>
                </a:solidFill>
              </a:rPr>
              <a:t>cenni di legislazione apistica</a:t>
            </a:r>
          </a:p>
        </p:txBody>
      </p:sp>
      <p:sp>
        <p:nvSpPr>
          <p:cNvPr id="2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a:extLst>
              <a:ext uri="{FF2B5EF4-FFF2-40B4-BE49-F238E27FC236}">
                <a16:creationId xmlns:a16="http://schemas.microsoft.com/office/drawing/2014/main" id="{D45BF664-00EE-1305-C72D-8074F7822536}"/>
              </a:ext>
            </a:extLst>
          </p:cNvPr>
          <p:cNvGraphicFramePr/>
          <p:nvPr>
            <p:extLst>
              <p:ext uri="{D42A27DB-BD31-4B8C-83A1-F6EECF244321}">
                <p14:modId xmlns:p14="http://schemas.microsoft.com/office/powerpoint/2010/main" val="418094197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5149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id="{94F6479F-187C-6875-8639-16338645A3E9}"/>
              </a:ext>
            </a:extLst>
          </p:cNvPr>
          <p:cNvGraphicFramePr/>
          <p:nvPr>
            <p:extLst>
              <p:ext uri="{D42A27DB-BD31-4B8C-83A1-F6EECF244321}">
                <p14:modId xmlns:p14="http://schemas.microsoft.com/office/powerpoint/2010/main" val="3530509315"/>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3109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46" name="Rectangle 1032">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p:cNvSpPr>
            <a:spLocks noGrp="1"/>
          </p:cNvSpPr>
          <p:nvPr>
            <p:ph type="title"/>
          </p:nvPr>
        </p:nvSpPr>
        <p:spPr>
          <a:xfrm>
            <a:off x="5313536" y="84818"/>
            <a:ext cx="3750208" cy="347435"/>
          </a:xfrm>
          <a:ln>
            <a:noFill/>
          </a:ln>
        </p:spPr>
        <p:txBody>
          <a:bodyPr anchor="b">
            <a:normAutofit fontScale="90000"/>
          </a:bodyPr>
          <a:lstStyle/>
          <a:p>
            <a:r>
              <a:rPr lang="it-IT" sz="2400" dirty="0">
                <a:latin typeface="Algerian" panose="04020705040A02060702" pitchFamily="82" charset="0"/>
              </a:rPr>
              <a:t>TARMA DELLA CERA</a:t>
            </a:r>
          </a:p>
        </p:txBody>
      </p:sp>
      <p:pic>
        <p:nvPicPr>
          <p:cNvPr id="1028" name="Picture 4" descr="C:\Users\ghezzi-8715390\Pictures\baco.png"/>
          <p:cNvPicPr>
            <a:picLocks noChangeAspect="1" noChangeArrowheads="1"/>
          </p:cNvPicPr>
          <p:nvPr/>
        </p:nvPicPr>
        <p:blipFill rotWithShape="1">
          <a:blip r:embed="rId2" cstate="print"/>
          <a:srcRect t="13991" r="-1" b="-1"/>
          <a:stretch/>
        </p:blipFill>
        <p:spPr bwMode="auto">
          <a:xfrm rot="5400000">
            <a:off x="-1027531" y="1959102"/>
            <a:ext cx="5495544" cy="2839212"/>
          </a:xfrm>
          <a:prstGeom prst="rect">
            <a:avLst/>
          </a:prstGeom>
          <a:noFill/>
        </p:spPr>
      </p:pic>
      <p:pic>
        <p:nvPicPr>
          <p:cNvPr id="1027" name="Picture 3" descr="C:\Users\ghezzi-8715390\Pictures\tar.png"/>
          <p:cNvPicPr>
            <a:picLocks noChangeAspect="1" noChangeArrowheads="1"/>
          </p:cNvPicPr>
          <p:nvPr/>
        </p:nvPicPr>
        <p:blipFill rotWithShape="1">
          <a:blip r:embed="rId3" cstate="print"/>
          <a:srcRect l="10086" r="13957" b="2"/>
          <a:stretch/>
        </p:blipFill>
        <p:spPr bwMode="auto">
          <a:xfrm>
            <a:off x="3271266" y="630936"/>
            <a:ext cx="1988820" cy="2679192"/>
          </a:xfrm>
          <a:prstGeom prst="rect">
            <a:avLst/>
          </a:prstGeom>
          <a:noFill/>
        </p:spPr>
      </p:pic>
      <p:pic>
        <p:nvPicPr>
          <p:cNvPr id="1026" name="Picture 2" descr="C:\Users\ghezzi-8715390\Pictures\tarma c era.png"/>
          <p:cNvPicPr>
            <a:picLocks noChangeAspect="1" noChangeArrowheads="1"/>
          </p:cNvPicPr>
          <p:nvPr/>
        </p:nvPicPr>
        <p:blipFill rotWithShape="1">
          <a:blip r:embed="rId4" cstate="print"/>
          <a:srcRect l="22606" r="22730" b="2"/>
          <a:stretch/>
        </p:blipFill>
        <p:spPr bwMode="auto">
          <a:xfrm>
            <a:off x="3271266" y="3447288"/>
            <a:ext cx="1988820" cy="2679192"/>
          </a:xfrm>
          <a:prstGeom prst="rect">
            <a:avLst/>
          </a:prstGeom>
          <a:noFill/>
        </p:spPr>
      </p:pic>
      <p:cxnSp>
        <p:nvCxnSpPr>
          <p:cNvPr id="1047" name="Straight Connector 1034">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831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5461912" y="860959"/>
            <a:ext cx="3480736" cy="5568335"/>
          </a:xfrm>
        </p:spPr>
        <p:txBody>
          <a:bodyPr>
            <a:normAutofit lnSpcReduction="10000"/>
          </a:bodyPr>
          <a:lstStyle/>
          <a:p>
            <a:pPr>
              <a:lnSpc>
                <a:spcPct val="90000"/>
              </a:lnSpc>
              <a:buNone/>
            </a:pPr>
            <a:r>
              <a:rPr lang="it-IT" sz="1300" dirty="0"/>
              <a:t>      </a:t>
            </a:r>
            <a:r>
              <a:rPr lang="it-IT" sz="1800" dirty="0">
                <a:latin typeface="Arial" panose="020B0604020202020204" pitchFamily="34" charset="0"/>
                <a:cs typeface="Arial" panose="020B0604020202020204" pitchFamily="34" charset="0"/>
              </a:rPr>
              <a:t>E’ un  </a:t>
            </a:r>
            <a:r>
              <a:rPr lang="it-IT" sz="1800" b="1" i="1" u="sng" dirty="0">
                <a:latin typeface="Arial" panose="020B0604020202020204" pitchFamily="34" charset="0"/>
                <a:cs typeface="Arial" panose="020B0604020202020204" pitchFamily="34" charset="0"/>
              </a:rPr>
              <a:t>lepidottero </a:t>
            </a:r>
            <a:r>
              <a:rPr lang="it-IT" sz="1800" dirty="0">
                <a:latin typeface="Arial" panose="020B0604020202020204" pitchFamily="34" charset="0"/>
                <a:cs typeface="Arial" panose="020B0604020202020204" pitchFamily="34" charset="0"/>
              </a:rPr>
              <a:t>con abitudini crepuscolari ali grigiastre con macchie scure. Le femmine depongono le uova sui favi, una volta nate le larve si nutrono di cera, miele e polline. Scavano gallerie nella cera fino a trovare un nascondiglio dove tessono il bozzolo per la metamorfosi e trasformazione in  farfalla, che una volta nata riprenderà il ciclo. Le api si difendono cercando di pungere le larve, ma senza successo perché il loro corpo è molto elastico ed allora si limitano a cercare le uova e portarle al di fuori dell’alveare. Se le larve prendono il sopravvento distruggono tutto l’alveare.   </a:t>
            </a:r>
          </a:p>
        </p:txBody>
      </p:sp>
    </p:spTree>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906051" y="2150362"/>
            <a:ext cx="5860051" cy="1559357"/>
            <a:chOff x="6081624" y="1998368"/>
            <a:chExt cx="5613457" cy="782175"/>
          </a:xfrm>
          <a:solidFill>
            <a:schemeClr val="accent4"/>
          </a:solidFill>
        </p:grpSpPr>
        <p:sp>
          <p:nvSpPr>
            <p:cNvPr id="18" name="Rectangle 17">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466344"/>
            <a:ext cx="8333796"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testo&#10;&#10;Descrizione generata automaticamente">
            <a:extLst>
              <a:ext uri="{FF2B5EF4-FFF2-40B4-BE49-F238E27FC236}">
                <a16:creationId xmlns:a16="http://schemas.microsoft.com/office/drawing/2014/main" id="{E6ABC568-F1F3-D713-0791-BF1A6E3E2D85}"/>
              </a:ext>
            </a:extLst>
          </p:cNvPr>
          <p:cNvPicPr>
            <a:picLocks noChangeAspect="1"/>
          </p:cNvPicPr>
          <p:nvPr/>
        </p:nvPicPr>
        <p:blipFill rotWithShape="1">
          <a:blip r:embed="rId2">
            <a:extLst>
              <a:ext uri="{28A0092B-C50C-407E-A947-70E740481C1C}">
                <a14:useLocalDpi xmlns:a14="http://schemas.microsoft.com/office/drawing/2010/main" val="0"/>
              </a:ext>
            </a:extLst>
          </a:blip>
          <a:srcRect t="353" r="-1" b="2845"/>
          <a:stretch/>
        </p:blipFill>
        <p:spPr>
          <a:xfrm>
            <a:off x="628650" y="704765"/>
            <a:ext cx="7971282" cy="5440003"/>
          </a:xfrm>
          <a:prstGeom prst="rect">
            <a:avLst/>
          </a:prstGeom>
        </p:spPr>
      </p:pic>
    </p:spTree>
    <p:extLst>
      <p:ext uri="{BB962C8B-B14F-4D97-AF65-F5344CB8AC3E}">
        <p14:creationId xmlns:p14="http://schemas.microsoft.com/office/powerpoint/2010/main" val="3725812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id="{E7EEE48F-240E-4FD9-BCE0-C0D9B72DBE14}"/>
              </a:ext>
            </a:extLst>
          </p:cNvPr>
          <p:cNvGraphicFramePr/>
          <p:nvPr>
            <p:extLst>
              <p:ext uri="{D42A27DB-BD31-4B8C-83A1-F6EECF244321}">
                <p14:modId xmlns:p14="http://schemas.microsoft.com/office/powerpoint/2010/main" val="89445322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0549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14A8668-484F-E2C4-8145-7EF4EDD1566B}"/>
              </a:ext>
            </a:extLst>
          </p:cNvPr>
          <p:cNvSpPr>
            <a:spLocks noGrp="1"/>
          </p:cNvSpPr>
          <p:nvPr>
            <p:ph type="title"/>
          </p:nvPr>
        </p:nvSpPr>
        <p:spPr>
          <a:xfrm>
            <a:off x="628650" y="365125"/>
            <a:ext cx="3938487" cy="1807305"/>
          </a:xfrm>
        </p:spPr>
        <p:txBody>
          <a:bodyPr vert="horz" lIns="91440" tIns="45720" rIns="91440" bIns="45720" rtlCol="0" anchor="ctr">
            <a:normAutofit/>
          </a:bodyPr>
          <a:lstStyle/>
          <a:p>
            <a:pPr>
              <a:lnSpc>
                <a:spcPct val="90000"/>
              </a:lnSpc>
            </a:pPr>
            <a:r>
              <a:rPr lang="en-US" sz="3100" dirty="0"/>
              <a:t>Allevatori ordinari (anche  famigliari con più di 10 alveari senza partita IVA)</a:t>
            </a:r>
          </a:p>
        </p:txBody>
      </p:sp>
      <p:sp>
        <p:nvSpPr>
          <p:cNvPr id="4" name="Segnaposto testo 3">
            <a:extLst>
              <a:ext uri="{FF2B5EF4-FFF2-40B4-BE49-F238E27FC236}">
                <a16:creationId xmlns:a16="http://schemas.microsoft.com/office/drawing/2014/main" id="{F20F5C34-449A-42B9-F778-CE61594D445B}"/>
              </a:ext>
            </a:extLst>
          </p:cNvPr>
          <p:cNvSpPr>
            <a:spLocks noGrp="1"/>
          </p:cNvSpPr>
          <p:nvPr>
            <p:ph type="body" sz="half" idx="2"/>
          </p:nvPr>
        </p:nvSpPr>
        <p:spPr>
          <a:xfrm>
            <a:off x="628649" y="2333296"/>
            <a:ext cx="3938487" cy="4408071"/>
          </a:xfrm>
        </p:spPr>
        <p:txBody>
          <a:bodyPr vert="horz" lIns="91440" tIns="45720" rIns="91440" bIns="45720" rtlCol="0">
            <a:normAutofit lnSpcReduction="10000"/>
          </a:bodyPr>
          <a:lstStyle/>
          <a:p>
            <a:pPr marL="285750" indent="-228600">
              <a:lnSpc>
                <a:spcPct val="90000"/>
              </a:lnSpc>
              <a:buFont typeface="Arial" panose="020B0604020202020204" pitchFamily="34" charset="0"/>
              <a:buChar char="•"/>
            </a:pPr>
            <a:r>
              <a:rPr lang="en-US" sz="1600" b="1" dirty="0">
                <a:highlight>
                  <a:srgbClr val="00FFFF"/>
                </a:highlight>
                <a:latin typeface="Arial" panose="020B0604020202020204" pitchFamily="34" charset="0"/>
                <a:cs typeface="Arial" panose="020B0604020202020204" pitchFamily="34" charset="0"/>
              </a:rPr>
              <a:t>Obbligo</a:t>
            </a:r>
            <a:r>
              <a:rPr lang="en-US" sz="1600" dirty="0">
                <a:highlight>
                  <a:srgbClr val="00FFFF"/>
                </a:highlight>
                <a:latin typeface="Arial" panose="020B0604020202020204" pitchFamily="34" charset="0"/>
                <a:cs typeface="Arial" panose="020B0604020202020204" pitchFamily="34" charset="0"/>
              </a:rPr>
              <a:t> di svolgere </a:t>
            </a:r>
            <a:r>
              <a:rPr lang="en-US" sz="1600" b="1" dirty="0">
                <a:highlight>
                  <a:srgbClr val="00FFFF"/>
                </a:highlight>
                <a:latin typeface="Arial" panose="020B0604020202020204" pitchFamily="34" charset="0"/>
                <a:cs typeface="Arial" panose="020B0604020202020204" pitchFamily="34" charset="0"/>
              </a:rPr>
              <a:t>lavori di smielatura in laboratori registrati </a:t>
            </a:r>
            <a:r>
              <a:rPr lang="en-US" sz="1600" b="1" dirty="0">
                <a:solidFill>
                  <a:schemeClr val="accent1"/>
                </a:solidFill>
                <a:latin typeface="Arial" panose="020B0604020202020204" pitchFamily="34" charset="0"/>
                <a:cs typeface="Arial" panose="020B0604020202020204" pitchFamily="34" charset="0"/>
              </a:rPr>
              <a:t>autorizzati da ATS </a:t>
            </a:r>
            <a:r>
              <a:rPr lang="en-US" sz="1600" dirty="0">
                <a:latin typeface="Arial" panose="020B0604020202020204" pitchFamily="34" charset="0"/>
                <a:cs typeface="Arial" panose="020B0604020202020204" pitchFamily="34" charset="0"/>
              </a:rPr>
              <a:t>e/o segnalati ad ATS tramite SCIA – Reg. CE852/2004</a:t>
            </a:r>
          </a:p>
          <a:p>
            <a:pPr marL="285750" indent="-228600">
              <a:lnSpc>
                <a:spcPct val="90000"/>
              </a:lnSpc>
              <a:buFont typeface="Arial" panose="020B0604020202020204" pitchFamily="34" charset="0"/>
              <a:buChar char="•"/>
            </a:pPr>
            <a:r>
              <a:rPr lang="en-US" sz="1600" dirty="0">
                <a:latin typeface="Arial" panose="020B0604020202020204" pitchFamily="34" charset="0"/>
                <a:cs typeface="Arial" panose="020B0604020202020204" pitchFamily="34" charset="0"/>
              </a:rPr>
              <a:t>Gli allevatori famigliari che hanno denunciato </a:t>
            </a:r>
            <a:r>
              <a:rPr lang="en-US" sz="1600" dirty="0">
                <a:solidFill>
                  <a:srgbClr val="EF1D07"/>
                </a:solidFill>
                <a:latin typeface="Arial" panose="020B0604020202020204" pitchFamily="34" charset="0"/>
                <a:cs typeface="Arial" panose="020B0604020202020204" pitchFamily="34" charset="0"/>
              </a:rPr>
              <a:t>più di 10 alveari </a:t>
            </a:r>
            <a:r>
              <a:rPr lang="en-US" sz="1600" dirty="0">
                <a:latin typeface="Arial" panose="020B0604020202020204" pitchFamily="34" charset="0"/>
                <a:cs typeface="Arial" panose="020B0604020202020204" pitchFamily="34" charset="0"/>
              </a:rPr>
              <a:t>saranno segnalati come </a:t>
            </a:r>
            <a:r>
              <a:rPr lang="en-US" sz="1600" b="1" dirty="0">
                <a:solidFill>
                  <a:srgbClr val="EF1D07"/>
                </a:solidFill>
                <a:latin typeface="Arial" panose="020B0604020202020204" pitchFamily="34" charset="0"/>
                <a:cs typeface="Arial" panose="020B0604020202020204" pitchFamily="34" charset="0"/>
              </a:rPr>
              <a:t>anomalie</a:t>
            </a:r>
          </a:p>
          <a:p>
            <a:pPr marL="285750" indent="-228600">
              <a:lnSpc>
                <a:spcPct val="90000"/>
              </a:lnSpc>
              <a:buFont typeface="Arial" panose="020B0604020202020204" pitchFamily="34" charset="0"/>
              <a:buChar char="•"/>
            </a:pPr>
            <a:r>
              <a:rPr lang="en-US" sz="1600" dirty="0">
                <a:highlight>
                  <a:srgbClr val="FFFF00"/>
                </a:highlight>
                <a:latin typeface="Arial" panose="020B0604020202020204" pitchFamily="34" charset="0"/>
                <a:cs typeface="Arial" panose="020B0604020202020204" pitchFamily="34" charset="0"/>
              </a:rPr>
              <a:t>Dal 2024 non verranno più autorizzati laboratori temporanei di smielatura</a:t>
            </a:r>
          </a:p>
          <a:p>
            <a:pPr marL="285750" indent="-228600">
              <a:lnSpc>
                <a:spcPct val="90000"/>
              </a:lnSpc>
              <a:buFont typeface="Arial" panose="020B0604020202020204" pitchFamily="34" charset="0"/>
              <a:buChar char="•"/>
            </a:pPr>
            <a:r>
              <a:rPr lang="en-US" sz="1600" dirty="0">
                <a:latin typeface="Arial" panose="020B0604020202020204" pitchFamily="34" charset="0"/>
                <a:cs typeface="Arial" panose="020B0604020202020204" pitchFamily="34" charset="0"/>
              </a:rPr>
              <a:t>Le anomalie potranno essere sanate </a:t>
            </a:r>
            <a:r>
              <a:rPr lang="en-US" sz="1600" b="1" dirty="0">
                <a:latin typeface="Arial" panose="020B0604020202020204" pitchFamily="34" charset="0"/>
                <a:cs typeface="Arial" panose="020B0604020202020204" pitchFamily="34" charset="0"/>
              </a:rPr>
              <a:t>con </a:t>
            </a:r>
            <a:r>
              <a:rPr lang="en-US" sz="1600" b="1" dirty="0">
                <a:solidFill>
                  <a:srgbClr val="002060"/>
                </a:solidFill>
                <a:latin typeface="Arial" panose="020B0604020202020204" pitchFamily="34" charset="0"/>
                <a:cs typeface="Arial" panose="020B0604020202020204" pitchFamily="34" charset="0"/>
              </a:rPr>
              <a:t>richiesta di variazione </a:t>
            </a:r>
            <a:r>
              <a:rPr lang="en-US" sz="1600" dirty="0">
                <a:latin typeface="Arial" panose="020B0604020202020204" pitchFamily="34" charset="0"/>
                <a:cs typeface="Arial" panose="020B0604020202020204" pitchFamily="34" charset="0"/>
              </a:rPr>
              <a:t>da inviare tramite </a:t>
            </a:r>
            <a:r>
              <a:rPr lang="en-US" sz="1600" b="1" dirty="0">
                <a:solidFill>
                  <a:srgbClr val="002060"/>
                </a:solidFill>
                <a:latin typeface="Arial" panose="020B0604020202020204" pitchFamily="34" charset="0"/>
                <a:cs typeface="Arial" panose="020B0604020202020204" pitchFamily="34" charset="0"/>
              </a:rPr>
              <a:t>SCIA telematica</a:t>
            </a:r>
            <a:r>
              <a:rPr lang="en-US" sz="1600" dirty="0">
                <a:solidFill>
                  <a:srgbClr val="00206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dichiarando il laboratorio già autorizzato che si intende utilizzare</a:t>
            </a:r>
          </a:p>
          <a:p>
            <a:pPr marL="285750" indent="-228600">
              <a:lnSpc>
                <a:spcPct val="90000"/>
              </a:lnSpc>
              <a:buFont typeface="Arial" panose="020B0604020202020204" pitchFamily="34" charset="0"/>
              <a:buChar char="•"/>
            </a:pPr>
            <a:r>
              <a:rPr lang="en-US" sz="1600" dirty="0">
                <a:latin typeface="Arial" panose="020B0604020202020204" pitchFamily="34" charset="0"/>
                <a:cs typeface="Arial" panose="020B0604020202020204" pitchFamily="34" charset="0"/>
              </a:rPr>
              <a:t>1) laboratorio temporaneo già autorizzato </a:t>
            </a:r>
            <a:r>
              <a:rPr lang="en-US" sz="1600">
                <a:latin typeface="Arial" panose="020B0604020202020204" pitchFamily="34" charset="0"/>
                <a:cs typeface="Arial" panose="020B0604020202020204" pitchFamily="34" charset="0"/>
              </a:rPr>
              <a:t>(prima del 2024) </a:t>
            </a:r>
            <a:r>
              <a:rPr lang="en-US" sz="1600" dirty="0">
                <a:latin typeface="Arial" panose="020B0604020202020204" pitchFamily="34" charset="0"/>
                <a:cs typeface="Arial" panose="020B0604020202020204" pitchFamily="34" charset="0"/>
              </a:rPr>
              <a:t>– 2) laboratorio permanente già autorizzato di proprietà e/o in comodato d’uso</a:t>
            </a:r>
          </a:p>
        </p:txBody>
      </p:sp>
      <p:pic>
        <p:nvPicPr>
          <p:cNvPr id="6" name="Segnaposto contenuto 5" descr="Immagine che contiene interno, stoviglie, dessert, tazza&#10;&#10;Descrizione generata automaticamente">
            <a:extLst>
              <a:ext uri="{FF2B5EF4-FFF2-40B4-BE49-F238E27FC236}">
                <a16:creationId xmlns:a16="http://schemas.microsoft.com/office/drawing/2014/main" id="{3AE2D76C-6A55-94A8-AB51-95F5641BA1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070" r="4984"/>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74314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EF9349C-E913-34F8-5D4D-55C5A394FF99}"/>
              </a:ext>
            </a:extLst>
          </p:cNvPr>
          <p:cNvSpPr>
            <a:spLocks noGrp="1"/>
          </p:cNvSpPr>
          <p:nvPr>
            <p:ph type="title"/>
          </p:nvPr>
        </p:nvSpPr>
        <p:spPr>
          <a:xfrm>
            <a:off x="628650" y="365125"/>
            <a:ext cx="3938487" cy="1807305"/>
          </a:xfrm>
        </p:spPr>
        <p:txBody>
          <a:bodyPr vert="horz" lIns="91440" tIns="45720" rIns="91440" bIns="45720" rtlCol="0" anchor="ctr">
            <a:normAutofit/>
          </a:bodyPr>
          <a:lstStyle/>
          <a:p>
            <a:pPr>
              <a:lnSpc>
                <a:spcPct val="90000"/>
              </a:lnSpc>
            </a:pPr>
            <a:r>
              <a:rPr lang="en-US" sz="4100" dirty="0"/>
              <a:t>DENUNCE MORIE E RECUPERI SCIAMI</a:t>
            </a:r>
          </a:p>
        </p:txBody>
      </p:sp>
      <p:sp>
        <p:nvSpPr>
          <p:cNvPr id="4" name="Segnaposto testo 3">
            <a:extLst>
              <a:ext uri="{FF2B5EF4-FFF2-40B4-BE49-F238E27FC236}">
                <a16:creationId xmlns:a16="http://schemas.microsoft.com/office/drawing/2014/main" id="{85439C84-7E44-F360-578B-CDBBC6D7C16C}"/>
              </a:ext>
            </a:extLst>
          </p:cNvPr>
          <p:cNvSpPr>
            <a:spLocks noGrp="1"/>
          </p:cNvSpPr>
          <p:nvPr>
            <p:ph type="body" sz="half" idx="2"/>
          </p:nvPr>
        </p:nvSpPr>
        <p:spPr>
          <a:xfrm>
            <a:off x="628650" y="2333297"/>
            <a:ext cx="3464715" cy="3843666"/>
          </a:xfrm>
        </p:spPr>
        <p:txBody>
          <a:bodyPr vert="horz" lIns="91440" tIns="45720" rIns="91440" bIns="45720" rtlCol="0">
            <a:normAutofit/>
          </a:bodyPr>
          <a:lstStyle/>
          <a:p>
            <a:pPr indent="-228600">
              <a:lnSpc>
                <a:spcPct val="90000"/>
              </a:lnSpc>
              <a:buFont typeface="Arial" panose="020B0604020202020204" pitchFamily="34" charset="0"/>
              <a:buChar char="•"/>
            </a:pPr>
            <a:r>
              <a:rPr lang="en-US" sz="2800" dirty="0">
                <a:latin typeface="Arial" panose="020B0604020202020204" pitchFamily="34" charset="0"/>
                <a:cs typeface="Arial" panose="020B0604020202020204" pitchFamily="34" charset="0"/>
              </a:rPr>
              <a:t>Dal 2024 andranno denunciati in BDA il </a:t>
            </a:r>
            <a:r>
              <a:rPr lang="en-US" sz="2800" b="1" dirty="0">
                <a:solidFill>
                  <a:srgbClr val="E51FBF"/>
                </a:solidFill>
                <a:latin typeface="Arial" panose="020B0604020202020204" pitchFamily="34" charset="0"/>
                <a:cs typeface="Arial" panose="020B0604020202020204" pitchFamily="34" charset="0"/>
              </a:rPr>
              <a:t>recupero</a:t>
            </a:r>
            <a:r>
              <a:rPr lang="en-US" sz="2800" dirty="0">
                <a:latin typeface="Arial" panose="020B0604020202020204" pitchFamily="34" charset="0"/>
                <a:cs typeface="Arial" panose="020B0604020202020204" pitchFamily="34" charset="0"/>
              </a:rPr>
              <a:t> di eventuali </a:t>
            </a:r>
            <a:r>
              <a:rPr lang="en-US" sz="2800" b="1" dirty="0">
                <a:solidFill>
                  <a:srgbClr val="E51FBF"/>
                </a:solidFill>
                <a:latin typeface="Arial" panose="020B0604020202020204" pitchFamily="34" charset="0"/>
                <a:cs typeface="Arial" panose="020B0604020202020204" pitchFamily="34" charset="0"/>
              </a:rPr>
              <a:t>sciami</a:t>
            </a:r>
            <a:r>
              <a:rPr lang="en-US" sz="2800" dirty="0">
                <a:latin typeface="Arial" panose="020B0604020202020204" pitchFamily="34" charset="0"/>
                <a:cs typeface="Arial" panose="020B0604020202020204" pitchFamily="34" charset="0"/>
              </a:rPr>
              <a:t> e le </a:t>
            </a:r>
            <a:r>
              <a:rPr lang="en-US" sz="2800" b="1" dirty="0">
                <a:solidFill>
                  <a:srgbClr val="00B050"/>
                </a:solidFill>
                <a:latin typeface="Arial" panose="020B0604020202020204" pitchFamily="34" charset="0"/>
                <a:cs typeface="Arial" panose="020B0604020202020204" pitchFamily="34" charset="0"/>
              </a:rPr>
              <a:t>morie d’api </a:t>
            </a:r>
            <a:r>
              <a:rPr lang="en-US" sz="2800" dirty="0">
                <a:latin typeface="Arial" panose="020B0604020202020204" pitchFamily="34" charset="0"/>
                <a:cs typeface="Arial" panose="020B0604020202020204" pitchFamily="34" charset="0"/>
              </a:rPr>
              <a:t>– la formazione di </a:t>
            </a:r>
            <a:r>
              <a:rPr lang="en-US" sz="2800" b="1" dirty="0">
                <a:solidFill>
                  <a:schemeClr val="tx2">
                    <a:lumMod val="60000"/>
                    <a:lumOff val="40000"/>
                  </a:schemeClr>
                </a:solidFill>
                <a:latin typeface="Arial" panose="020B0604020202020204" pitchFamily="34" charset="0"/>
                <a:cs typeface="Arial" panose="020B0604020202020204" pitchFamily="34" charset="0"/>
              </a:rPr>
              <a:t>nuovi sciami</a:t>
            </a:r>
            <a:r>
              <a:rPr lang="en-US" sz="2800" dirty="0">
                <a:latin typeface="Arial" panose="020B0604020202020204" pitchFamily="34" charset="0"/>
                <a:cs typeface="Arial" panose="020B0604020202020204" pitchFamily="34" charset="0"/>
              </a:rPr>
              <a:t> </a:t>
            </a:r>
            <a:r>
              <a:rPr lang="en-US" sz="2800" dirty="0">
                <a:highlight>
                  <a:srgbClr val="FFFF00"/>
                </a:highlight>
                <a:latin typeface="Arial" panose="020B0604020202020204" pitchFamily="34" charset="0"/>
                <a:cs typeface="Arial" panose="020B0604020202020204" pitchFamily="34" charset="0"/>
              </a:rPr>
              <a:t>si denuncerà a fine anno</a:t>
            </a:r>
          </a:p>
        </p:txBody>
      </p:sp>
      <p:pic>
        <p:nvPicPr>
          <p:cNvPr id="6" name="Segnaposto contenuto 5" descr="Immagine che contiene invertebrato, ape, Insetto con ali a membrana, Impollinatore&#10;&#10;Descrizione generata automaticamente">
            <a:extLst>
              <a:ext uri="{FF2B5EF4-FFF2-40B4-BE49-F238E27FC236}">
                <a16:creationId xmlns:a16="http://schemas.microsoft.com/office/drawing/2014/main" id="{E476ACDE-14DE-735A-9A55-132524C4654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086" r="27248" b="2"/>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70802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sellaDiTesto 3"/>
          <p:cNvSpPr txBox="1"/>
          <p:nvPr/>
        </p:nvSpPr>
        <p:spPr>
          <a:xfrm>
            <a:off x="360759" y="3752849"/>
            <a:ext cx="2468166"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b="1" i="1">
                <a:latin typeface="+mj-lt"/>
                <a:ea typeface="+mj-ea"/>
                <a:cs typeface="+mj-cs"/>
              </a:rPr>
              <a:t>Obblighi comuni per apicoltori famigliari e per ordinari</a:t>
            </a:r>
          </a:p>
        </p:txBody>
      </p:sp>
      <p:pic>
        <p:nvPicPr>
          <p:cNvPr id="1028" name="Picture 4" descr="C:\Users\Public\Pictures\Sample Pictures\abeille.png"/>
          <p:cNvPicPr>
            <a:picLocks noChangeAspect="1" noChangeArrowheads="1"/>
          </p:cNvPicPr>
          <p:nvPr/>
        </p:nvPicPr>
        <p:blipFill>
          <a:blip r:embed="rId2" cstate="print"/>
          <a:srcRect t="25930" b="8087"/>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2" name="CasellaDiTesto 1"/>
          <p:cNvSpPr txBox="1"/>
          <p:nvPr/>
        </p:nvSpPr>
        <p:spPr>
          <a:xfrm>
            <a:off x="2525133" y="3284984"/>
            <a:ext cx="6588224" cy="3573006"/>
          </a:xfrm>
          <a:prstGeom prst="rect">
            <a:avLst/>
          </a:prstGeom>
        </p:spPr>
        <p:txBody>
          <a:bodyPr vert="horz" lIns="91440" tIns="45720" rIns="91440" bIns="45720" rtlCol="0" anchor="ctr">
            <a:normAutofit fontScale="92500" lnSpcReduction="20000"/>
          </a:bodyPr>
          <a:lstStyle/>
          <a:p>
            <a:pPr indent="-228600">
              <a:lnSpc>
                <a:spcPct val="90000"/>
              </a:lnSpc>
              <a:spcAft>
                <a:spcPts val="600"/>
              </a:spcAft>
              <a:buFont typeface="Arial" panose="020B0604020202020204" pitchFamily="34" charset="0"/>
              <a:buChar char="•"/>
            </a:pPr>
            <a:endParaRPr lang="en-US" sz="600" b="1" u="sng" dirty="0"/>
          </a:p>
          <a:p>
            <a:pPr indent="-228600">
              <a:lnSpc>
                <a:spcPct val="90000"/>
              </a:lnSpc>
              <a:spcAft>
                <a:spcPts val="600"/>
              </a:spcAft>
              <a:buFont typeface="Arial" panose="020B0604020202020204" pitchFamily="34" charset="0"/>
              <a:buChar char="•"/>
            </a:pPr>
            <a:endParaRPr lang="en-US" sz="600" b="1" u="sng" dirty="0"/>
          </a:p>
          <a:p>
            <a:pPr indent="-228600">
              <a:lnSpc>
                <a:spcPct val="90000"/>
              </a:lnSpc>
              <a:spcAft>
                <a:spcPts val="600"/>
              </a:spcAft>
              <a:buFont typeface="Arial" panose="020B0604020202020204" pitchFamily="34" charset="0"/>
              <a:buChar char="•"/>
            </a:pPr>
            <a:endParaRPr lang="en-US" sz="600" b="1" u="sng" dirty="0"/>
          </a:p>
          <a:p>
            <a:pPr indent="-228600">
              <a:lnSpc>
                <a:spcPct val="90000"/>
              </a:lnSpc>
              <a:spcAft>
                <a:spcPts val="600"/>
              </a:spcAft>
              <a:buFont typeface="Arial" panose="020B0604020202020204" pitchFamily="34" charset="0"/>
              <a:buChar char="•"/>
            </a:pPr>
            <a:endParaRPr lang="en-US" sz="600" b="1" u="sng" dirty="0"/>
          </a:p>
          <a:p>
            <a:pPr indent="-228600">
              <a:lnSpc>
                <a:spcPct val="90000"/>
              </a:lnSpc>
              <a:spcAft>
                <a:spcPts val="600"/>
              </a:spcAft>
              <a:buFont typeface="Arial" panose="020B0604020202020204" pitchFamily="34" charset="0"/>
              <a:buChar char="•"/>
            </a:pPr>
            <a:endParaRPr lang="en-US" sz="600" b="1" u="sng" dirty="0"/>
          </a:p>
          <a:p>
            <a:pPr indent="-228600">
              <a:lnSpc>
                <a:spcPct val="90000"/>
              </a:lnSpc>
              <a:spcAft>
                <a:spcPts val="600"/>
              </a:spcAft>
              <a:buFont typeface="Arial" panose="020B0604020202020204" pitchFamily="34" charset="0"/>
              <a:buChar char="•"/>
            </a:pPr>
            <a:r>
              <a:rPr lang="en-US" sz="1400" b="1" u="sng" dirty="0">
                <a:highlight>
                  <a:srgbClr val="FFFF00"/>
                </a:highlight>
                <a:latin typeface="Arial" panose="020B0604020202020204" pitchFamily="34" charset="0"/>
                <a:cs typeface="Arial" panose="020B0604020202020204" pitchFamily="34" charset="0"/>
              </a:rPr>
              <a:t>denuncia degli alveari in proprio possesso</a:t>
            </a:r>
            <a:r>
              <a:rPr lang="en-US" sz="1200" b="1" u="sng" dirty="0">
                <a:highlight>
                  <a:srgbClr val="FFFF00"/>
                </a:highlight>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attraverso l’iscrizione obbligatoria </a:t>
            </a:r>
            <a:r>
              <a:rPr lang="en-US" sz="1200" b="1" i="1" u="sng" dirty="0">
                <a:latin typeface="Arial" panose="020B0604020202020204" pitchFamily="34" charset="0"/>
                <a:cs typeface="Arial" panose="020B0604020202020204" pitchFamily="34" charset="0"/>
              </a:rPr>
              <a:t>all’anagrafe apistica nazionale</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BDA (Banca Dati Apistica Nazionale) da effettuarsi entro il 31/12 di ogni anno</a:t>
            </a:r>
          </a:p>
          <a:p>
            <a:pPr indent="-228600">
              <a:lnSpc>
                <a:spcPct val="90000"/>
              </a:lnSpc>
              <a:spcAft>
                <a:spcPts val="600"/>
              </a:spcAft>
              <a:buFont typeface="Arial" panose="020B0604020202020204" pitchFamily="34" charset="0"/>
              <a:buChar char="•"/>
            </a:pPr>
            <a:r>
              <a:rPr lang="en-US" sz="1400" b="1" u="sng" dirty="0">
                <a:highlight>
                  <a:srgbClr val="FFFF00"/>
                </a:highlight>
                <a:latin typeface="Arial" panose="020B0604020202020204" pitchFamily="34" charset="0"/>
                <a:cs typeface="Arial" panose="020B0604020202020204" pitchFamily="34" charset="0"/>
              </a:rPr>
              <a:t>Rispetto delle distanze e normative sanitarie</a:t>
            </a:r>
            <a:r>
              <a:rPr lang="en-US" sz="1200" b="1" u="sng" dirty="0">
                <a:latin typeface="Arial" panose="020B0604020202020204" pitchFamily="34" charset="0"/>
                <a:cs typeface="Arial" panose="020B0604020202020204" pitchFamily="34" charset="0"/>
              </a:rPr>
              <a:t> :</a:t>
            </a:r>
          </a:p>
          <a:p>
            <a:pPr marL="342900" indent="-228600">
              <a:lnSpc>
                <a:spcPct val="90000"/>
              </a:lnSpc>
              <a:spcAft>
                <a:spcPts val="600"/>
              </a:spcAft>
              <a:buFont typeface="Arial" panose="020B0604020202020204" pitchFamily="34" charset="0"/>
              <a:buChar char="•"/>
            </a:pPr>
            <a:r>
              <a:rPr lang="en-US" sz="1400" b="1" i="1" u="sng" dirty="0">
                <a:solidFill>
                  <a:srgbClr val="27670D"/>
                </a:solidFill>
                <a:latin typeface="Arial" panose="020B0604020202020204" pitchFamily="34" charset="0"/>
                <a:cs typeface="Arial" panose="020B0604020202020204" pitchFamily="34" charset="0"/>
              </a:rPr>
              <a:t>Distanze fra apiari </a:t>
            </a:r>
            <a:r>
              <a:rPr lang="en-US" sz="1200" dirty="0">
                <a:latin typeface="Arial" panose="020B0604020202020204" pitchFamily="34" charset="0"/>
                <a:cs typeface="Arial" panose="020B0604020202020204" pitchFamily="34" charset="0"/>
              </a:rPr>
              <a:t>( se il n° di alveari&gt; 50) deve essere di 200 mt</a:t>
            </a:r>
          </a:p>
          <a:p>
            <a:pPr marL="342900" indent="-228600">
              <a:lnSpc>
                <a:spcPct val="90000"/>
              </a:lnSpc>
              <a:spcAft>
                <a:spcPts val="600"/>
              </a:spcAft>
              <a:buFont typeface="Arial" panose="020B0604020202020204" pitchFamily="34" charset="0"/>
              <a:buChar char="•"/>
            </a:pPr>
            <a:r>
              <a:rPr lang="en-US" sz="1400" b="1" i="1" u="sng" dirty="0">
                <a:solidFill>
                  <a:srgbClr val="0070C0"/>
                </a:solidFill>
                <a:latin typeface="Arial" panose="020B0604020202020204" pitchFamily="34" charset="0"/>
                <a:cs typeface="Arial" panose="020B0604020202020204" pitchFamily="34" charset="0"/>
              </a:rPr>
              <a:t>Distanza degli alveari </a:t>
            </a:r>
            <a:r>
              <a:rPr lang="en-US" sz="1400" dirty="0">
                <a:solidFill>
                  <a:srgbClr val="0070C0"/>
                </a:solidFill>
                <a:latin typeface="Arial" panose="020B0604020202020204" pitchFamily="34" charset="0"/>
                <a:cs typeface="Arial" panose="020B0604020202020204" pitchFamily="34" charset="0"/>
              </a:rPr>
              <a:t>dalle strade 10 mt dai confini 5 mt </a:t>
            </a:r>
            <a:r>
              <a:rPr lang="en-US" sz="1200" dirty="0">
                <a:latin typeface="Arial" panose="020B0604020202020204" pitchFamily="34" charset="0"/>
                <a:cs typeface="Arial" panose="020B0604020202020204" pitchFamily="34" charset="0"/>
              </a:rPr>
              <a:t>a meno che non vi sia una barriera ( muro o siepe o altro) alta almeno 2 mt </a:t>
            </a:r>
          </a:p>
          <a:p>
            <a:pPr marL="342900" indent="-228600">
              <a:lnSpc>
                <a:spcPct val="90000"/>
              </a:lnSpc>
              <a:spcAft>
                <a:spcPts val="600"/>
              </a:spcAft>
              <a:buFont typeface="Arial" panose="020B0604020202020204" pitchFamily="34" charset="0"/>
              <a:buChar char="•"/>
            </a:pPr>
            <a:r>
              <a:rPr lang="en-US" sz="1400" b="1" i="1" u="sng" dirty="0">
                <a:solidFill>
                  <a:srgbClr val="7030A0"/>
                </a:solidFill>
                <a:latin typeface="Arial" panose="020B0604020202020204" pitchFamily="34" charset="0"/>
                <a:cs typeface="Arial" panose="020B0604020202020204" pitchFamily="34" charset="0"/>
              </a:rPr>
              <a:t>Articolo 924 C.C.</a:t>
            </a:r>
            <a:r>
              <a:rPr lang="en-US" sz="1200" b="1" i="1" u="sng"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lo sciame per </a:t>
            </a:r>
            <a:r>
              <a:rPr lang="en-US" sz="1200" dirty="0" err="1">
                <a:latin typeface="Arial" panose="020B0604020202020204" pitchFamily="34" charset="0"/>
                <a:cs typeface="Arial" panose="020B0604020202020204" pitchFamily="34" charset="0"/>
              </a:rPr>
              <a:t>i</a:t>
            </a:r>
            <a:r>
              <a:rPr lang="en-US" sz="1200" dirty="0">
                <a:latin typeface="Arial" panose="020B0604020202020204" pitchFamily="34" charset="0"/>
                <a:cs typeface="Arial" panose="020B0604020202020204" pitchFamily="34" charset="0"/>
              </a:rPr>
              <a:t> primi 3 giorni è di proprietà dell’apicoltore anche se volato su suolo altrui</a:t>
            </a:r>
          </a:p>
          <a:p>
            <a:pPr marL="342900" indent="-228600">
              <a:lnSpc>
                <a:spcPct val="90000"/>
              </a:lnSpc>
              <a:spcAft>
                <a:spcPts val="600"/>
              </a:spcAft>
              <a:buFont typeface="Arial" panose="020B0604020202020204" pitchFamily="34" charset="0"/>
              <a:buChar char="•"/>
            </a:pPr>
            <a:r>
              <a:rPr lang="en-US" sz="1400" b="1" i="1" u="sng" dirty="0">
                <a:solidFill>
                  <a:schemeClr val="accent6">
                    <a:lumMod val="50000"/>
                  </a:schemeClr>
                </a:solidFill>
                <a:latin typeface="Arial" panose="020B0604020202020204" pitchFamily="34" charset="0"/>
                <a:cs typeface="Arial" panose="020B0604020202020204" pitchFamily="34" charset="0"/>
              </a:rPr>
              <a:t>Il proprietario </a:t>
            </a:r>
            <a:r>
              <a:rPr lang="en-US" sz="1400" b="1" dirty="0">
                <a:solidFill>
                  <a:schemeClr val="accent6">
                    <a:lumMod val="50000"/>
                  </a:schemeClr>
                </a:solidFill>
                <a:latin typeface="Arial" panose="020B0604020202020204" pitchFamily="34" charset="0"/>
                <a:cs typeface="Arial" panose="020B0604020202020204" pitchFamily="34" charset="0"/>
              </a:rPr>
              <a:t>di animali </a:t>
            </a:r>
            <a:r>
              <a:rPr lang="en-US" sz="1200" dirty="0">
                <a:latin typeface="Arial" panose="020B0604020202020204" pitchFamily="34" charset="0"/>
                <a:cs typeface="Arial" panose="020B0604020202020204" pitchFamily="34" charset="0"/>
              </a:rPr>
              <a:t>è responsabile di danni causati a terzi dagli stessi</a:t>
            </a:r>
          </a:p>
          <a:p>
            <a:pPr marL="342900" indent="-228600">
              <a:lnSpc>
                <a:spcPct val="90000"/>
              </a:lnSpc>
              <a:spcAft>
                <a:spcPts val="600"/>
              </a:spcAft>
              <a:buFont typeface="Arial" panose="020B0604020202020204" pitchFamily="34" charset="0"/>
              <a:buChar char="•"/>
            </a:pPr>
            <a:r>
              <a:rPr lang="en-US" sz="1400" b="1" i="1" u="sng" dirty="0">
                <a:solidFill>
                  <a:srgbClr val="FF0000"/>
                </a:solidFill>
                <a:latin typeface="Arial" panose="020B0604020202020204" pitchFamily="34" charset="0"/>
                <a:cs typeface="Arial" panose="020B0604020202020204" pitchFamily="34" charset="0"/>
              </a:rPr>
              <a:t>Denuncia </a:t>
            </a:r>
            <a:r>
              <a:rPr lang="en-US" sz="1400" b="1" i="1" u="sng">
                <a:solidFill>
                  <a:srgbClr val="FF0000"/>
                </a:solidFill>
                <a:latin typeface="Arial" panose="020B0604020202020204" pitchFamily="34" charset="0"/>
                <a:cs typeface="Arial" panose="020B0604020202020204" pitchFamily="34" charset="0"/>
              </a:rPr>
              <a:t>all’ATS</a:t>
            </a:r>
            <a:r>
              <a:rPr lang="en-US" sz="1400" b="1" i="1" u="sng" dirty="0">
                <a:solidFill>
                  <a:srgbClr val="FF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di competenza di malattie infettive</a:t>
            </a:r>
          </a:p>
          <a:p>
            <a:pPr marL="342900" indent="-228600">
              <a:lnSpc>
                <a:spcPct val="90000"/>
              </a:lnSpc>
              <a:spcAft>
                <a:spcPts val="600"/>
              </a:spcAft>
              <a:buFont typeface="Arial" panose="020B0604020202020204" pitchFamily="34" charset="0"/>
              <a:buChar char="•"/>
            </a:pPr>
            <a:r>
              <a:rPr lang="en-US" sz="1400" b="1" i="1" u="sng" dirty="0">
                <a:solidFill>
                  <a:srgbClr val="002060"/>
                </a:solidFill>
                <a:latin typeface="Arial" panose="020B0604020202020204" pitchFamily="34" charset="0"/>
                <a:cs typeface="Arial" panose="020B0604020202020204" pitchFamily="34" charset="0"/>
              </a:rPr>
              <a:t>Il trasporto</a:t>
            </a:r>
            <a:r>
              <a:rPr lang="en-US" sz="1400" dirty="0">
                <a:solidFill>
                  <a:srgbClr val="002060"/>
                </a:solidFill>
                <a:latin typeface="Arial" panose="020B0604020202020204" pitchFamily="34" charset="0"/>
                <a:cs typeface="Arial" panose="020B0604020202020204" pitchFamily="34" charset="0"/>
              </a:rPr>
              <a:t> di famiglie d’api </a:t>
            </a:r>
            <a:r>
              <a:rPr lang="en-US" sz="1200" dirty="0">
                <a:latin typeface="Arial" panose="020B0604020202020204" pitchFamily="34" charset="0"/>
                <a:cs typeface="Arial" panose="020B0604020202020204" pitchFamily="34" charset="0"/>
              </a:rPr>
              <a:t>va accompagnato da certificato veterinario attestante lo stato sanitario</a:t>
            </a:r>
          </a:p>
          <a:p>
            <a:pPr marL="342900" indent="-228600">
              <a:lnSpc>
                <a:spcPct val="90000"/>
              </a:lnSpc>
              <a:spcAft>
                <a:spcPts val="600"/>
              </a:spcAft>
              <a:buFont typeface="Arial" panose="020B0604020202020204" pitchFamily="34" charset="0"/>
              <a:buChar char="•"/>
            </a:pPr>
            <a:r>
              <a:rPr lang="en-US" sz="1400" b="1" i="1" u="sng" dirty="0">
                <a:solidFill>
                  <a:srgbClr val="00B050"/>
                </a:solidFill>
                <a:latin typeface="Arial" panose="020B0604020202020204" pitchFamily="34" charset="0"/>
                <a:cs typeface="Arial" panose="020B0604020202020204" pitchFamily="34" charset="0"/>
              </a:rPr>
              <a:t>Esposizione del codice identificativo</a:t>
            </a:r>
            <a:endParaRPr lang="en-US" sz="1200" b="1" i="1" u="sng" dirty="0">
              <a:solidFill>
                <a:srgbClr val="00B050"/>
              </a:solidFill>
              <a:latin typeface="Arial" panose="020B0604020202020204" pitchFamily="34" charset="0"/>
              <a:cs typeface="Arial" panose="020B0604020202020204" pitchFamily="34" charset="0"/>
            </a:endParaRPr>
          </a:p>
          <a:p>
            <a:pPr marL="342900" indent="-228600">
              <a:lnSpc>
                <a:spcPct val="90000"/>
              </a:lnSpc>
              <a:spcAft>
                <a:spcPts val="600"/>
              </a:spcAft>
              <a:buFont typeface="Arial" panose="020B0604020202020204" pitchFamily="34" charset="0"/>
              <a:buChar char="•"/>
            </a:pPr>
            <a:endParaRPr lang="en-US" sz="600" dirty="0"/>
          </a:p>
          <a:p>
            <a:pPr marL="342900" indent="-228600">
              <a:lnSpc>
                <a:spcPct val="90000"/>
              </a:lnSpc>
              <a:spcAft>
                <a:spcPts val="600"/>
              </a:spcAft>
              <a:buFont typeface="Arial" panose="020B0604020202020204" pitchFamily="34" charset="0"/>
              <a:buChar char="•"/>
            </a:pPr>
            <a:endParaRPr lang="en-US" sz="600" dirty="0"/>
          </a:p>
          <a:p>
            <a:pPr marL="342900" indent="-228600">
              <a:lnSpc>
                <a:spcPct val="90000"/>
              </a:lnSpc>
              <a:spcAft>
                <a:spcPts val="600"/>
              </a:spcAft>
              <a:buFont typeface="Arial" panose="020B0604020202020204" pitchFamily="34" charset="0"/>
              <a:buChar char="•"/>
            </a:pPr>
            <a:endParaRPr lang="en-US" sz="6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385523" y="900819"/>
            <a:ext cx="4083287" cy="850801"/>
          </a:xfrm>
        </p:spPr>
        <p:txBody>
          <a:bodyPr anchor="t">
            <a:normAutofit fontScale="90000"/>
          </a:bodyPr>
          <a:lstStyle/>
          <a:p>
            <a:r>
              <a:rPr lang="it-IT" sz="2800" b="1" i="1" u="sng" dirty="0"/>
              <a:t>ADEMPIMENTI PER IL PRODUTTORE APISTICO</a:t>
            </a:r>
            <a:endParaRPr lang="it-IT" sz="2800" dirty="0"/>
          </a:p>
        </p:txBody>
      </p:sp>
      <p:pic>
        <p:nvPicPr>
          <p:cNvPr id="2050" name="Picture 2" descr="C:\Users\Public\Pictures\Sample Pictures\ape3.jpg"/>
          <p:cNvPicPr>
            <a:picLocks noChangeAspect="1" noChangeArrowheads="1"/>
          </p:cNvPicPr>
          <p:nvPr/>
        </p:nvPicPr>
        <p:blipFill>
          <a:blip r:embed="rId2" cstate="print"/>
          <a:srcRect l="13317" r="12802"/>
          <a:stretch/>
        </p:blipFill>
        <p:spPr bwMode="auto">
          <a:xfrm>
            <a:off x="20" y="10"/>
            <a:ext cx="3863363" cy="6857990"/>
          </a:xfrm>
          <a:prstGeom prst="rect">
            <a:avLst/>
          </a:prstGeom>
          <a:noFill/>
        </p:spPr>
      </p:pic>
      <p:cxnSp>
        <p:nvCxnSpPr>
          <p:cNvPr id="2055" name="Straight Connector 205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3863383" y="1916832"/>
            <a:ext cx="5173113" cy="4752528"/>
          </a:xfrm>
        </p:spPr>
        <p:txBody>
          <a:bodyPr>
            <a:normAutofit lnSpcReduction="10000"/>
          </a:bodyPr>
          <a:lstStyle/>
          <a:p>
            <a:pPr>
              <a:lnSpc>
                <a:spcPct val="90000"/>
              </a:lnSpc>
            </a:pPr>
            <a:endParaRPr lang="it-IT" sz="900" dirty="0"/>
          </a:p>
          <a:p>
            <a:pPr>
              <a:lnSpc>
                <a:spcPct val="90000"/>
              </a:lnSpc>
              <a:buNone/>
            </a:pPr>
            <a:r>
              <a:rPr lang="it-IT" sz="1200" dirty="0">
                <a:latin typeface="Arial" panose="020B0604020202020204" pitchFamily="34" charset="0"/>
                <a:cs typeface="Arial" panose="020B0604020202020204" pitchFamily="34" charset="0"/>
              </a:rPr>
              <a:t>      E’ stata fatta chiarezza nella definizione della figura del </a:t>
            </a:r>
            <a:r>
              <a:rPr lang="it-IT" sz="1200" b="1" u="sng" dirty="0">
                <a:latin typeface="Arial" panose="020B0604020202020204" pitchFamily="34" charset="0"/>
                <a:cs typeface="Arial" panose="020B0604020202020204" pitchFamily="34" charset="0"/>
              </a:rPr>
              <a:t>produttore apistico </a:t>
            </a:r>
            <a:r>
              <a:rPr lang="it-IT" sz="1200" dirty="0">
                <a:latin typeface="Arial" panose="020B0604020202020204" pitchFamily="34" charset="0"/>
                <a:cs typeface="Arial" panose="020B0604020202020204" pitchFamily="34" charset="0"/>
              </a:rPr>
              <a:t>che è stato appieno riconosciuto quale </a:t>
            </a:r>
            <a:r>
              <a:rPr lang="it-IT" sz="1400" b="1" u="sng" dirty="0">
                <a:highlight>
                  <a:srgbClr val="FFFF00"/>
                </a:highlight>
                <a:latin typeface="Arial" panose="020B0604020202020204" pitchFamily="34" charset="0"/>
                <a:cs typeface="Arial" panose="020B0604020202020204" pitchFamily="34" charset="0"/>
              </a:rPr>
              <a:t>imprenditore agricolo</a:t>
            </a:r>
            <a:endParaRPr lang="it-IT" sz="1200" b="1" u="sng" dirty="0">
              <a:highlight>
                <a:srgbClr val="FFFF00"/>
              </a:highlight>
              <a:latin typeface="Arial" panose="020B0604020202020204" pitchFamily="34" charset="0"/>
              <a:cs typeface="Arial" panose="020B0604020202020204" pitchFamily="34" charset="0"/>
            </a:endParaRPr>
          </a:p>
          <a:p>
            <a:pPr lvl="0">
              <a:lnSpc>
                <a:spcPct val="90000"/>
              </a:lnSpc>
            </a:pPr>
            <a:r>
              <a:rPr lang="it-IT" sz="1400" b="1" i="1" u="sng" dirty="0">
                <a:solidFill>
                  <a:srgbClr val="2161A4"/>
                </a:solidFill>
                <a:highlight>
                  <a:srgbClr val="FFFFFF"/>
                </a:highlight>
                <a:latin typeface="Arial" panose="020B0604020202020204" pitchFamily="34" charset="0"/>
                <a:cs typeface="Arial" panose="020B0604020202020204" pitchFamily="34" charset="0"/>
              </a:rPr>
              <a:t>adempimenti di carattere generale comuni a tutti gli imprenditori agricoli:</a:t>
            </a:r>
          </a:p>
          <a:p>
            <a:pPr>
              <a:lnSpc>
                <a:spcPct val="90000"/>
              </a:lnSpc>
              <a:buFont typeface="+mj-lt"/>
              <a:buAutoNum type="arabicPeriod"/>
            </a:pPr>
            <a:r>
              <a:rPr lang="it-IT" sz="1200" dirty="0">
                <a:latin typeface="Arial" panose="020B0604020202020204" pitchFamily="34" charset="0"/>
                <a:cs typeface="Arial" panose="020B0604020202020204" pitchFamily="34" charset="0"/>
              </a:rPr>
              <a:t>Normativa sull'</a:t>
            </a:r>
            <a:r>
              <a:rPr lang="it-IT" sz="1200" b="1" u="sng" dirty="0">
                <a:latin typeface="Arial" panose="020B0604020202020204" pitchFamily="34" charset="0"/>
                <a:cs typeface="Arial" panose="020B0604020202020204" pitchFamily="34" charset="0"/>
                <a:hlinkClick r:id="rId3"/>
              </a:rPr>
              <a:t>IVA</a:t>
            </a:r>
            <a:r>
              <a:rPr lang="it-IT" sz="1200" dirty="0">
                <a:latin typeface="Arial" panose="020B0604020202020204" pitchFamily="34" charset="0"/>
                <a:cs typeface="Arial" panose="020B0604020202020204" pitchFamily="34" charset="0"/>
              </a:rPr>
              <a:t> </a:t>
            </a:r>
          </a:p>
          <a:p>
            <a:pPr>
              <a:lnSpc>
                <a:spcPct val="90000"/>
              </a:lnSpc>
              <a:buFont typeface="+mj-lt"/>
              <a:buAutoNum type="arabicPeriod"/>
            </a:pPr>
            <a:r>
              <a:rPr lang="it-IT" sz="1200" dirty="0">
                <a:latin typeface="Arial" panose="020B0604020202020204" pitchFamily="34" charset="0"/>
                <a:cs typeface="Arial" panose="020B0604020202020204" pitchFamily="34" charset="0"/>
              </a:rPr>
              <a:t>Imposte sui redditi (</a:t>
            </a:r>
            <a:r>
              <a:rPr lang="it-IT" sz="1200" b="1" u="sng" dirty="0">
                <a:latin typeface="Arial" panose="020B0604020202020204" pitchFamily="34" charset="0"/>
                <a:cs typeface="Arial" panose="020B0604020202020204" pitchFamily="34" charset="0"/>
                <a:hlinkClick r:id="rId4"/>
              </a:rPr>
              <a:t>IRPEF</a:t>
            </a:r>
            <a:r>
              <a:rPr lang="it-IT" sz="1200" dirty="0">
                <a:latin typeface="Arial" panose="020B0604020202020204" pitchFamily="34" charset="0"/>
                <a:cs typeface="Arial" panose="020B0604020202020204" pitchFamily="34" charset="0"/>
              </a:rPr>
              <a:t>, </a:t>
            </a:r>
            <a:r>
              <a:rPr lang="it-IT" sz="1200" b="1" u="sng" dirty="0">
                <a:latin typeface="Arial" panose="020B0604020202020204" pitchFamily="34" charset="0"/>
                <a:cs typeface="Arial" panose="020B0604020202020204" pitchFamily="34" charset="0"/>
                <a:hlinkClick r:id="rId5"/>
              </a:rPr>
              <a:t>IRAP</a:t>
            </a:r>
            <a:r>
              <a:rPr lang="it-IT" sz="1200" dirty="0">
                <a:latin typeface="Arial" panose="020B0604020202020204" pitchFamily="34" charset="0"/>
                <a:cs typeface="Arial" panose="020B0604020202020204" pitchFamily="34" charset="0"/>
              </a:rPr>
              <a:t>, </a:t>
            </a:r>
            <a:r>
              <a:rPr lang="it-IT" sz="1200" b="1" u="sng" dirty="0">
                <a:latin typeface="Arial" panose="020B0604020202020204" pitchFamily="34" charset="0"/>
                <a:cs typeface="Arial" panose="020B0604020202020204" pitchFamily="34" charset="0"/>
                <a:hlinkClick r:id="rId6"/>
              </a:rPr>
              <a:t>ICI</a:t>
            </a:r>
            <a:r>
              <a:rPr lang="it-IT" sz="1200" dirty="0">
                <a:latin typeface="Arial" panose="020B0604020202020204" pitchFamily="34" charset="0"/>
                <a:cs typeface="Arial" panose="020B0604020202020204" pitchFamily="34" charset="0"/>
              </a:rPr>
              <a:t>) </a:t>
            </a:r>
          </a:p>
          <a:p>
            <a:pPr>
              <a:lnSpc>
                <a:spcPct val="90000"/>
              </a:lnSpc>
              <a:buFont typeface="+mj-lt"/>
              <a:buAutoNum type="arabicPeriod"/>
            </a:pPr>
            <a:r>
              <a:rPr lang="it-IT" sz="1200" dirty="0">
                <a:latin typeface="Arial" panose="020B0604020202020204" pitchFamily="34" charset="0"/>
                <a:cs typeface="Arial" panose="020B0604020202020204" pitchFamily="34" charset="0"/>
              </a:rPr>
              <a:t>Iscrizione al </a:t>
            </a:r>
            <a:r>
              <a:rPr lang="it-IT" sz="1200" b="1" u="sng" dirty="0">
                <a:latin typeface="Arial" panose="020B0604020202020204" pitchFamily="34" charset="0"/>
                <a:cs typeface="Arial" panose="020B0604020202020204" pitchFamily="34" charset="0"/>
                <a:hlinkClick r:id="rId7"/>
              </a:rPr>
              <a:t>registro delle imprese</a:t>
            </a:r>
            <a:r>
              <a:rPr lang="it-IT" sz="1200" dirty="0">
                <a:latin typeface="Arial" panose="020B0604020202020204" pitchFamily="34" charset="0"/>
                <a:cs typeface="Arial" panose="020B0604020202020204" pitchFamily="34" charset="0"/>
              </a:rPr>
              <a:t> </a:t>
            </a:r>
          </a:p>
          <a:p>
            <a:pPr>
              <a:lnSpc>
                <a:spcPct val="90000"/>
              </a:lnSpc>
              <a:buFont typeface="+mj-lt"/>
              <a:buAutoNum type="arabicPeriod"/>
            </a:pPr>
            <a:r>
              <a:rPr lang="it-IT" sz="1200" dirty="0">
                <a:latin typeface="Arial" panose="020B0604020202020204" pitchFamily="34" charset="0"/>
                <a:cs typeface="Arial" panose="020B0604020202020204" pitchFamily="34" charset="0"/>
              </a:rPr>
              <a:t>Contributi previdenziali e assicurativi </a:t>
            </a:r>
          </a:p>
          <a:p>
            <a:pPr>
              <a:lnSpc>
                <a:spcPct val="90000"/>
              </a:lnSpc>
              <a:buFont typeface="+mj-lt"/>
              <a:buAutoNum type="arabicPeriod"/>
            </a:pPr>
            <a:r>
              <a:rPr lang="it-IT" sz="1200" dirty="0">
                <a:latin typeface="Arial" panose="020B0604020202020204" pitchFamily="34" charset="0"/>
                <a:cs typeface="Arial" panose="020B0604020202020204" pitchFamily="34" charset="0"/>
              </a:rPr>
              <a:t>Norme di sicurezza in azienda (legge 626/1994) </a:t>
            </a:r>
          </a:p>
          <a:p>
            <a:pPr lvl="0">
              <a:lnSpc>
                <a:spcPct val="90000"/>
              </a:lnSpc>
            </a:pPr>
            <a:endParaRPr lang="it-IT" sz="1200" dirty="0">
              <a:latin typeface="Arial" panose="020B0604020202020204" pitchFamily="34" charset="0"/>
              <a:cs typeface="Arial" panose="020B0604020202020204" pitchFamily="34" charset="0"/>
            </a:endParaRPr>
          </a:p>
          <a:p>
            <a:pPr lvl="0">
              <a:lnSpc>
                <a:spcPct val="90000"/>
              </a:lnSpc>
            </a:pPr>
            <a:r>
              <a:rPr lang="it-IT" sz="1400" dirty="0">
                <a:solidFill>
                  <a:srgbClr val="00B050"/>
                </a:solidFill>
                <a:latin typeface="Arial" panose="020B0604020202020204" pitchFamily="34" charset="0"/>
                <a:cs typeface="Arial" panose="020B0604020202020204" pitchFamily="34" charset="0"/>
              </a:rPr>
              <a:t> </a:t>
            </a:r>
            <a:r>
              <a:rPr lang="it-IT" sz="1400" b="1" i="1" u="sng" dirty="0">
                <a:solidFill>
                  <a:srgbClr val="00B050"/>
                </a:solidFill>
                <a:latin typeface="Arial" panose="020B0604020202020204" pitchFamily="34" charset="0"/>
                <a:cs typeface="Arial" panose="020B0604020202020204" pitchFamily="34" charset="0"/>
              </a:rPr>
              <a:t>specifici per il produttore apistico:</a:t>
            </a:r>
          </a:p>
          <a:p>
            <a:pPr>
              <a:lnSpc>
                <a:spcPct val="90000"/>
              </a:lnSpc>
            </a:pPr>
            <a:endParaRPr lang="it-IT" sz="1200" dirty="0">
              <a:latin typeface="Arial" panose="020B0604020202020204" pitchFamily="34" charset="0"/>
              <a:cs typeface="Arial" panose="020B0604020202020204" pitchFamily="34" charset="0"/>
            </a:endParaRPr>
          </a:p>
          <a:p>
            <a:pPr>
              <a:lnSpc>
                <a:spcPct val="90000"/>
              </a:lnSpc>
              <a:buFont typeface="+mj-lt"/>
              <a:buAutoNum type="arabicPeriod"/>
            </a:pPr>
            <a:r>
              <a:rPr lang="it-IT" sz="1200" dirty="0">
                <a:latin typeface="Arial" panose="020B0604020202020204" pitchFamily="34" charset="0"/>
                <a:cs typeface="Arial" panose="020B0604020202020204" pitchFamily="34" charset="0"/>
              </a:rPr>
              <a:t>Apertura/estensione Partita IVA</a:t>
            </a:r>
          </a:p>
          <a:p>
            <a:pPr>
              <a:lnSpc>
                <a:spcPct val="90000"/>
              </a:lnSpc>
              <a:buFont typeface="+mj-lt"/>
              <a:buAutoNum type="arabicPeriod"/>
            </a:pPr>
            <a:r>
              <a:rPr lang="it-IT" sz="1200" dirty="0">
                <a:latin typeface="Arial" panose="020B0604020202020204" pitchFamily="34" charset="0"/>
                <a:cs typeface="Arial" panose="020B0604020202020204" pitchFamily="34" charset="0"/>
              </a:rPr>
              <a:t>Eventuale iscrizione alla Camera di Commercio</a:t>
            </a:r>
          </a:p>
          <a:p>
            <a:pPr>
              <a:lnSpc>
                <a:spcPct val="90000"/>
              </a:lnSpc>
              <a:buFont typeface="+mj-lt"/>
              <a:buAutoNum type="arabicPeriod"/>
            </a:pPr>
            <a:r>
              <a:rPr lang="it-IT" sz="1200" dirty="0">
                <a:latin typeface="Arial" panose="020B0604020202020204" pitchFamily="34" charset="0"/>
                <a:cs typeface="Arial" panose="020B0604020202020204" pitchFamily="34" charset="0"/>
              </a:rPr>
              <a:t>Indirizzo PEC (posta elettronica certificata)</a:t>
            </a:r>
          </a:p>
          <a:p>
            <a:pPr>
              <a:lnSpc>
                <a:spcPct val="90000"/>
              </a:lnSpc>
              <a:buFont typeface="+mj-lt"/>
              <a:buAutoNum type="arabicPeriod"/>
            </a:pPr>
            <a:r>
              <a:rPr lang="it-IT" sz="1200" dirty="0">
                <a:latin typeface="Arial" panose="020B0604020202020204" pitchFamily="34" charset="0"/>
                <a:cs typeface="Arial" panose="020B0604020202020204" pitchFamily="34" charset="0"/>
              </a:rPr>
              <a:t>Segnalazione Certificata di Inizio Attività (SCIA)</a:t>
            </a:r>
          </a:p>
          <a:p>
            <a:pPr>
              <a:lnSpc>
                <a:spcPct val="90000"/>
              </a:lnSpc>
              <a:buFont typeface="+mj-lt"/>
              <a:buAutoNum type="arabicPeriod"/>
            </a:pPr>
            <a:r>
              <a:rPr lang="it-IT" sz="1200" b="1" dirty="0">
                <a:highlight>
                  <a:srgbClr val="FFFF00"/>
                </a:highlight>
                <a:latin typeface="Arial" panose="020B0604020202020204" pitchFamily="34" charset="0"/>
                <a:cs typeface="Arial" panose="020B0604020202020204" pitchFamily="34" charset="0"/>
              </a:rPr>
              <a:t>Vidimazione ATS del Registro dei trattamenti veterinari</a:t>
            </a:r>
          </a:p>
          <a:p>
            <a:pPr>
              <a:lnSpc>
                <a:spcPct val="90000"/>
              </a:lnSpc>
              <a:buFont typeface="+mj-lt"/>
              <a:buAutoNum type="arabicPeriod"/>
            </a:pPr>
            <a:r>
              <a:rPr lang="it-IT" sz="1200" dirty="0">
                <a:latin typeface="Arial" panose="020B0604020202020204" pitchFamily="34" charset="0"/>
                <a:cs typeface="Arial" panose="020B0604020202020204" pitchFamily="34" charset="0"/>
              </a:rPr>
              <a:t>Manuale di autocontrollo igienico sanitario e sistema di tracciabilità</a:t>
            </a:r>
          </a:p>
          <a:p>
            <a:pPr>
              <a:lnSpc>
                <a:spcPct val="90000"/>
              </a:lnSpc>
              <a:buFont typeface="+mj-lt"/>
              <a:buAutoNum type="arabicPeriod"/>
            </a:pPr>
            <a:r>
              <a:rPr lang="it-IT" sz="1200" dirty="0">
                <a:latin typeface="Arial" panose="020B0604020202020204" pitchFamily="34" charset="0"/>
                <a:cs typeface="Arial" panose="020B0604020202020204" pitchFamily="34" charset="0"/>
              </a:rPr>
              <a:t>Etichetta a norma</a:t>
            </a:r>
          </a:p>
          <a:p>
            <a:pPr>
              <a:lnSpc>
                <a:spcPct val="90000"/>
              </a:lnSpc>
              <a:buFont typeface="+mj-lt"/>
              <a:buAutoNum type="arabicPeriod"/>
            </a:pPr>
            <a:r>
              <a:rPr lang="it-IT" sz="1200" dirty="0">
                <a:latin typeface="Arial" panose="020B0604020202020204" pitchFamily="34" charset="0"/>
                <a:cs typeface="Arial" panose="020B0604020202020204" pitchFamily="34" charset="0"/>
              </a:rPr>
              <a:t>CAA (Centri di Assistenza Agricola) sono sempre a disposizione per accompagnare i neo imprenditori apistici nella fase di avvio della loro attività.</a:t>
            </a:r>
            <a:br>
              <a:rPr lang="it-IT" sz="1200" dirty="0">
                <a:latin typeface="Arial" panose="020B0604020202020204" pitchFamily="34" charset="0"/>
                <a:cs typeface="Arial" panose="020B0604020202020204" pitchFamily="34" charset="0"/>
              </a:rPr>
            </a:br>
            <a:endParaRPr lang="it-IT" sz="1200" dirty="0">
              <a:latin typeface="Arial" panose="020B0604020202020204" pitchFamily="34" charset="0"/>
              <a:cs typeface="Arial" panose="020B0604020202020204" pitchFamily="34" charset="0"/>
            </a:endParaRPr>
          </a:p>
          <a:p>
            <a:pPr>
              <a:lnSpc>
                <a:spcPct val="90000"/>
              </a:lnSpc>
            </a:pPr>
            <a:endParaRPr lang="it-IT" sz="900" b="1" u="sng"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1" name="Rectangle 1043">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610728"/>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343079"/>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0" name="Freeform: Shape 1049">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3" y="340424"/>
            <a:ext cx="3472603"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 Brave Col Bee Brave B&amp;W ..."/>
          <p:cNvPicPr>
            <a:picLocks noChangeAspect="1" noChangeArrowheads="1"/>
          </p:cNvPicPr>
          <p:nvPr/>
        </p:nvPicPr>
        <p:blipFill>
          <a:blip r:embed="rId2" cstate="print"/>
          <a:stretch>
            <a:fillRect/>
          </a:stretch>
        </p:blipFill>
        <p:spPr bwMode="auto">
          <a:xfrm>
            <a:off x="478032" y="1575748"/>
            <a:ext cx="2507401" cy="2809412"/>
          </a:xfrm>
          <a:prstGeom prst="rect">
            <a:avLst/>
          </a:prstGeom>
          <a:noFill/>
        </p:spPr>
      </p:pic>
      <p:sp>
        <p:nvSpPr>
          <p:cNvPr id="1052" name="Freeform: Shape 1051">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35" y="1071563"/>
            <a:ext cx="5467663"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descr="Immagine che contiene Carattere, calligrafia, testo, tipografia&#10;&#10;Il contenuto generato dall'IA potrebbe non essere corretto.">
            <a:extLst>
              <a:ext uri="{FF2B5EF4-FFF2-40B4-BE49-F238E27FC236}">
                <a16:creationId xmlns:a16="http://schemas.microsoft.com/office/drawing/2014/main" id="{CD06D70E-BB61-524A-B2D4-4E451F3A6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933" y="2727059"/>
            <a:ext cx="4515547" cy="194305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insetto&#10;&#10;Descrizione generata automaticamente">
            <a:extLst>
              <a:ext uri="{FF2B5EF4-FFF2-40B4-BE49-F238E27FC236}">
                <a16:creationId xmlns:a16="http://schemas.microsoft.com/office/drawing/2014/main" id="{41AE8818-0D5D-B1FE-B083-97D1D07F8D8C}"/>
              </a:ext>
            </a:extLst>
          </p:cNvPr>
          <p:cNvPicPr>
            <a:picLocks noChangeAspect="1"/>
          </p:cNvPicPr>
          <p:nvPr/>
        </p:nvPicPr>
        <p:blipFill rotWithShape="1">
          <a:blip r:embed="rId2">
            <a:extLst>
              <a:ext uri="{28A0092B-C50C-407E-A947-70E740481C1C}">
                <a14:useLocalDpi xmlns:a14="http://schemas.microsoft.com/office/drawing/2010/main" val="0"/>
              </a:ext>
            </a:extLst>
          </a:blip>
          <a:srcRect t="14609" r="-3" b="6722"/>
          <a:stretch/>
        </p:blipFill>
        <p:spPr>
          <a:xfrm>
            <a:off x="3200400" y="10"/>
            <a:ext cx="5943600" cy="3383270"/>
          </a:xfrm>
          <a:prstGeom prst="rect">
            <a:avLst/>
          </a:prstGeom>
        </p:spPr>
      </p:pic>
      <p:pic>
        <p:nvPicPr>
          <p:cNvPr id="8" name="Immagine 7">
            <a:extLst>
              <a:ext uri="{FF2B5EF4-FFF2-40B4-BE49-F238E27FC236}">
                <a16:creationId xmlns:a16="http://schemas.microsoft.com/office/drawing/2014/main" id="{DF4E5BF1-4B32-3E96-15CB-5EA129E7C39B}"/>
              </a:ext>
            </a:extLst>
          </p:cNvPr>
          <p:cNvPicPr>
            <a:picLocks noChangeAspect="1"/>
          </p:cNvPicPr>
          <p:nvPr/>
        </p:nvPicPr>
        <p:blipFill rotWithShape="1">
          <a:blip r:embed="rId3">
            <a:extLst>
              <a:ext uri="{28A0092B-C50C-407E-A947-70E740481C1C}">
                <a14:useLocalDpi xmlns:a14="http://schemas.microsoft.com/office/drawing/2010/main" val="0"/>
              </a:ext>
            </a:extLst>
          </a:blip>
          <a:srcRect t="5024" b="11392"/>
          <a:stretch/>
        </p:blipFill>
        <p:spPr>
          <a:xfrm>
            <a:off x="3488187" y="3474720"/>
            <a:ext cx="5666874" cy="3383280"/>
          </a:xfrm>
          <a:prstGeom prst="rect">
            <a:avLst/>
          </a:prstGeom>
        </p:spPr>
      </p:pic>
      <p:sp useBgFill="1">
        <p:nvSpPr>
          <p:cNvPr id="20" name="Freeform: Shape 19">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3204"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C689CFD8-01FC-5D46-7281-12473F015265}"/>
              </a:ext>
            </a:extLst>
          </p:cNvPr>
          <p:cNvSpPr>
            <a:spLocks noGrp="1"/>
          </p:cNvSpPr>
          <p:nvPr>
            <p:ph type="title"/>
          </p:nvPr>
        </p:nvSpPr>
        <p:spPr>
          <a:xfrm>
            <a:off x="24829" y="116632"/>
            <a:ext cx="3611067" cy="625749"/>
          </a:xfrm>
        </p:spPr>
        <p:txBody>
          <a:bodyPr vert="horz" lIns="91440" tIns="45720" rIns="91440" bIns="45720" rtlCol="0" anchor="b">
            <a:normAutofit fontScale="90000"/>
          </a:bodyPr>
          <a:lstStyle/>
          <a:p>
            <a:pPr algn="l">
              <a:lnSpc>
                <a:spcPct val="90000"/>
              </a:lnSpc>
            </a:pPr>
            <a:r>
              <a:rPr lang="en-US" sz="3800" kern="1200" dirty="0">
                <a:solidFill>
                  <a:schemeClr val="tx1"/>
                </a:solidFill>
                <a:latin typeface="Algerian" panose="04020705040A02060702" pitchFamily="82" charset="0"/>
              </a:rPr>
              <a:t>VESPA  CRABRO</a:t>
            </a:r>
          </a:p>
        </p:txBody>
      </p:sp>
      <p:sp>
        <p:nvSpPr>
          <p:cNvPr id="9" name="CasellaDiTesto 8">
            <a:extLst>
              <a:ext uri="{FF2B5EF4-FFF2-40B4-BE49-F238E27FC236}">
                <a16:creationId xmlns:a16="http://schemas.microsoft.com/office/drawing/2014/main" id="{1700B042-EE5F-3B58-15A7-13FC77C2472F}"/>
              </a:ext>
            </a:extLst>
          </p:cNvPr>
          <p:cNvSpPr txBox="1"/>
          <p:nvPr/>
        </p:nvSpPr>
        <p:spPr>
          <a:xfrm>
            <a:off x="537178" y="1907364"/>
            <a:ext cx="2909244" cy="3785652"/>
          </a:xfrm>
          <a:prstGeom prst="rect">
            <a:avLst/>
          </a:prstGeom>
          <a:noFill/>
        </p:spPr>
        <p:txBody>
          <a:bodyPr wrap="square" rtlCol="0">
            <a:spAutoFit/>
          </a:bodyPr>
          <a:lstStyle/>
          <a:p>
            <a:r>
              <a:rPr lang="it-IT" sz="2000" b="0" i="0" dirty="0">
                <a:solidFill>
                  <a:srgbClr val="202124"/>
                </a:solidFill>
                <a:effectLst/>
                <a:latin typeface="arial" panose="020B0604020202020204" pitchFamily="34" charset="0"/>
              </a:rPr>
              <a:t>I calabroni europei (vespa crabro) sono molto diffusi nel nostro paese, </a:t>
            </a:r>
            <a:r>
              <a:rPr lang="it-IT" sz="2000" b="1" i="0" dirty="0">
                <a:solidFill>
                  <a:srgbClr val="202124"/>
                </a:solidFill>
                <a:effectLst/>
                <a:latin typeface="arial" panose="020B0604020202020204" pitchFamily="34" charset="0"/>
              </a:rPr>
              <a:t>attaccano le api in particolare nel periodo estivo</a:t>
            </a:r>
            <a:r>
              <a:rPr lang="it-IT" sz="2000" b="0" i="0" dirty="0">
                <a:solidFill>
                  <a:srgbClr val="202124"/>
                </a:solidFill>
                <a:effectLst/>
                <a:latin typeface="arial" panose="020B0604020202020204" pitchFamily="34" charset="0"/>
              </a:rPr>
              <a:t>. L'insetto adulto in genere non si nutre di api, ma le sue larve sono carnivore, per cui preda le api per sfamare la prole</a:t>
            </a:r>
            <a:endParaRPr lang="it-IT" sz="2000" dirty="0"/>
          </a:p>
        </p:txBody>
      </p:sp>
    </p:spTree>
    <p:extLst>
      <p:ext uri="{BB962C8B-B14F-4D97-AF65-F5344CB8AC3E}">
        <p14:creationId xmlns:p14="http://schemas.microsoft.com/office/powerpoint/2010/main" val="2159606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magine 2">
            <a:extLst>
              <a:ext uri="{FF2B5EF4-FFF2-40B4-BE49-F238E27FC236}">
                <a16:creationId xmlns:a16="http://schemas.microsoft.com/office/drawing/2014/main" id="{E1E4DC7F-18D7-0A18-D28B-DF0699BEA1E2}"/>
              </a:ext>
            </a:extLst>
          </p:cNvPr>
          <p:cNvPicPr>
            <a:picLocks noChangeAspect="1"/>
          </p:cNvPicPr>
          <p:nvPr/>
        </p:nvPicPr>
        <p:blipFill rotWithShape="1">
          <a:blip r:embed="rId2">
            <a:extLst>
              <a:ext uri="{28A0092B-C50C-407E-A947-70E740481C1C}">
                <a14:useLocalDpi xmlns:a14="http://schemas.microsoft.com/office/drawing/2010/main" val="0"/>
              </a:ext>
            </a:extLst>
          </a:blip>
          <a:srcRect l="6071" r="3581" b="2"/>
          <a:stretch/>
        </p:blipFill>
        <p:spPr>
          <a:xfrm>
            <a:off x="20" y="1282"/>
            <a:ext cx="9143980" cy="6856718"/>
          </a:xfrm>
          <a:prstGeom prst="rect">
            <a:avLst/>
          </a:prstGeom>
        </p:spPr>
      </p:pic>
      <p:sp>
        <p:nvSpPr>
          <p:cNvPr id="4" name="CasellaDiTesto 3">
            <a:extLst>
              <a:ext uri="{FF2B5EF4-FFF2-40B4-BE49-F238E27FC236}">
                <a16:creationId xmlns:a16="http://schemas.microsoft.com/office/drawing/2014/main" id="{35AE30FA-ADA2-FA1A-24C3-03607A39AFC8}"/>
              </a:ext>
            </a:extLst>
          </p:cNvPr>
          <p:cNvSpPr txBox="1"/>
          <p:nvPr/>
        </p:nvSpPr>
        <p:spPr>
          <a:xfrm>
            <a:off x="6948264" y="1079025"/>
            <a:ext cx="1152128" cy="707886"/>
          </a:xfrm>
          <a:prstGeom prst="rect">
            <a:avLst/>
          </a:prstGeom>
          <a:noFill/>
        </p:spPr>
        <p:txBody>
          <a:bodyPr wrap="square" rtlCol="0">
            <a:spAutoFit/>
          </a:bodyPr>
          <a:lstStyle/>
          <a:p>
            <a:r>
              <a:rPr lang="it-IT" sz="4000" b="1" dirty="0">
                <a:solidFill>
                  <a:schemeClr val="bg1"/>
                </a:solidFill>
              </a:rPr>
              <a:t>48°C</a:t>
            </a:r>
          </a:p>
        </p:txBody>
      </p:sp>
    </p:spTree>
    <p:extLst>
      <p:ext uri="{BB962C8B-B14F-4D97-AF65-F5344CB8AC3E}">
        <p14:creationId xmlns:p14="http://schemas.microsoft.com/office/powerpoint/2010/main" val="3214324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4623979-BE37-DFD6-EF6A-863D1FF087A4}"/>
              </a:ext>
            </a:extLst>
          </p:cNvPr>
          <p:cNvSpPr>
            <a:spLocks noGrp="1"/>
          </p:cNvSpPr>
          <p:nvPr>
            <p:ph type="title"/>
          </p:nvPr>
        </p:nvSpPr>
        <p:spPr>
          <a:xfrm>
            <a:off x="628650" y="365126"/>
            <a:ext cx="4879454" cy="45719"/>
          </a:xfrm>
        </p:spPr>
        <p:txBody>
          <a:bodyPr vert="horz" lIns="91440" tIns="45720" rIns="91440" bIns="45720" rtlCol="0" anchor="ctr">
            <a:normAutofit fontScale="90000"/>
          </a:bodyPr>
          <a:lstStyle/>
          <a:p>
            <a:pPr algn="l">
              <a:lnSpc>
                <a:spcPct val="90000"/>
              </a:lnSpc>
            </a:pPr>
            <a:r>
              <a:rPr lang="en-US" dirty="0">
                <a:latin typeface="Algerian" panose="04020705040A02060702" pitchFamily="82" charset="0"/>
              </a:rPr>
              <a:t>VESPA VELUTINA</a:t>
            </a:r>
          </a:p>
        </p:txBody>
      </p:sp>
      <p:sp>
        <p:nvSpPr>
          <p:cNvPr id="9" name="CasellaDiTesto 8">
            <a:extLst>
              <a:ext uri="{FF2B5EF4-FFF2-40B4-BE49-F238E27FC236}">
                <a16:creationId xmlns:a16="http://schemas.microsoft.com/office/drawing/2014/main" id="{045B33E0-BFAC-64B1-EA01-74F08554E160}"/>
              </a:ext>
            </a:extLst>
          </p:cNvPr>
          <p:cNvSpPr txBox="1"/>
          <p:nvPr/>
        </p:nvSpPr>
        <p:spPr>
          <a:xfrm>
            <a:off x="109474" y="984371"/>
            <a:ext cx="4562437" cy="5300103"/>
          </a:xfrm>
          <a:prstGeom prst="rect">
            <a:avLst/>
          </a:prstGeom>
        </p:spPr>
        <p:txBody>
          <a:bodyPr vert="horz" lIns="91440" tIns="45720" rIns="91440" bIns="45720" rtlCol="0">
            <a:normAutofit/>
          </a:bodyPr>
          <a:lstStyle/>
          <a:p>
            <a:pPr fontAlgn="base">
              <a:lnSpc>
                <a:spcPct val="90000"/>
              </a:lnSpc>
              <a:spcAft>
                <a:spcPts val="600"/>
              </a:spcAft>
            </a:pPr>
            <a:r>
              <a:rPr lang="en-US" sz="1600" b="0" i="0" dirty="0">
                <a:effectLst/>
                <a:latin typeface="Arial" panose="020B0604020202020204" pitchFamily="34" charset="0"/>
                <a:cs typeface="Arial" panose="020B0604020202020204" pitchFamily="34" charset="0"/>
              </a:rPr>
              <a:t>La </a:t>
            </a:r>
            <a:r>
              <a:rPr lang="en-US" sz="1600" b="0" i="1" dirty="0">
                <a:effectLst/>
                <a:latin typeface="Arial" panose="020B0604020202020204" pitchFamily="34" charset="0"/>
                <a:cs typeface="Arial" panose="020B0604020202020204" pitchFamily="34" charset="0"/>
              </a:rPr>
              <a:t>Vespa velutina </a:t>
            </a:r>
            <a:r>
              <a:rPr lang="en-US" sz="1600" b="0" i="0" dirty="0">
                <a:effectLst/>
                <a:latin typeface="Arial" panose="020B0604020202020204" pitchFamily="34" charset="0"/>
                <a:cs typeface="Arial" panose="020B0604020202020204" pitchFamily="34" charset="0"/>
              </a:rPr>
              <a:t>è caratterizzata da un torace di colore bruno molto scuro, tendente al nero. I primi tre tergiti addominali sono di colore bruno scuro con il margine posteriore di colore giallo o giallo- rossastro, il quarto tergite è quasi interamente di colore giallo- rossastro, con l’estremità dell’addome bruno- rossastra. Le zampe sono scure, tranne le estremità (tarsi) di colore giallo, da cui il nome volgare Calabrone a zampe gialle. La parte frontale della testa (capo) è di colore giallo aranciato e le antenne sono di colore nero nella parte superiore e bruno in quella inferiore. La dimensione delle operaie varia tra 19-30 mm, l’apertura alare tra 37-50 mm.</a:t>
            </a:r>
          </a:p>
          <a:p>
            <a:pPr fontAlgn="base">
              <a:lnSpc>
                <a:spcPct val="90000"/>
              </a:lnSpc>
              <a:spcAft>
                <a:spcPts val="600"/>
              </a:spcAft>
            </a:pPr>
            <a:r>
              <a:rPr lang="en-US" sz="1600" b="0" i="0" dirty="0">
                <a:effectLst/>
                <a:latin typeface="Arial" panose="020B0604020202020204" pitchFamily="34" charset="0"/>
                <a:cs typeface="Arial" panose="020B0604020202020204" pitchFamily="34" charset="0"/>
              </a:rPr>
              <a:t>È possibile distinguere la </a:t>
            </a:r>
            <a:r>
              <a:rPr lang="en-US" sz="1600" b="0" i="1" dirty="0">
                <a:effectLst/>
                <a:latin typeface="Arial" panose="020B0604020202020204" pitchFamily="34" charset="0"/>
                <a:cs typeface="Arial" panose="020B0604020202020204" pitchFamily="34" charset="0"/>
              </a:rPr>
              <a:t>Vespa velutina</a:t>
            </a:r>
            <a:r>
              <a:rPr lang="en-US" sz="1600" b="0" i="0" dirty="0">
                <a:effectLst/>
                <a:latin typeface="Arial" panose="020B0604020202020204" pitchFamily="34" charset="0"/>
                <a:cs typeface="Arial" panose="020B0604020202020204" pitchFamily="34" charset="0"/>
              </a:rPr>
              <a:t> o Calabrone asiatico dal Calabrone europeo (</a:t>
            </a:r>
            <a:r>
              <a:rPr lang="en-US" sz="1600" b="0" i="1" dirty="0">
                <a:effectLst/>
                <a:latin typeface="Arial" panose="020B0604020202020204" pitchFamily="34" charset="0"/>
                <a:cs typeface="Arial" panose="020B0604020202020204" pitchFamily="34" charset="0"/>
              </a:rPr>
              <a:t>Vespa crabro</a:t>
            </a:r>
            <a:r>
              <a:rPr lang="en-US" sz="1600" b="0" i="0" dirty="0">
                <a:effectLst/>
                <a:latin typeface="Arial" panose="020B0604020202020204" pitchFamily="34" charset="0"/>
                <a:cs typeface="Arial" panose="020B0604020202020204" pitchFamily="34" charset="0"/>
              </a:rPr>
              <a:t>) per le seguenti caratteristiche:</a:t>
            </a:r>
          </a:p>
          <a:p>
            <a:pPr fontAlgn="base">
              <a:lnSpc>
                <a:spcPct val="90000"/>
              </a:lnSpc>
              <a:spcAft>
                <a:spcPts val="600"/>
              </a:spcAft>
            </a:pPr>
            <a:r>
              <a:rPr lang="en-US" sz="1600" b="1" i="0" dirty="0">
                <a:effectLst/>
                <a:latin typeface="Arial" panose="020B0604020202020204" pitchFamily="34" charset="0"/>
                <a:cs typeface="Arial" panose="020B0604020202020204" pitchFamily="34" charset="0"/>
              </a:rPr>
              <a:t>Disegni addominali differenti</a:t>
            </a:r>
            <a:endParaRPr lang="en-US" sz="1600" b="0" i="0" dirty="0">
              <a:effectLst/>
              <a:latin typeface="Arial" panose="020B0604020202020204" pitchFamily="34" charset="0"/>
              <a:cs typeface="Arial" panose="020B0604020202020204" pitchFamily="34" charset="0"/>
            </a:endParaRPr>
          </a:p>
          <a:p>
            <a:pPr fontAlgn="base">
              <a:lnSpc>
                <a:spcPct val="90000"/>
              </a:lnSpc>
              <a:spcAft>
                <a:spcPts val="600"/>
              </a:spcAft>
            </a:pPr>
            <a:r>
              <a:rPr lang="en-US" sz="1600" b="1" i="0" dirty="0">
                <a:effectLst/>
                <a:latin typeface="Arial" panose="020B0604020202020204" pitchFamily="34" charset="0"/>
                <a:cs typeface="Arial" panose="020B0604020202020204" pitchFamily="34" charset="0"/>
              </a:rPr>
              <a:t>Colorazione differente dei tarsi</a:t>
            </a:r>
            <a:endParaRPr lang="en-US" sz="1600" b="0" i="0" dirty="0">
              <a:effectLst/>
              <a:latin typeface="Arial" panose="020B0604020202020204" pitchFamily="34" charset="0"/>
              <a:cs typeface="Arial" panose="020B0604020202020204" pitchFamily="34" charset="0"/>
            </a:endParaRPr>
          </a:p>
          <a:p>
            <a:pPr fontAlgn="base">
              <a:lnSpc>
                <a:spcPct val="90000"/>
              </a:lnSpc>
              <a:spcAft>
                <a:spcPts val="600"/>
              </a:spcAft>
            </a:pPr>
            <a:r>
              <a:rPr lang="en-US" sz="1600" b="1" i="0" dirty="0">
                <a:effectLst/>
                <a:latin typeface="Arial" panose="020B0604020202020204" pitchFamily="34" charset="0"/>
                <a:cs typeface="Arial" panose="020B0604020202020204" pitchFamily="34" charset="0"/>
              </a:rPr>
              <a:t>Colorazione differente del capo</a:t>
            </a:r>
            <a:endParaRPr lang="en-US" sz="1600" b="0" i="0" dirty="0">
              <a:effectLst/>
              <a:latin typeface="Arial" panose="020B0604020202020204" pitchFamily="34" charset="0"/>
              <a:cs typeface="Arial" panose="020B0604020202020204" pitchFamily="34" charset="0"/>
            </a:endParaRPr>
          </a:p>
        </p:txBody>
      </p:sp>
      <p:pic>
        <p:nvPicPr>
          <p:cNvPr id="11" name="Immagine 10" descr="Immagine che contiene insetto, persona, oggetto da esterni, favo&#10;&#10;Descrizione generata automaticamente">
            <a:extLst>
              <a:ext uri="{FF2B5EF4-FFF2-40B4-BE49-F238E27FC236}">
                <a16:creationId xmlns:a16="http://schemas.microsoft.com/office/drawing/2014/main" id="{8C178F4A-A05A-E09A-00B0-95F67F687B99}"/>
              </a:ext>
            </a:extLst>
          </p:cNvPr>
          <p:cNvPicPr>
            <a:picLocks noChangeAspect="1"/>
          </p:cNvPicPr>
          <p:nvPr/>
        </p:nvPicPr>
        <p:blipFill rotWithShape="1">
          <a:blip r:embed="rId2">
            <a:extLst>
              <a:ext uri="{28A0092B-C50C-407E-A947-70E740481C1C}">
                <a14:useLocalDpi xmlns:a14="http://schemas.microsoft.com/office/drawing/2010/main" val="0"/>
              </a:ext>
            </a:extLst>
          </a:blip>
          <a:srcRect l="24287" r="28436"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6922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50222"/>
            <a:ext cx="5033265" cy="278186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olo 1"/>
          <p:cNvSpPr>
            <a:spLocks noGrp="1"/>
          </p:cNvSpPr>
          <p:nvPr>
            <p:ph type="title"/>
          </p:nvPr>
        </p:nvSpPr>
        <p:spPr>
          <a:xfrm>
            <a:off x="581023" y="762000"/>
            <a:ext cx="4581544" cy="2144162"/>
          </a:xfrm>
        </p:spPr>
        <p:txBody>
          <a:bodyPr>
            <a:normAutofit/>
          </a:bodyPr>
          <a:lstStyle/>
          <a:p>
            <a:r>
              <a:rPr lang="it-IT">
                <a:solidFill>
                  <a:srgbClr val="FFFFFF"/>
                </a:solidFill>
                <a:latin typeface="Algerian" panose="04020705040A02060702" pitchFamily="82" charset="0"/>
              </a:rPr>
              <a:t>VESPA VELUTINA</a:t>
            </a:r>
          </a:p>
        </p:txBody>
      </p:sp>
      <p:pic>
        <p:nvPicPr>
          <p:cNvPr id="1027" name="Picture 3" descr="C:\Users\ghezzi-8715390\Pictures\vel9.jpg"/>
          <p:cNvPicPr>
            <a:picLocks noChangeAspect="1" noChangeArrowheads="1"/>
          </p:cNvPicPr>
          <p:nvPr/>
        </p:nvPicPr>
        <p:blipFill rotWithShape="1">
          <a:blip r:embed="rId2" cstate="print"/>
          <a:srcRect l="4907" r="16522" b="1"/>
          <a:stretch/>
        </p:blipFill>
        <p:spPr bwMode="auto">
          <a:xfrm>
            <a:off x="5504316" y="450221"/>
            <a:ext cx="3278627" cy="2781865"/>
          </a:xfrm>
          <a:prstGeom prst="rect">
            <a:avLst/>
          </a:prstGeom>
          <a:noFill/>
        </p:spPr>
      </p:pic>
      <p:sp>
        <p:nvSpPr>
          <p:cNvPr id="1034" name="Rectangle 1033">
            <a:extLst>
              <a:ext uri="{FF2B5EF4-FFF2-40B4-BE49-F238E27FC236}">
                <a16:creationId xmlns:a16="http://schemas.microsoft.com/office/drawing/2014/main" id="{2A8B9026-04DF-499B-A388-67FCB7435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0628" y="3395972"/>
            <a:ext cx="999605" cy="1417320"/>
          </a:xfrm>
          <a:prstGeom prst="rect">
            <a:avLst/>
          </a:prstGeom>
          <a:solidFill>
            <a:srgbClr val="FFF525">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36" name="Rectangle 1035">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0" y="4965192"/>
            <a:ext cx="1003693" cy="1417320"/>
          </a:xfrm>
          <a:prstGeom prst="rect">
            <a:avLst/>
          </a:prstGeom>
          <a:solidFill>
            <a:srgbClr val="6A453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43" name="Rectangle 1037">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81325" y="3395974"/>
            <a:ext cx="3895427" cy="3006661"/>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p:cNvSpPr>
            <a:spLocks noGrp="1"/>
          </p:cNvSpPr>
          <p:nvPr>
            <p:ph idx="1"/>
          </p:nvPr>
        </p:nvSpPr>
        <p:spPr>
          <a:xfrm>
            <a:off x="1714500" y="3648548"/>
            <a:ext cx="3448067" cy="2481864"/>
          </a:xfrm>
        </p:spPr>
        <p:txBody>
          <a:bodyPr anchor="ctr">
            <a:normAutofit/>
          </a:bodyPr>
          <a:lstStyle/>
          <a:p>
            <a:r>
              <a:rPr lang="it-IT" sz="1700"/>
              <a:t>LIFE STOPVESPA:</a:t>
            </a:r>
          </a:p>
          <a:p>
            <a:pPr marL="514350" indent="-514350">
              <a:buFont typeface="+mj-lt"/>
              <a:buAutoNum type="arabicPeriod"/>
            </a:pPr>
            <a:r>
              <a:rPr lang="it-IT" sz="1700"/>
              <a:t>http//www.vespavelutina.eu/it-it/cosa-puoi-fare/invia-la-tua-segnalazione</a:t>
            </a:r>
          </a:p>
          <a:p>
            <a:pPr marL="514350" indent="-514350">
              <a:buFont typeface="+mj-lt"/>
              <a:buAutoNum type="arabicPeriod"/>
            </a:pPr>
            <a:r>
              <a:rPr lang="it-IT" sz="1700">
                <a:hlinkClick r:id="rId3"/>
              </a:rPr>
              <a:t>info@vespavelutina.eu</a:t>
            </a:r>
            <a:endParaRPr lang="it-IT" sz="1700"/>
          </a:p>
          <a:p>
            <a:pPr marL="514350" indent="-514350">
              <a:buFont typeface="+mj-lt"/>
              <a:buAutoNum type="arabicPeriod"/>
            </a:pPr>
            <a:r>
              <a:rPr lang="it-IT" sz="1700"/>
              <a:t>Cell: 3356673358  -  0116708586</a:t>
            </a:r>
          </a:p>
        </p:txBody>
      </p:sp>
      <p:pic>
        <p:nvPicPr>
          <p:cNvPr id="1026" name="Picture 2" descr="C:\Users\ghezzi-8715390\Pictures\vel0.jpg"/>
          <p:cNvPicPr>
            <a:picLocks noChangeAspect="1" noChangeArrowheads="1"/>
          </p:cNvPicPr>
          <p:nvPr/>
        </p:nvPicPr>
        <p:blipFill rotWithShape="1">
          <a:blip r:embed="rId4" cstate="print"/>
          <a:srcRect l="14486" r="12818" b="1"/>
          <a:stretch/>
        </p:blipFill>
        <p:spPr bwMode="auto">
          <a:xfrm>
            <a:off x="5506974" y="3395974"/>
            <a:ext cx="3278625" cy="3006661"/>
          </a:xfrm>
          <a:prstGeom prst="rect">
            <a:avLst/>
          </a:prstGeom>
          <a:noFill/>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3551</TotalTime>
  <Words>3659</Words>
  <Application>Microsoft Office PowerPoint</Application>
  <PresentationFormat>Presentazione su schermo (4:3)</PresentationFormat>
  <Paragraphs>256</Paragraphs>
  <Slides>56</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56</vt:i4>
      </vt:variant>
    </vt:vector>
  </HeadingPairs>
  <TitlesOfParts>
    <vt:vector size="64" baseType="lpstr">
      <vt:lpstr>Meiryo</vt:lpstr>
      <vt:lpstr>Aharoni</vt:lpstr>
      <vt:lpstr>Algerian</vt:lpstr>
      <vt:lpstr>Aptos</vt:lpstr>
      <vt:lpstr>Arial</vt:lpstr>
      <vt:lpstr>Arial</vt:lpstr>
      <vt:lpstr>Calibri</vt:lpstr>
      <vt:lpstr>Tema di Office</vt:lpstr>
      <vt:lpstr>Presentazione standard di PowerPoint</vt:lpstr>
      <vt:lpstr>PREVENZIONE</vt:lpstr>
      <vt:lpstr>NEMICI DELLE API</vt:lpstr>
      <vt:lpstr>Presentazione standard di PowerPoint</vt:lpstr>
      <vt:lpstr>TARMA DELLA CERA</vt:lpstr>
      <vt:lpstr>VESPA  CRABRO</vt:lpstr>
      <vt:lpstr>Presentazione standard di PowerPoint</vt:lpstr>
      <vt:lpstr>VESPA VELUTINA</vt:lpstr>
      <vt:lpstr>VESPA VELUTINA</vt:lpstr>
      <vt:lpstr>VESPA ORIENTALIS</vt:lpstr>
      <vt:lpstr>Presentazione standard di PowerPoint</vt:lpstr>
      <vt:lpstr>Presentazione standard di PowerPoint</vt:lpstr>
      <vt:lpstr>Presentazione standard di PowerPoint</vt:lpstr>
      <vt:lpstr>VESPA SOLITARIA</vt:lpstr>
      <vt:lpstr>AETHINA TUMIDA</vt:lpstr>
      <vt:lpstr>Presentazione standard di PowerPoint</vt:lpstr>
      <vt:lpstr>Presentazione standard di PowerPoint</vt:lpstr>
      <vt:lpstr>Presentazione standard di PowerPoint</vt:lpstr>
      <vt:lpstr>ACARO DELLA VARROA</vt:lpstr>
      <vt:lpstr>DANNI DA VARROA DESTRUCTOR</vt:lpstr>
      <vt:lpstr> CICLO VITALE DELLA VARROA</vt:lpstr>
      <vt:lpstr>Presentazione standard di PowerPoint</vt:lpstr>
      <vt:lpstr>Presentazione standard di PowerPoint</vt:lpstr>
      <vt:lpstr>Presentazione standard di PowerPoint</vt:lpstr>
      <vt:lpstr>Presentazione standard di PowerPoint</vt:lpstr>
      <vt:lpstr>Presentazione standard di PowerPoint</vt:lpstr>
      <vt:lpstr>Contenimento della varroa con tecnica apistica</vt:lpstr>
      <vt:lpstr>TELAINO CAMPERO LOTTA BIOLOGICA ALLA VARROA</vt:lpstr>
      <vt:lpstr>BLOCCO DI COVATA CON INGABBIAMENTO DELLA REGINA</vt:lpstr>
      <vt:lpstr>Presentazione standard di PowerPoint</vt:lpstr>
      <vt:lpstr>ACIDO OSSALICO</vt:lpstr>
      <vt:lpstr>Presentazione standard di PowerPoint</vt:lpstr>
      <vt:lpstr>Presentazione standard di PowerPoint</vt:lpstr>
      <vt:lpstr>VIROSI</vt:lpstr>
      <vt:lpstr>NOSEMIASI</vt:lpstr>
      <vt:lpstr>NOSEMA APIS</vt:lpstr>
      <vt:lpstr>Presentazione standard di PowerPoint</vt:lpstr>
      <vt:lpstr>Presentazione standard di PowerPoint</vt:lpstr>
      <vt:lpstr>Presentazione standard di PowerPoint</vt:lpstr>
      <vt:lpstr>BeeFULL PLUS</vt:lpstr>
      <vt:lpstr>MAL DI MAGGIO E Mal nero</vt:lpstr>
      <vt:lpstr>Intossicazioni chimiche </vt:lpstr>
      <vt:lpstr>MALATTIE DELLA COVATA</vt:lpstr>
      <vt:lpstr>PESTE EUROPEA</vt:lpstr>
      <vt:lpstr>COVATA A SACCO</vt:lpstr>
      <vt:lpstr>COVATA CALCIFICATA</vt:lpstr>
      <vt:lpstr>cenni di legislazione apistica</vt:lpstr>
      <vt:lpstr>Presentazione standard di PowerPoint</vt:lpstr>
      <vt:lpstr>Presentazione standard di PowerPoint</vt:lpstr>
      <vt:lpstr>Presentazione standard di PowerPoint</vt:lpstr>
      <vt:lpstr>Presentazione standard di PowerPoint</vt:lpstr>
      <vt:lpstr>Allevatori ordinari (anche  famigliari con più di 10 alveari senza partita IVA)</vt:lpstr>
      <vt:lpstr>DENUNCE MORIE E RECUPERI SCIAMI</vt:lpstr>
      <vt:lpstr>Presentazione standard di PowerPoint</vt:lpstr>
      <vt:lpstr>ADEMPIMENTI PER IL PRODUTTORE APISTICO</vt:lpstr>
      <vt:lpstr>Presentazione standard di PowerPoint</vt:lpstr>
    </vt:vector>
  </TitlesOfParts>
  <Company>Administrator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maurizio.ghezzi@gmail.com</cp:lastModifiedBy>
  <cp:revision>241</cp:revision>
  <dcterms:created xsi:type="dcterms:W3CDTF">2017-02-17T14:09:14Z</dcterms:created>
  <dcterms:modified xsi:type="dcterms:W3CDTF">2025-03-29T08:46:35Z</dcterms:modified>
</cp:coreProperties>
</file>