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291" r:id="rId3"/>
    <p:sldId id="290" r:id="rId4"/>
    <p:sldId id="257" r:id="rId5"/>
    <p:sldId id="258" r:id="rId6"/>
    <p:sldId id="259" r:id="rId7"/>
    <p:sldId id="260" r:id="rId8"/>
    <p:sldId id="296" r:id="rId9"/>
    <p:sldId id="297" r:id="rId10"/>
    <p:sldId id="261" r:id="rId11"/>
    <p:sldId id="279" r:id="rId12"/>
    <p:sldId id="262" r:id="rId13"/>
    <p:sldId id="263" r:id="rId14"/>
    <p:sldId id="280" r:id="rId15"/>
    <p:sldId id="282" r:id="rId16"/>
    <p:sldId id="283" r:id="rId17"/>
    <p:sldId id="284" r:id="rId18"/>
    <p:sldId id="285" r:id="rId19"/>
    <p:sldId id="288" r:id="rId20"/>
    <p:sldId id="286" r:id="rId21"/>
    <p:sldId id="287" r:id="rId22"/>
    <p:sldId id="264" r:id="rId23"/>
    <p:sldId id="265" r:id="rId24"/>
    <p:sldId id="278" r:id="rId25"/>
    <p:sldId id="266" r:id="rId26"/>
    <p:sldId id="301" r:id="rId27"/>
    <p:sldId id="267" r:id="rId28"/>
    <p:sldId id="274" r:id="rId29"/>
    <p:sldId id="275" r:id="rId30"/>
    <p:sldId id="268" r:id="rId31"/>
    <p:sldId id="269" r:id="rId32"/>
    <p:sldId id="272" r:id="rId33"/>
    <p:sldId id="277" r:id="rId34"/>
    <p:sldId id="295" r:id="rId35"/>
    <p:sldId id="302" r:id="rId36"/>
    <p:sldId id="273" r:id="rId37"/>
    <p:sldId id="271" r:id="rId38"/>
    <p:sldId id="293" r:id="rId39"/>
    <p:sldId id="294" r:id="rId40"/>
    <p:sldId id="281" r:id="rId41"/>
    <p:sldId id="289" r:id="rId42"/>
    <p:sldId id="270" r:id="rId43"/>
    <p:sldId id="298" r:id="rId44"/>
    <p:sldId id="300" r:id="rId45"/>
    <p:sldId id="299" r:id="rId46"/>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tente" initials="U"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9337"/>
    <a:srgbClr val="408000"/>
    <a:srgbClr val="E40616"/>
    <a:srgbClr val="B92007"/>
    <a:srgbClr val="008000"/>
    <a:srgbClr val="FF0066"/>
    <a:srgbClr val="E7E757"/>
    <a:srgbClr val="034312"/>
    <a:srgbClr val="3C16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4" autoAdjust="0"/>
    <p:restoredTop sz="94611" autoAdjust="0"/>
  </p:normalViewPr>
  <p:slideViewPr>
    <p:cSldViewPr>
      <p:cViewPr varScale="1">
        <p:scale>
          <a:sx n="64" d="100"/>
          <a:sy n="64" d="100"/>
        </p:scale>
        <p:origin x="1566" y="78"/>
      </p:cViewPr>
      <p:guideLst>
        <p:guide orient="horz" pos="2160"/>
        <p:guide pos="2880"/>
      </p:guideLst>
    </p:cSldViewPr>
  </p:slideViewPr>
  <p:outlineViewPr>
    <p:cViewPr>
      <p:scale>
        <a:sx n="33" d="100"/>
        <a:sy n="33" d="100"/>
      </p:scale>
      <p:origin x="0" y="1780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64928A-C393-42D6-B36A-DF6094B7368C}" type="datetimeFigureOut">
              <a:rPr lang="it-IT" smtClean="0"/>
              <a:t>14/03/2025</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42A263-6504-41BE-BCF5-B570259F1B83}" type="slidenum">
              <a:rPr lang="it-IT" smtClean="0"/>
              <a:t>‹N›</a:t>
            </a:fld>
            <a:endParaRPr lang="it-IT"/>
          </a:p>
        </p:txBody>
      </p:sp>
    </p:spTree>
    <p:extLst>
      <p:ext uri="{BB962C8B-B14F-4D97-AF65-F5344CB8AC3E}">
        <p14:creationId xmlns:p14="http://schemas.microsoft.com/office/powerpoint/2010/main" val="3730649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A42A263-6504-41BE-BCF5-B570259F1B83}" type="slidenum">
              <a:rPr lang="it-IT" smtClean="0"/>
              <a:t>1</a:t>
            </a:fld>
            <a:endParaRPr lang="it-IT"/>
          </a:p>
        </p:txBody>
      </p:sp>
    </p:spTree>
    <p:extLst>
      <p:ext uri="{BB962C8B-B14F-4D97-AF65-F5344CB8AC3E}">
        <p14:creationId xmlns:p14="http://schemas.microsoft.com/office/powerpoint/2010/main" val="1243916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BFA93359-36EB-41B1-81B6-F5318756B78B}" type="datetimeFigureOut">
              <a:rPr lang="it-IT" smtClean="0"/>
              <a:pPr/>
              <a:t>14/03/2025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CCEF965-81EE-456C-9D9E-973A449A04B6}"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FA93359-36EB-41B1-81B6-F5318756B78B}" type="datetimeFigureOut">
              <a:rPr lang="it-IT" smtClean="0"/>
              <a:pPr/>
              <a:t>14/03/2025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CCEF965-81EE-456C-9D9E-973A449A04B6}"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FA93359-36EB-41B1-81B6-F5318756B78B}" type="datetimeFigureOut">
              <a:rPr lang="it-IT" smtClean="0"/>
              <a:pPr/>
              <a:t>14/03/2025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CCEF965-81EE-456C-9D9E-973A449A04B6}"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FA93359-36EB-41B1-81B6-F5318756B78B}" type="datetimeFigureOut">
              <a:rPr lang="it-IT" smtClean="0"/>
              <a:pPr/>
              <a:t>14/03/2025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CCEF965-81EE-456C-9D9E-973A449A04B6}"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BFA93359-36EB-41B1-81B6-F5318756B78B}" type="datetimeFigureOut">
              <a:rPr lang="it-IT" smtClean="0"/>
              <a:pPr/>
              <a:t>14/03/2025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CCEF965-81EE-456C-9D9E-973A449A04B6}"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BFA93359-36EB-41B1-81B6-F5318756B78B}" type="datetimeFigureOut">
              <a:rPr lang="it-IT" smtClean="0"/>
              <a:pPr/>
              <a:t>14/03/2025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CCEF965-81EE-456C-9D9E-973A449A04B6}"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BFA93359-36EB-41B1-81B6-F5318756B78B}" type="datetimeFigureOut">
              <a:rPr lang="it-IT" smtClean="0"/>
              <a:pPr/>
              <a:t>14/03/2025</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BCCEF965-81EE-456C-9D9E-973A449A04B6}"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BFA93359-36EB-41B1-81B6-F5318756B78B}" type="datetimeFigureOut">
              <a:rPr lang="it-IT" smtClean="0"/>
              <a:pPr/>
              <a:t>14/03/2025</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BCCEF965-81EE-456C-9D9E-973A449A04B6}"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FA93359-36EB-41B1-81B6-F5318756B78B}" type="datetimeFigureOut">
              <a:rPr lang="it-IT" smtClean="0"/>
              <a:pPr/>
              <a:t>14/03/2025</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BCCEF965-81EE-456C-9D9E-973A449A04B6}"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BFA93359-36EB-41B1-81B6-F5318756B78B}" type="datetimeFigureOut">
              <a:rPr lang="it-IT" smtClean="0"/>
              <a:pPr/>
              <a:t>14/03/2025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CCEF965-81EE-456C-9D9E-973A449A04B6}"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BFA93359-36EB-41B1-81B6-F5318756B78B}" type="datetimeFigureOut">
              <a:rPr lang="it-IT" smtClean="0"/>
              <a:pPr/>
              <a:t>14/03/2025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CCEF965-81EE-456C-9D9E-973A449A04B6}"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A93359-36EB-41B1-81B6-F5318756B78B}" type="datetimeFigureOut">
              <a:rPr lang="it-IT" smtClean="0"/>
              <a:pPr/>
              <a:t>14/03/2025</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CEF965-81EE-456C-9D9E-973A449A04B6}"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gi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emf"/></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xml"/><Relationship Id="rId5" Type="http://schemas.openxmlformats.org/officeDocument/2006/relationships/image" Target="../media/image61.jpeg"/><Relationship Id="rId4" Type="http://schemas.openxmlformats.org/officeDocument/2006/relationships/image" Target="../media/image60.jpeg"/></Relationships>
</file>

<file path=ppt/slides/_rels/slide4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descr="Immagine che contiene esterni, erba, edificio, casa&#10;&#10;Descrizione generata automaticamente">
            <a:extLst>
              <a:ext uri="{FF2B5EF4-FFF2-40B4-BE49-F238E27FC236}">
                <a16:creationId xmlns:a16="http://schemas.microsoft.com/office/drawing/2014/main" id="{AF07868F-5645-9432-AD67-5BED2C72AB5A}"/>
              </a:ext>
            </a:extLst>
          </p:cNvPr>
          <p:cNvPicPr>
            <a:picLocks noChangeAspect="1"/>
          </p:cNvPicPr>
          <p:nvPr/>
        </p:nvPicPr>
        <p:blipFill>
          <a:blip r:embed="rId3" cstate="print">
            <a:extLst>
              <a:ext uri="{28A0092B-C50C-407E-A947-70E740481C1C}">
                <a14:useLocalDpi xmlns:a14="http://schemas.microsoft.com/office/drawing/2010/main" val="0"/>
              </a:ext>
            </a:extLst>
          </a:blip>
          <a:srcRect l="9091" t="9091"/>
          <a:stretch/>
        </p:blipFill>
        <p:spPr>
          <a:xfrm>
            <a:off x="20" y="-9625"/>
            <a:ext cx="9143980" cy="6857990"/>
          </a:xfrm>
          <a:prstGeom prst="rect">
            <a:avLst/>
          </a:prstGeom>
        </p:spPr>
      </p:pic>
      <p:sp>
        <p:nvSpPr>
          <p:cNvPr id="19" name="Rectangle 18">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275865" y="-511"/>
            <a:ext cx="4592270" cy="9144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asellaDiTesto 6">
            <a:extLst>
              <a:ext uri="{FF2B5EF4-FFF2-40B4-BE49-F238E27FC236}">
                <a16:creationId xmlns:a16="http://schemas.microsoft.com/office/drawing/2014/main" id="{861A1B79-C7B5-9301-A5F5-EFBDFC6A1EB5}"/>
              </a:ext>
            </a:extLst>
          </p:cNvPr>
          <p:cNvSpPr txBox="1"/>
          <p:nvPr/>
        </p:nvSpPr>
        <p:spPr>
          <a:xfrm>
            <a:off x="303414" y="3091928"/>
            <a:ext cx="680892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700" b="1" dirty="0">
                <a:solidFill>
                  <a:schemeClr val="bg1"/>
                </a:solidFill>
                <a:latin typeface="+mj-lt"/>
                <a:ea typeface="+mj-ea"/>
                <a:cs typeface="+mj-cs"/>
              </a:rPr>
              <a:t>CORSO BASE DI APICOLTURA</a:t>
            </a:r>
          </a:p>
        </p:txBody>
      </p:sp>
      <p:sp>
        <p:nvSpPr>
          <p:cNvPr id="21" name="Rectangle: Rounded Corners 20">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7339422"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ttangolo 10">
            <a:extLst>
              <a:ext uri="{FF2B5EF4-FFF2-40B4-BE49-F238E27FC236}">
                <a16:creationId xmlns:a16="http://schemas.microsoft.com/office/drawing/2014/main" id="{7C8C0C69-2967-2A3D-F637-D49D94219C84}"/>
              </a:ext>
            </a:extLst>
          </p:cNvPr>
          <p:cNvSpPr/>
          <p:nvPr/>
        </p:nvSpPr>
        <p:spPr>
          <a:xfrm>
            <a:off x="11953" y="5575038"/>
            <a:ext cx="7327469" cy="781311"/>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009337"/>
                </a:solidFill>
                <a:effectLst/>
                <a:uLnTx/>
                <a:uFillTx/>
                <a:latin typeface="Aharoni" panose="02010803020104030203" pitchFamily="2" charset="-79"/>
                <a:ea typeface="+mn-ea"/>
                <a:cs typeface="Aharoni" panose="02010803020104030203" pitchFamily="2" charset="-79"/>
              </a:rPr>
              <a:t>            Sede di Valsassina marzo - aprile</a:t>
            </a:r>
            <a:endParaRPr kumimoji="0" lang="it-IT" sz="2800" b="1" i="0" u="none" strike="noStrike" kern="1200" cap="none" spc="0" normalizeH="0" baseline="0" noProof="0" dirty="0">
              <a:ln>
                <a:noFill/>
              </a:ln>
              <a:solidFill>
                <a:srgbClr val="009337"/>
              </a:solidFill>
              <a:effectLst/>
              <a:uLnTx/>
              <a:uFillTx/>
              <a:latin typeface="Aharoni" panose="02010803020104030203" pitchFamily="2" charset="-79"/>
              <a:ea typeface="+mn-ea"/>
              <a:cs typeface="Aharoni" panose="02010803020104030203" pitchFamily="2" charset="-79"/>
            </a:endParaRPr>
          </a:p>
        </p:txBody>
      </p:sp>
      <p:pic>
        <p:nvPicPr>
          <p:cNvPr id="14" name="Immagine 13" descr="Immagine che contiene testo, Carattere, logo, simbolo&#10;&#10;Il contenuto generato dall'IA potrebbe non essere corretto.">
            <a:extLst>
              <a:ext uri="{FF2B5EF4-FFF2-40B4-BE49-F238E27FC236}">
                <a16:creationId xmlns:a16="http://schemas.microsoft.com/office/drawing/2014/main" id="{D5CDF12B-0C1A-8CE4-C5AA-23818EE1C7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20" y="5594840"/>
            <a:ext cx="896815" cy="6858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CENNI D’ANATOMIA DELL’APE</a:t>
            </a:r>
          </a:p>
        </p:txBody>
      </p:sp>
      <p:sp>
        <p:nvSpPr>
          <p:cNvPr id="3" name="Segnaposto testo 2"/>
          <p:cNvSpPr>
            <a:spLocks noGrp="1"/>
          </p:cNvSpPr>
          <p:nvPr>
            <p:ph type="body" idx="1"/>
          </p:nvPr>
        </p:nvSpPr>
        <p:spPr>
          <a:xfrm>
            <a:off x="457200" y="929835"/>
            <a:ext cx="4040188" cy="639762"/>
          </a:xfrm>
        </p:spPr>
        <p:txBody>
          <a:bodyPr/>
          <a:lstStyle/>
          <a:p>
            <a:pPr algn="ctr"/>
            <a:r>
              <a:rPr lang="it-IT" dirty="0"/>
              <a:t>Corpo distinto in 3 parti</a:t>
            </a:r>
          </a:p>
        </p:txBody>
      </p:sp>
      <p:sp>
        <p:nvSpPr>
          <p:cNvPr id="5" name="Segnaposto testo 4"/>
          <p:cNvSpPr>
            <a:spLocks noGrp="1"/>
          </p:cNvSpPr>
          <p:nvPr>
            <p:ph type="body" sz="quarter" idx="3"/>
          </p:nvPr>
        </p:nvSpPr>
        <p:spPr>
          <a:xfrm>
            <a:off x="4716016" y="980728"/>
            <a:ext cx="4041775" cy="639762"/>
          </a:xfrm>
        </p:spPr>
        <p:txBody>
          <a:bodyPr/>
          <a:lstStyle/>
          <a:p>
            <a:pPr algn="ctr"/>
            <a:r>
              <a:rPr lang="it-IT" dirty="0"/>
              <a:t>CAPO</a:t>
            </a:r>
          </a:p>
        </p:txBody>
      </p:sp>
      <p:sp>
        <p:nvSpPr>
          <p:cNvPr id="6" name="Segnaposto contenuto 5"/>
          <p:cNvSpPr>
            <a:spLocks noGrp="1"/>
          </p:cNvSpPr>
          <p:nvPr>
            <p:ph sz="quarter" idx="4"/>
          </p:nvPr>
        </p:nvSpPr>
        <p:spPr>
          <a:xfrm>
            <a:off x="4716016" y="1889448"/>
            <a:ext cx="4041775" cy="4968552"/>
          </a:xfrm>
        </p:spPr>
        <p:txBody>
          <a:bodyPr>
            <a:normAutofit lnSpcReduction="10000"/>
          </a:bodyPr>
          <a:lstStyle/>
          <a:p>
            <a:r>
              <a:rPr lang="it-IT" sz="1600" b="1" u="sng" dirty="0">
                <a:solidFill>
                  <a:schemeClr val="accent1"/>
                </a:solidFill>
              </a:rPr>
              <a:t>Cervello </a:t>
            </a:r>
            <a:r>
              <a:rPr lang="it-IT" sz="1600" dirty="0"/>
              <a:t>formato da 1 milione di neuroni (il cervello umano ne ha circa 100 miliardi)</a:t>
            </a:r>
          </a:p>
          <a:p>
            <a:pPr algn="just"/>
            <a:r>
              <a:rPr lang="it-IT" sz="1600" b="1" u="sng" dirty="0">
                <a:solidFill>
                  <a:srgbClr val="008000"/>
                </a:solidFill>
              </a:rPr>
              <a:t>Occhi</a:t>
            </a:r>
            <a:r>
              <a:rPr lang="it-IT" sz="1600" dirty="0">
                <a:solidFill>
                  <a:srgbClr val="008000"/>
                </a:solidFill>
              </a:rPr>
              <a:t> </a:t>
            </a:r>
            <a:r>
              <a:rPr lang="it-IT" sz="1400" dirty="0"/>
              <a:t>due occhi composti ciascuno dei quali vede una parte della immagine che poi verrà ricomposta e rielaborata dal cervello e 3 occhi sul capo per valutare la luminosità</a:t>
            </a:r>
          </a:p>
          <a:p>
            <a:pPr algn="just"/>
            <a:r>
              <a:rPr lang="it-IT" sz="1600" b="1" u="sng" dirty="0">
                <a:solidFill>
                  <a:schemeClr val="accent2"/>
                </a:solidFill>
              </a:rPr>
              <a:t>2 antenne</a:t>
            </a:r>
            <a:r>
              <a:rPr lang="it-IT" sz="1600" dirty="0">
                <a:solidFill>
                  <a:schemeClr val="accent2"/>
                </a:solidFill>
              </a:rPr>
              <a:t> </a:t>
            </a:r>
            <a:r>
              <a:rPr lang="it-IT" sz="1400" dirty="0"/>
              <a:t>orientabili su cui si dispone il </a:t>
            </a:r>
            <a:r>
              <a:rPr lang="it-IT" sz="1400" b="1" u="sng" dirty="0">
                <a:solidFill>
                  <a:srgbClr val="FF0000"/>
                </a:solidFill>
              </a:rPr>
              <a:t>flagello</a:t>
            </a:r>
            <a:r>
              <a:rPr lang="it-IT" sz="1400" b="1" dirty="0">
                <a:solidFill>
                  <a:srgbClr val="FF0000"/>
                </a:solidFill>
              </a:rPr>
              <a:t>, </a:t>
            </a:r>
            <a:r>
              <a:rPr lang="it-IT" sz="1400" dirty="0"/>
              <a:t>una struttura provvista di organi tattili, olfattivi, gustativi, termici e sensibili all’umidità.</a:t>
            </a:r>
          </a:p>
          <a:p>
            <a:pPr algn="just"/>
            <a:r>
              <a:rPr lang="it-IT" sz="1600" b="1" u="sng" dirty="0">
                <a:solidFill>
                  <a:schemeClr val="accent4">
                    <a:lumMod val="75000"/>
                  </a:schemeClr>
                </a:solidFill>
              </a:rPr>
              <a:t>bocca</a:t>
            </a:r>
            <a:r>
              <a:rPr lang="it-IT" sz="1400" dirty="0"/>
              <a:t> formata da un </a:t>
            </a:r>
            <a:r>
              <a:rPr lang="it-IT" sz="1400" b="1" u="sng" dirty="0">
                <a:solidFill>
                  <a:srgbClr val="B92007"/>
                </a:solidFill>
              </a:rPr>
              <a:t>labbro superiore</a:t>
            </a:r>
            <a:r>
              <a:rPr lang="it-IT" sz="1400" dirty="0">
                <a:solidFill>
                  <a:srgbClr val="B92007"/>
                </a:solidFill>
              </a:rPr>
              <a:t>, </a:t>
            </a:r>
            <a:r>
              <a:rPr lang="it-IT" sz="1400" b="1" u="sng" dirty="0">
                <a:solidFill>
                  <a:srgbClr val="B92007"/>
                </a:solidFill>
              </a:rPr>
              <a:t>due mandibole</a:t>
            </a:r>
            <a:r>
              <a:rPr lang="it-IT" sz="1400" dirty="0"/>
              <a:t> a forma di pinza con i bordi arrotondati e prive di dentellature. Sulle mandibole si aprono gli sbocchi dei canali mandibolari dai quali fuoriescono il secreto delle ghiandole mandibolari che consente alle api di lavorare la cera e la propoli e </a:t>
            </a:r>
            <a:r>
              <a:rPr lang="it-IT" sz="1400" b="1" dirty="0">
                <a:solidFill>
                  <a:schemeClr val="tx2"/>
                </a:solidFill>
              </a:rPr>
              <a:t>la pappa reale.</a:t>
            </a:r>
            <a:r>
              <a:rPr lang="it-IT" sz="1400" dirty="0"/>
              <a:t> Da tali sbocchi le api possono anche </a:t>
            </a:r>
            <a:r>
              <a:rPr lang="it-IT" sz="1400" b="1" dirty="0"/>
              <a:t>secernere un </a:t>
            </a:r>
            <a:r>
              <a:rPr lang="it-IT" sz="1400" b="1" dirty="0">
                <a:solidFill>
                  <a:srgbClr val="E40616"/>
                </a:solidFill>
              </a:rPr>
              <a:t>ferormone </a:t>
            </a:r>
            <a:r>
              <a:rPr lang="it-IT" sz="1400" dirty="0">
                <a:solidFill>
                  <a:srgbClr val="E40616"/>
                </a:solidFill>
              </a:rPr>
              <a:t>che segnala alle api la presenza di pericoli incombenti</a:t>
            </a:r>
            <a:r>
              <a:rPr lang="it-IT" sz="1400" dirty="0"/>
              <a:t>. La bocca è inoltre composta da due </a:t>
            </a:r>
            <a:r>
              <a:rPr lang="it-IT" sz="1400" b="1" u="sng" dirty="0">
                <a:solidFill>
                  <a:srgbClr val="408000"/>
                </a:solidFill>
              </a:rPr>
              <a:t>mascelle </a:t>
            </a:r>
            <a:r>
              <a:rPr lang="it-IT" sz="1400" dirty="0"/>
              <a:t>contenenti </a:t>
            </a:r>
            <a:r>
              <a:rPr lang="it-IT" sz="1400" b="1" u="sng" dirty="0">
                <a:solidFill>
                  <a:srgbClr val="408000"/>
                </a:solidFill>
              </a:rPr>
              <a:t>organi del gusto</a:t>
            </a:r>
            <a:r>
              <a:rPr lang="it-IT" sz="1400" dirty="0"/>
              <a:t>, dal </a:t>
            </a:r>
            <a:r>
              <a:rPr lang="it-IT" sz="1400" b="1" u="sng" dirty="0"/>
              <a:t>labbro inferiore</a:t>
            </a:r>
            <a:r>
              <a:rPr lang="it-IT" sz="1400" dirty="0"/>
              <a:t> e dalla </a:t>
            </a:r>
            <a:r>
              <a:rPr lang="it-IT" sz="1400" b="1" u="sng" dirty="0"/>
              <a:t>ligula</a:t>
            </a:r>
            <a:r>
              <a:rPr lang="it-IT" sz="1400" dirty="0"/>
              <a:t> munita di un canalino attraverso il quale viene emessa la saliva.</a:t>
            </a:r>
          </a:p>
          <a:p>
            <a:pPr algn="just"/>
            <a:endParaRPr lang="it-IT" sz="1400" dirty="0"/>
          </a:p>
        </p:txBody>
      </p:sp>
      <p:pic>
        <p:nvPicPr>
          <p:cNvPr id="8" name="Segnaposto contenuto 7" descr="Anatomia1.jpg"/>
          <p:cNvPicPr>
            <a:picLocks noGrp="1" noChangeAspect="1"/>
          </p:cNvPicPr>
          <p:nvPr>
            <p:ph sz="half" idx="2"/>
          </p:nvPr>
        </p:nvPicPr>
        <p:blipFill>
          <a:blip r:embed="rId2" cstate="print"/>
          <a:stretch>
            <a:fillRect/>
          </a:stretch>
        </p:blipFill>
        <p:spPr>
          <a:xfrm>
            <a:off x="531812" y="1569597"/>
            <a:ext cx="4040188" cy="2397746"/>
          </a:xfrm>
        </p:spPr>
      </p:pic>
      <p:pic>
        <p:nvPicPr>
          <p:cNvPr id="7" name="Immagine 6" descr="Immagine che contiene disegno, schizzo, illustrazione, clipart&#10;&#10;Descrizione generata automaticamente">
            <a:extLst>
              <a:ext uri="{FF2B5EF4-FFF2-40B4-BE49-F238E27FC236}">
                <a16:creationId xmlns:a16="http://schemas.microsoft.com/office/drawing/2014/main" id="{14C2FF2C-9C3E-0AC1-46EA-AE1385F9AE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3349" y="3845164"/>
            <a:ext cx="3124636" cy="288647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8"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1" name="Picture 3"/>
          <p:cNvPicPr>
            <a:picLocks noChangeAspect="1" noChangeArrowheads="1"/>
          </p:cNvPicPr>
          <p:nvPr/>
        </p:nvPicPr>
        <p:blipFill rotWithShape="1">
          <a:blip r:embed="rId2" cstate="print"/>
          <a:srcRect l="17489" r="4889" b="-2"/>
          <a:stretch/>
        </p:blipFill>
        <p:spPr bwMode="auto">
          <a:xfrm>
            <a:off x="4577270" y="10"/>
            <a:ext cx="4566728" cy="6857990"/>
          </a:xfrm>
          <a:prstGeom prst="rect">
            <a:avLst/>
          </a:prstGeom>
          <a:noFill/>
        </p:spPr>
      </p:pic>
      <p:sp useBgFill="1">
        <p:nvSpPr>
          <p:cNvPr id="2069" name="Rectangle 2057">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7268"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60" name="Rectangle 2059">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7268"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571350" y="328512"/>
            <a:ext cx="3583791" cy="1628970"/>
          </a:xfrm>
        </p:spPr>
        <p:txBody>
          <a:bodyPr vert="horz" lIns="91440" tIns="45720" rIns="91440" bIns="45720" rtlCol="0" anchor="ctr">
            <a:normAutofit/>
          </a:bodyPr>
          <a:lstStyle/>
          <a:p>
            <a:pPr>
              <a:lnSpc>
                <a:spcPct val="90000"/>
              </a:lnSpc>
            </a:pPr>
            <a:r>
              <a:rPr lang="en-US" sz="3500" dirty="0"/>
              <a:t>OCCHI E ANTENNE</a:t>
            </a:r>
          </a:p>
        </p:txBody>
      </p:sp>
      <p:sp>
        <p:nvSpPr>
          <p:cNvPr id="3" name="Segnaposto contenuto 2"/>
          <p:cNvSpPr>
            <a:spLocks noGrp="1"/>
          </p:cNvSpPr>
          <p:nvPr>
            <p:ph idx="1"/>
          </p:nvPr>
        </p:nvSpPr>
        <p:spPr>
          <a:xfrm>
            <a:off x="0" y="1763863"/>
            <a:ext cx="4572000" cy="5094137"/>
          </a:xfrm>
        </p:spPr>
        <p:txBody>
          <a:bodyPr vert="horz" lIns="91440" tIns="45720" rIns="91440" bIns="45720" rtlCol="0" anchor="ctr">
            <a:normAutofit fontScale="92500" lnSpcReduction="10000"/>
          </a:bodyPr>
          <a:lstStyle/>
          <a:p>
            <a:pPr indent="-228600">
              <a:lnSpc>
                <a:spcPct val="90000"/>
              </a:lnSpc>
            </a:pPr>
            <a:endParaRPr lang="en-US" sz="900" dirty="0"/>
          </a:p>
          <a:p>
            <a:pPr indent="-228600">
              <a:lnSpc>
                <a:spcPct val="90000"/>
              </a:lnSpc>
            </a:pPr>
            <a:endParaRPr lang="en-US" sz="900" dirty="0"/>
          </a:p>
          <a:p>
            <a:pPr indent="-228600">
              <a:lnSpc>
                <a:spcPct val="90000"/>
              </a:lnSpc>
            </a:pPr>
            <a:endParaRPr lang="en-US" sz="900" dirty="0"/>
          </a:p>
          <a:p>
            <a:pPr marL="114300" indent="0">
              <a:lnSpc>
                <a:spcPct val="90000"/>
              </a:lnSpc>
              <a:buNone/>
            </a:pPr>
            <a:r>
              <a:rPr lang="en-US" sz="1700" dirty="0">
                <a:latin typeface="Arial" panose="020B0604020202020204" pitchFamily="34" charset="0"/>
                <a:cs typeface="Arial" panose="020B0604020202020204" pitchFamily="34" charset="0"/>
              </a:rPr>
              <a:t>Due occhi composti ciascuno da circa 3.500 elementi </a:t>
            </a:r>
            <a:r>
              <a:rPr lang="en-US" sz="1700" b="1" u="sng" dirty="0">
                <a:latin typeface="Arial" panose="020B0604020202020204" pitchFamily="34" charset="0"/>
                <a:cs typeface="Arial" panose="020B0604020202020204" pitchFamily="34" charset="0"/>
              </a:rPr>
              <a:t>(ommatidi) </a:t>
            </a:r>
            <a:r>
              <a:rPr lang="en-US" sz="1700" dirty="0">
                <a:latin typeface="Arial" panose="020B0604020202020204" pitchFamily="34" charset="0"/>
                <a:cs typeface="Arial" panose="020B0604020202020204" pitchFamily="34" charset="0"/>
              </a:rPr>
              <a:t>ognuno dei quali percepisce una piccola parte dell’immagine dell’ambiente esterno. L’insieme delle immagini verrà poi rielaborato nel cervello</a:t>
            </a:r>
          </a:p>
          <a:p>
            <a:pPr marL="114300" indent="0">
              <a:lnSpc>
                <a:spcPct val="90000"/>
              </a:lnSpc>
              <a:buNone/>
            </a:pPr>
            <a:r>
              <a:rPr lang="en-US" sz="1700" dirty="0">
                <a:latin typeface="Arial" panose="020B0604020202020204" pitchFamily="34" charset="0"/>
                <a:cs typeface="Arial" panose="020B0604020202020204" pitchFamily="34" charset="0"/>
              </a:rPr>
              <a:t>Si ottiene una visione a mosaico</a:t>
            </a:r>
          </a:p>
          <a:p>
            <a:pPr marL="114300" indent="0">
              <a:lnSpc>
                <a:spcPct val="90000"/>
              </a:lnSpc>
              <a:buNone/>
            </a:pPr>
            <a:r>
              <a:rPr lang="en-US" sz="1700" dirty="0">
                <a:latin typeface="Arial" panose="020B0604020202020204" pitchFamily="34" charset="0"/>
                <a:cs typeface="Arial" panose="020B0604020202020204" pitchFamily="34" charset="0"/>
              </a:rPr>
              <a:t>Percezione del movimento </a:t>
            </a:r>
            <a:r>
              <a:rPr lang="en-US" sz="1700" b="1" u="sng" dirty="0">
                <a:latin typeface="Arial" panose="020B0604020202020204" pitchFamily="34" charset="0"/>
                <a:cs typeface="Arial" panose="020B0604020202020204" pitchFamily="34" charset="0"/>
              </a:rPr>
              <a:t>5 volte più accelerata </a:t>
            </a:r>
            <a:r>
              <a:rPr lang="en-US" sz="1700" dirty="0">
                <a:latin typeface="Arial" panose="020B0604020202020204" pitchFamily="34" charset="0"/>
                <a:cs typeface="Arial" panose="020B0604020202020204" pitchFamily="34" charset="0"/>
              </a:rPr>
              <a:t>rispetto al normale</a:t>
            </a:r>
          </a:p>
          <a:p>
            <a:pPr marL="114300" indent="0">
              <a:lnSpc>
                <a:spcPct val="90000"/>
              </a:lnSpc>
              <a:buNone/>
            </a:pPr>
            <a:r>
              <a:rPr lang="en-US" sz="1700" b="1" u="sng" dirty="0">
                <a:latin typeface="Arial" panose="020B0604020202020204" pitchFamily="34" charset="0"/>
                <a:cs typeface="Arial" panose="020B0604020202020204" pitchFamily="34" charset="0"/>
              </a:rPr>
              <a:t>3 occhi semplici </a:t>
            </a:r>
            <a:r>
              <a:rPr lang="en-US" sz="1700" dirty="0">
                <a:latin typeface="Arial" panose="020B0604020202020204" pitchFamily="34" charset="0"/>
                <a:cs typeface="Arial" panose="020B0604020202020204" pitchFamily="34" charset="0"/>
              </a:rPr>
              <a:t>disposti </a:t>
            </a:r>
            <a:r>
              <a:rPr lang="en-US" sz="1700" u="sng" dirty="0">
                <a:latin typeface="Arial" panose="020B0604020202020204" pitchFamily="34" charset="0"/>
                <a:cs typeface="Arial" panose="020B0604020202020204" pitchFamily="34" charset="0"/>
              </a:rPr>
              <a:t>sulla parete superiore del capo </a:t>
            </a:r>
            <a:r>
              <a:rPr lang="en-US" sz="1700" dirty="0">
                <a:latin typeface="Arial" panose="020B0604020202020204" pitchFamily="34" charset="0"/>
                <a:cs typeface="Arial" panose="020B0604020202020204" pitchFamily="34" charset="0"/>
              </a:rPr>
              <a:t>che servono come misuratori dell’intensità luminosa</a:t>
            </a:r>
          </a:p>
          <a:p>
            <a:pPr marL="114300" indent="0">
              <a:lnSpc>
                <a:spcPct val="90000"/>
              </a:lnSpc>
              <a:buNone/>
            </a:pPr>
            <a:r>
              <a:rPr lang="en-US" sz="1700" b="1" u="sng" dirty="0">
                <a:latin typeface="Arial" panose="020B0604020202020204" pitchFamily="34" charset="0"/>
                <a:cs typeface="Arial" panose="020B0604020202020204" pitchFamily="34" charset="0"/>
              </a:rPr>
              <a:t>2 antenne orientabili </a:t>
            </a:r>
            <a:r>
              <a:rPr lang="en-US" sz="1700" dirty="0">
                <a:latin typeface="Arial" panose="020B0604020202020204" pitchFamily="34" charset="0"/>
                <a:cs typeface="Arial" panose="020B0604020202020204" pitchFamily="34" charset="0"/>
              </a:rPr>
              <a:t>su cui è disposto il </a:t>
            </a:r>
            <a:r>
              <a:rPr lang="en-US" sz="1700" b="1" dirty="0">
                <a:latin typeface="Arial" panose="020B0604020202020204" pitchFamily="34" charset="0"/>
                <a:cs typeface="Arial" panose="020B0604020202020204" pitchFamily="34" charset="0"/>
              </a:rPr>
              <a:t>flagello</a:t>
            </a:r>
            <a:r>
              <a:rPr lang="en-US" sz="1700" dirty="0">
                <a:latin typeface="Arial" panose="020B0604020202020204" pitchFamily="34" charset="0"/>
                <a:cs typeface="Arial" panose="020B0604020202020204" pitchFamily="34" charset="0"/>
              </a:rPr>
              <a:t> una struttura ricchissima di organi di senso:</a:t>
            </a:r>
          </a:p>
          <a:p>
            <a:pPr marL="114300" indent="0">
              <a:lnSpc>
                <a:spcPct val="90000"/>
              </a:lnSpc>
              <a:buNone/>
            </a:pPr>
            <a:r>
              <a:rPr lang="en-US" sz="1700" b="1" u="sng" dirty="0">
                <a:solidFill>
                  <a:schemeClr val="accent1">
                    <a:lumMod val="60000"/>
                    <a:lumOff val="40000"/>
                  </a:schemeClr>
                </a:solidFill>
                <a:latin typeface="Arial" panose="020B0604020202020204" pitchFamily="34" charset="0"/>
                <a:cs typeface="Arial" panose="020B0604020202020204" pitchFamily="34" charset="0"/>
              </a:rPr>
              <a:t>Recettori tattili</a:t>
            </a:r>
          </a:p>
          <a:p>
            <a:pPr marL="114300" indent="0">
              <a:lnSpc>
                <a:spcPct val="90000"/>
              </a:lnSpc>
              <a:buNone/>
            </a:pPr>
            <a:r>
              <a:rPr lang="en-US" sz="1700" b="1" u="sng" dirty="0">
                <a:solidFill>
                  <a:srgbClr val="92D050"/>
                </a:solidFill>
                <a:latin typeface="Arial" panose="020B0604020202020204" pitchFamily="34" charset="0"/>
                <a:cs typeface="Arial" panose="020B0604020202020204" pitchFamily="34" charset="0"/>
              </a:rPr>
              <a:t>Recettori olfattivi</a:t>
            </a:r>
          </a:p>
          <a:p>
            <a:pPr marL="114300" indent="0">
              <a:lnSpc>
                <a:spcPct val="90000"/>
              </a:lnSpc>
              <a:buNone/>
            </a:pPr>
            <a:r>
              <a:rPr lang="en-US" sz="1700" b="1" u="sng" dirty="0">
                <a:solidFill>
                  <a:schemeClr val="accent2">
                    <a:lumMod val="60000"/>
                    <a:lumOff val="40000"/>
                  </a:schemeClr>
                </a:solidFill>
                <a:latin typeface="Arial" panose="020B0604020202020204" pitchFamily="34" charset="0"/>
                <a:cs typeface="Arial" panose="020B0604020202020204" pitchFamily="34" charset="0"/>
              </a:rPr>
              <a:t>Recettori gustativi</a:t>
            </a:r>
          </a:p>
          <a:p>
            <a:pPr marL="114300" indent="0">
              <a:lnSpc>
                <a:spcPct val="90000"/>
              </a:lnSpc>
              <a:buNone/>
            </a:pPr>
            <a:r>
              <a:rPr lang="en-US" sz="1700" b="1" u="sng" dirty="0">
                <a:solidFill>
                  <a:srgbClr val="FF0000"/>
                </a:solidFill>
                <a:latin typeface="Arial" panose="020B0604020202020204" pitchFamily="34" charset="0"/>
                <a:cs typeface="Arial" panose="020B0604020202020204" pitchFamily="34" charset="0"/>
              </a:rPr>
              <a:t>Recettori termici</a:t>
            </a:r>
          </a:p>
          <a:p>
            <a:pPr marL="114300" indent="0">
              <a:lnSpc>
                <a:spcPct val="90000"/>
              </a:lnSpc>
              <a:buNone/>
            </a:pPr>
            <a:r>
              <a:rPr lang="en-US" sz="1700" b="1" u="sng" dirty="0">
                <a:solidFill>
                  <a:srgbClr val="FFC000"/>
                </a:solidFill>
                <a:latin typeface="Arial" panose="020B0604020202020204" pitchFamily="34" charset="0"/>
                <a:cs typeface="Arial" panose="020B0604020202020204" pitchFamily="34" charset="0"/>
              </a:rPr>
              <a:t>Recettori in grado di determinare la percentuale di umidità</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2468898-5A6E-4D55-85EC-308E785EE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301356" y="411481"/>
            <a:ext cx="1657386" cy="569248"/>
          </a:xfrm>
        </p:spPr>
        <p:txBody>
          <a:bodyPr vert="horz" lIns="91440" tIns="45720" rIns="91440" bIns="45720" rtlCol="0" anchor="ctr">
            <a:normAutofit/>
          </a:bodyPr>
          <a:lstStyle/>
          <a:p>
            <a:pPr algn="l">
              <a:lnSpc>
                <a:spcPct val="90000"/>
              </a:lnSpc>
            </a:pPr>
            <a:r>
              <a:rPr lang="en-US" sz="3100" kern="1200" dirty="0">
                <a:solidFill>
                  <a:schemeClr val="tx1"/>
                </a:solidFill>
                <a:latin typeface="+mj-lt"/>
                <a:ea typeface="+mj-ea"/>
                <a:cs typeface="+mj-cs"/>
              </a:rPr>
              <a:t>TORACE</a:t>
            </a:r>
          </a:p>
        </p:txBody>
      </p:sp>
      <p:sp>
        <p:nvSpPr>
          <p:cNvPr id="12" name="Rectangle 11">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8458"/>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Immagine 4" descr="Immagine che contiene invertebrato, schizzo, parassita, bianco&#10;&#10;Descrizione generata automaticamente">
            <a:extLst>
              <a:ext uri="{FF2B5EF4-FFF2-40B4-BE49-F238E27FC236}">
                <a16:creationId xmlns:a16="http://schemas.microsoft.com/office/drawing/2014/main" id="{E391CC4A-18B0-ECEA-BF3B-83C6FE65AA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326" y="2407802"/>
            <a:ext cx="5026914" cy="3139675"/>
          </a:xfrm>
          <a:prstGeom prst="rect">
            <a:avLst/>
          </a:prstGeom>
        </p:spPr>
      </p:pic>
      <p:sp useBgFill="1">
        <p:nvSpPr>
          <p:cNvPr id="14" name="Rectangle 13">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7850" y="1721922"/>
            <a:ext cx="3163824" cy="4520560"/>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ttangolo 2"/>
          <p:cNvSpPr/>
          <p:nvPr/>
        </p:nvSpPr>
        <p:spPr>
          <a:xfrm>
            <a:off x="5148064" y="116632"/>
            <a:ext cx="3801626" cy="6624736"/>
          </a:xfrm>
          <a:prstGeom prst="rect">
            <a:avLst/>
          </a:prstGeom>
        </p:spPr>
        <p:txBody>
          <a:bodyPr vert="horz" lIns="91440" tIns="45720" rIns="91440" bIns="45720" rtlCol="0" anchor="ctr">
            <a:normAutofit lnSpcReduction="10000"/>
          </a:bodyPr>
          <a:lstStyle/>
          <a:p>
            <a:pPr indent="-228600">
              <a:lnSpc>
                <a:spcPct val="90000"/>
              </a:lnSpc>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Il torace è costituito </a:t>
            </a:r>
            <a:r>
              <a:rPr lang="en-US" sz="1600" dirty="0">
                <a:solidFill>
                  <a:srgbClr val="0070C0"/>
                </a:solidFill>
                <a:latin typeface="Arial" panose="020B0604020202020204" pitchFamily="34" charset="0"/>
                <a:cs typeface="Arial" panose="020B0604020202020204" pitchFamily="34" charset="0"/>
              </a:rPr>
              <a:t>da </a:t>
            </a:r>
            <a:r>
              <a:rPr lang="en-US" sz="1600" b="1" dirty="0">
                <a:solidFill>
                  <a:srgbClr val="0070C0"/>
                </a:solidFill>
                <a:latin typeface="Arial" panose="020B0604020202020204" pitchFamily="34" charset="0"/>
                <a:cs typeface="Arial" panose="020B0604020202020204" pitchFamily="34" charset="0"/>
              </a:rPr>
              <a:t>4 </a:t>
            </a:r>
            <a:r>
              <a:rPr lang="en-US" sz="1600" i="1" u="sng" dirty="0">
                <a:solidFill>
                  <a:srgbClr val="0070C0"/>
                </a:solidFill>
                <a:latin typeface="Arial" panose="020B0604020202020204" pitchFamily="34" charset="0"/>
                <a:cs typeface="Arial" panose="020B0604020202020204" pitchFamily="34" charset="0"/>
              </a:rPr>
              <a:t>segmenti </a:t>
            </a:r>
            <a:r>
              <a:rPr lang="en-US" sz="1400" dirty="0">
                <a:latin typeface="Arial" panose="020B0604020202020204" pitchFamily="34" charset="0"/>
                <a:cs typeface="Arial" panose="020B0604020202020204" pitchFamily="34" charset="0"/>
              </a:rPr>
              <a:t>il 4° dei quali appartiene però morfologicamente all’addome. A ciascuno </a:t>
            </a:r>
            <a:r>
              <a:rPr lang="en-US" sz="1600" dirty="0">
                <a:solidFill>
                  <a:srgbClr val="0070C0"/>
                </a:solidFill>
                <a:latin typeface="Arial" panose="020B0604020202020204" pitchFamily="34" charset="0"/>
                <a:cs typeface="Arial" panose="020B0604020202020204" pitchFamily="34" charset="0"/>
              </a:rPr>
              <a:t>dei </a:t>
            </a:r>
            <a:r>
              <a:rPr lang="en-US" sz="1600" i="1" u="sng" dirty="0">
                <a:solidFill>
                  <a:srgbClr val="0070C0"/>
                </a:solidFill>
                <a:latin typeface="Arial" panose="020B0604020202020204" pitchFamily="34" charset="0"/>
                <a:cs typeface="Arial" panose="020B0604020202020204" pitchFamily="34" charset="0"/>
              </a:rPr>
              <a:t>tre primi segmenti </a:t>
            </a:r>
            <a:r>
              <a:rPr lang="en-US" sz="1400" dirty="0">
                <a:latin typeface="Arial" panose="020B0604020202020204" pitchFamily="34" charset="0"/>
                <a:cs typeface="Arial" panose="020B0604020202020204" pitchFamily="34" charset="0"/>
              </a:rPr>
              <a:t>del torace si articolano un paio di </a:t>
            </a:r>
            <a:r>
              <a:rPr lang="en-US" sz="1400" b="1" u="sng" dirty="0">
                <a:latin typeface="Arial" panose="020B0604020202020204" pitchFamily="34" charset="0"/>
                <a:cs typeface="Arial" panose="020B0604020202020204" pitchFamily="34" charset="0"/>
              </a:rPr>
              <a:t>zampe </a:t>
            </a:r>
            <a:r>
              <a:rPr lang="en-US" sz="1400" dirty="0">
                <a:latin typeface="Arial" panose="020B0604020202020204" pitchFamily="34" charset="0"/>
                <a:cs typeface="Arial" panose="020B0604020202020204" pitchFamily="34" charset="0"/>
              </a:rPr>
              <a:t>,mentre </a:t>
            </a:r>
            <a:r>
              <a:rPr lang="en-US" sz="1600" dirty="0">
                <a:solidFill>
                  <a:srgbClr val="0070C0"/>
                </a:solidFill>
                <a:latin typeface="Arial" panose="020B0604020202020204" pitchFamily="34" charset="0"/>
                <a:cs typeface="Arial" panose="020B0604020202020204" pitchFamily="34" charset="0"/>
              </a:rPr>
              <a:t>al </a:t>
            </a:r>
            <a:r>
              <a:rPr lang="en-US" sz="1600" u="sng" dirty="0">
                <a:solidFill>
                  <a:srgbClr val="0070C0"/>
                </a:solidFill>
                <a:latin typeface="Arial" panose="020B0604020202020204" pitchFamily="34" charset="0"/>
                <a:cs typeface="Arial" panose="020B0604020202020204" pitchFamily="34" charset="0"/>
              </a:rPr>
              <a:t>2° ed al 3° sono articolate </a:t>
            </a:r>
            <a:r>
              <a:rPr lang="en-US" sz="1600" dirty="0">
                <a:solidFill>
                  <a:srgbClr val="0070C0"/>
                </a:solidFill>
                <a:latin typeface="Arial" panose="020B0604020202020204" pitchFamily="34" charset="0"/>
                <a:cs typeface="Arial" panose="020B0604020202020204" pitchFamily="34" charset="0"/>
              </a:rPr>
              <a:t>le </a:t>
            </a:r>
            <a:r>
              <a:rPr lang="en-US" sz="1600" b="1" u="sng" dirty="0">
                <a:solidFill>
                  <a:srgbClr val="0070C0"/>
                </a:solidFill>
                <a:latin typeface="Arial" panose="020B0604020202020204" pitchFamily="34" charset="0"/>
                <a:cs typeface="Arial" panose="020B0604020202020204" pitchFamily="34" charset="0"/>
              </a:rPr>
              <a:t>ali</a:t>
            </a:r>
            <a:r>
              <a:rPr lang="en-US" sz="1600" dirty="0">
                <a:solidFill>
                  <a:srgbClr val="0070C0"/>
                </a:solidFill>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un paio di ali più piccole consente all’ape di mantenere la direzione garantendogli così la possibilità di effettuare un volo perfetto. Sul </a:t>
            </a:r>
            <a:r>
              <a:rPr lang="en-US" sz="1400" dirty="0">
                <a:solidFill>
                  <a:srgbClr val="00B050"/>
                </a:solidFill>
                <a:latin typeface="Arial" panose="020B0604020202020204" pitchFamily="34" charset="0"/>
                <a:cs typeface="Arial" panose="020B0604020202020204" pitchFamily="34" charset="0"/>
              </a:rPr>
              <a:t>1° paio di zampe </a:t>
            </a:r>
            <a:r>
              <a:rPr lang="en-US" sz="1400" dirty="0">
                <a:latin typeface="Arial" panose="020B0604020202020204" pitchFamily="34" charset="0"/>
                <a:cs typeface="Arial" panose="020B0604020202020204" pitchFamily="34" charset="0"/>
              </a:rPr>
              <a:t>è presente la </a:t>
            </a:r>
            <a:r>
              <a:rPr lang="en-US" sz="1600" b="1" u="sng" dirty="0" err="1">
                <a:solidFill>
                  <a:srgbClr val="00B050"/>
                </a:solidFill>
                <a:latin typeface="Arial" panose="020B0604020202020204" pitchFamily="34" charset="0"/>
                <a:cs typeface="Arial" panose="020B0604020202020204" pitchFamily="34" charset="0"/>
              </a:rPr>
              <a:t>stregghia</a:t>
            </a:r>
            <a:r>
              <a:rPr lang="en-US" sz="1400" dirty="0">
                <a:latin typeface="Arial" panose="020B0604020202020204" pitchFamily="34" charset="0"/>
                <a:cs typeface="Arial" panose="020B0604020202020204" pitchFamily="34" charset="0"/>
              </a:rPr>
              <a:t> una specie di spazzola che consente di pulire le antenne, </a:t>
            </a:r>
            <a:r>
              <a:rPr lang="en-US" sz="1600" dirty="0">
                <a:solidFill>
                  <a:srgbClr val="00B050"/>
                </a:solidFill>
                <a:latin typeface="Arial" panose="020B0604020202020204" pitchFamily="34" charset="0"/>
                <a:cs typeface="Arial" panose="020B0604020202020204" pitchFamily="34" charset="0"/>
              </a:rPr>
              <a:t>il 2° paio </a:t>
            </a:r>
            <a:r>
              <a:rPr lang="en-US" sz="1600" u="sng" dirty="0">
                <a:solidFill>
                  <a:srgbClr val="00B050"/>
                </a:solidFill>
                <a:latin typeface="Arial" panose="020B0604020202020204" pitchFamily="34" charset="0"/>
                <a:cs typeface="Arial" panose="020B0604020202020204" pitchFamily="34" charset="0"/>
              </a:rPr>
              <a:t>consente all’ape di pulirsi dal polline </a:t>
            </a:r>
            <a:r>
              <a:rPr lang="en-US" sz="1400" dirty="0">
                <a:latin typeface="Arial" panose="020B0604020202020204" pitchFamily="34" charset="0"/>
                <a:cs typeface="Arial" panose="020B0604020202020204" pitchFamily="34" charset="0"/>
              </a:rPr>
              <a:t>e </a:t>
            </a:r>
            <a:r>
              <a:rPr lang="en-US" sz="1400" dirty="0">
                <a:solidFill>
                  <a:srgbClr val="00B050"/>
                </a:solidFill>
                <a:latin typeface="Arial" panose="020B0604020202020204" pitchFamily="34" charset="0"/>
                <a:cs typeface="Arial" panose="020B0604020202020204" pitchFamily="34" charset="0"/>
              </a:rPr>
              <a:t>sul 3° paio è presente la </a:t>
            </a:r>
            <a:r>
              <a:rPr lang="en-US" sz="1400" b="1" u="sng" dirty="0">
                <a:solidFill>
                  <a:srgbClr val="00B050"/>
                </a:solidFill>
                <a:latin typeface="Arial" panose="020B0604020202020204" pitchFamily="34" charset="0"/>
                <a:cs typeface="Arial" panose="020B0604020202020204" pitchFamily="34" charset="0"/>
              </a:rPr>
              <a:t>cestella</a:t>
            </a:r>
            <a:r>
              <a:rPr lang="en-US" sz="1400" dirty="0">
                <a:solidFill>
                  <a:srgbClr val="00B050"/>
                </a:solidFill>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un sacco che consente di incamerare il polline raccolto per portarlo all’alveare. </a:t>
            </a:r>
          </a:p>
          <a:p>
            <a:pPr indent="-228600">
              <a:lnSpc>
                <a:spcPct val="90000"/>
              </a:lnSpc>
              <a:spcAft>
                <a:spcPts val="600"/>
              </a:spcAft>
              <a:buFont typeface="Arial" panose="020B0604020202020204" pitchFamily="34" charset="0"/>
              <a:buChar char="•"/>
            </a:pPr>
            <a:r>
              <a:rPr lang="en-US" b="1" u="sng" dirty="0">
                <a:solidFill>
                  <a:schemeClr val="accent6">
                    <a:lumMod val="50000"/>
                  </a:schemeClr>
                </a:solidFill>
                <a:latin typeface="Arial" panose="020B0604020202020204" pitchFamily="34" charset="0"/>
                <a:cs typeface="Arial" panose="020B0604020202020204" pitchFamily="34" charset="0"/>
              </a:rPr>
              <a:t>Le ali </a:t>
            </a:r>
            <a:r>
              <a:rPr lang="en-US" b="1" dirty="0">
                <a:solidFill>
                  <a:schemeClr val="accent6">
                    <a:lumMod val="50000"/>
                  </a:schemeClr>
                </a:solidFill>
                <a:latin typeface="Arial" panose="020B0604020202020204" pitchFamily="34" charset="0"/>
                <a:cs typeface="Arial" panose="020B0604020202020204" pitchFamily="34" charset="0"/>
              </a:rPr>
              <a:t>sono strutture </a:t>
            </a:r>
            <a:r>
              <a:rPr lang="en-US" b="1" dirty="0">
                <a:solidFill>
                  <a:schemeClr val="accent6">
                    <a:lumMod val="50000"/>
                  </a:schemeClr>
                </a:solidFill>
                <a:highlight>
                  <a:srgbClr val="FFFF00"/>
                </a:highlight>
                <a:latin typeface="Arial" panose="020B0604020202020204" pitchFamily="34" charset="0"/>
                <a:cs typeface="Arial" panose="020B0604020202020204" pitchFamily="34" charset="0"/>
              </a:rPr>
              <a:t>membranose</a:t>
            </a:r>
            <a:r>
              <a:rPr lang="en-US" b="1" dirty="0">
                <a:solidFill>
                  <a:schemeClr val="accent6">
                    <a:lumMod val="50000"/>
                  </a:schemeClr>
                </a:solidFill>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percorse da </a:t>
            </a:r>
            <a:r>
              <a:rPr lang="en-US" sz="1600" dirty="0">
                <a:solidFill>
                  <a:schemeClr val="accent2">
                    <a:lumMod val="60000"/>
                    <a:lumOff val="40000"/>
                  </a:schemeClr>
                </a:solidFill>
                <a:latin typeface="Arial" panose="020B0604020202020204" pitchFamily="34" charset="0"/>
                <a:cs typeface="Arial" panose="020B0604020202020204" pitchFamily="34" charset="0"/>
              </a:rPr>
              <a:t>nervature </a:t>
            </a:r>
            <a:r>
              <a:rPr lang="en-US" dirty="0">
                <a:solidFill>
                  <a:schemeClr val="accent2">
                    <a:lumMod val="60000"/>
                    <a:lumOff val="40000"/>
                  </a:schemeClr>
                </a:solidFill>
                <a:latin typeface="Arial" panose="020B0604020202020204" pitchFamily="34" charset="0"/>
                <a:cs typeface="Arial" panose="020B0604020202020204" pitchFamily="34" charset="0"/>
              </a:rPr>
              <a:t>rigide </a:t>
            </a:r>
            <a:r>
              <a:rPr lang="en-US" sz="1600" dirty="0">
                <a:solidFill>
                  <a:schemeClr val="accent2">
                    <a:lumMod val="60000"/>
                    <a:lumOff val="40000"/>
                  </a:schemeClr>
                </a:solidFill>
                <a:latin typeface="Arial" panose="020B0604020202020204" pitchFamily="34" charset="0"/>
                <a:cs typeface="Arial" panose="020B0604020202020204" pitchFamily="34" charset="0"/>
              </a:rPr>
              <a:t>e cave </a:t>
            </a:r>
            <a:r>
              <a:rPr lang="en-US" sz="1400" dirty="0">
                <a:latin typeface="Arial" panose="020B0604020202020204" pitchFamily="34" charset="0"/>
                <a:cs typeface="Arial" panose="020B0604020202020204" pitchFamily="34" charset="0"/>
              </a:rPr>
              <a:t>che contengono </a:t>
            </a:r>
            <a:r>
              <a:rPr lang="en-US" sz="1600" b="1" dirty="0">
                <a:solidFill>
                  <a:schemeClr val="accent2">
                    <a:lumMod val="60000"/>
                    <a:lumOff val="40000"/>
                  </a:schemeClr>
                </a:solidFill>
                <a:latin typeface="Arial" panose="020B0604020202020204" pitchFamily="34" charset="0"/>
                <a:cs typeface="Arial" panose="020B0604020202020204" pitchFamily="34" charset="0"/>
              </a:rPr>
              <a:t>le trachee</a:t>
            </a:r>
            <a:r>
              <a:rPr lang="en-US" sz="1400" dirty="0">
                <a:latin typeface="Arial" panose="020B0604020202020204" pitchFamily="34" charset="0"/>
                <a:cs typeface="Arial" panose="020B0604020202020204" pitchFamily="34" charset="0"/>
              </a:rPr>
              <a:t>, </a:t>
            </a:r>
            <a:r>
              <a:rPr lang="en-US" sz="1600" dirty="0">
                <a:solidFill>
                  <a:schemeClr val="accent2">
                    <a:lumMod val="60000"/>
                    <a:lumOff val="40000"/>
                  </a:schemeClr>
                </a:solidFill>
                <a:latin typeface="Arial" panose="020B0604020202020204" pitchFamily="34" charset="0"/>
                <a:cs typeface="Arial" panose="020B0604020202020204" pitchFamily="34" charset="0"/>
              </a:rPr>
              <a:t>terminazioni nervose ed emolinfa. </a:t>
            </a:r>
            <a:r>
              <a:rPr lang="en-US" sz="1400" dirty="0">
                <a:latin typeface="Arial" panose="020B0604020202020204" pitchFamily="34" charset="0"/>
                <a:cs typeface="Arial" panose="020B0604020202020204" pitchFamily="34" charset="0"/>
              </a:rPr>
              <a:t>Esse consentono all’ape di sostenere un pesante </a:t>
            </a:r>
            <a:r>
              <a:rPr lang="en-US" sz="1600" dirty="0">
                <a:latin typeface="Arial" panose="020B0604020202020204" pitchFamily="34" charset="0"/>
                <a:cs typeface="Arial" panose="020B0604020202020204" pitchFamily="34" charset="0"/>
              </a:rPr>
              <a:t>carico</a:t>
            </a:r>
            <a:r>
              <a:rPr lang="en-US" sz="1400" dirty="0">
                <a:latin typeface="Arial" panose="020B0604020202020204" pitchFamily="34" charset="0"/>
                <a:cs typeface="Arial" panose="020B0604020202020204" pitchFamily="34" charset="0"/>
              </a:rPr>
              <a:t> e di compiere voli rapidi e lunghi ad una velocità di circa 15 km all’ora per distanze fino a 3 km. </a:t>
            </a:r>
          </a:p>
          <a:p>
            <a:pPr indent="-228600">
              <a:lnSpc>
                <a:spcPct val="90000"/>
              </a:lnSpc>
              <a:spcAft>
                <a:spcPts val="600"/>
              </a:spcAft>
              <a:buFont typeface="Arial" panose="020B0604020202020204" pitchFamily="34" charset="0"/>
              <a:buChar char="•"/>
            </a:pPr>
            <a:r>
              <a:rPr lang="en-US" sz="1600" b="1" dirty="0">
                <a:solidFill>
                  <a:srgbClr val="FFC000"/>
                </a:solidFill>
                <a:latin typeface="Arial" panose="020B0604020202020204" pitchFamily="34" charset="0"/>
                <a:cs typeface="Arial" panose="020B0604020202020204" pitchFamily="34" charset="0"/>
              </a:rPr>
              <a:t>L’esofago</a:t>
            </a:r>
            <a:r>
              <a:rPr lang="en-US" sz="1400" dirty="0">
                <a:latin typeface="Arial" panose="020B0604020202020204" pitchFamily="34" charset="0"/>
                <a:cs typeface="Arial" panose="020B0604020202020204" pitchFamily="34" charset="0"/>
              </a:rPr>
              <a:t> nel suo passaggio dal torace allo stomaco ha una </a:t>
            </a:r>
            <a:r>
              <a:rPr lang="en-US" sz="1600" b="1" dirty="0">
                <a:latin typeface="Arial" panose="020B0604020202020204" pitchFamily="34" charset="0"/>
                <a:cs typeface="Arial" panose="020B0604020202020204" pitchFamily="34" charset="0"/>
              </a:rPr>
              <a:t>sacca </a:t>
            </a:r>
            <a:r>
              <a:rPr lang="en-US" sz="1600" b="1" u="sng" dirty="0">
                <a:latin typeface="Arial" panose="020B0604020202020204" pitchFamily="34" charset="0"/>
                <a:cs typeface="Arial" panose="020B0604020202020204" pitchFamily="34" charset="0"/>
              </a:rPr>
              <a:t>(ingluvie)</a:t>
            </a:r>
            <a:r>
              <a:rPr lang="en-US" sz="1600" b="1"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in cui viene incamerato il nettare raccolto.</a:t>
            </a:r>
          </a:p>
          <a:p>
            <a:pPr indent="-228600">
              <a:lnSpc>
                <a:spcPct val="90000"/>
              </a:lnSpc>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Sul torace inoltre vi è la presenza degli </a:t>
            </a:r>
            <a:r>
              <a:rPr lang="en-US" sz="1600" b="1" u="sng" dirty="0">
                <a:solidFill>
                  <a:srgbClr val="FF0066"/>
                </a:solidFill>
                <a:latin typeface="Arial" panose="020B0604020202020204" pitchFamily="34" charset="0"/>
                <a:cs typeface="Arial" panose="020B0604020202020204" pitchFamily="34" charset="0"/>
              </a:rPr>
              <a:t>stigmi</a:t>
            </a:r>
            <a:r>
              <a:rPr lang="en-US" sz="1400" dirty="0">
                <a:latin typeface="Arial" panose="020B0604020202020204" pitchFamily="34" charset="0"/>
                <a:cs typeface="Arial" panose="020B0604020202020204" pitchFamily="34" charset="0"/>
              </a:rPr>
              <a:t> aperture attraverso le quali il sistema respiratorio comunica con l’esterno e dai quali passa l’aria che viene così trasportata a tutto il corpo. </a:t>
            </a:r>
          </a:p>
        </p:txBody>
      </p:sp>
      <p:sp>
        <p:nvSpPr>
          <p:cNvPr id="4" name="CasellaDiTesto 3">
            <a:extLst>
              <a:ext uri="{FF2B5EF4-FFF2-40B4-BE49-F238E27FC236}">
                <a16:creationId xmlns:a16="http://schemas.microsoft.com/office/drawing/2014/main" id="{02BC4ED1-D373-BD00-7529-06393067BD1B}"/>
              </a:ext>
            </a:extLst>
          </p:cNvPr>
          <p:cNvSpPr txBox="1"/>
          <p:nvPr/>
        </p:nvSpPr>
        <p:spPr>
          <a:xfrm>
            <a:off x="48006" y="1207544"/>
            <a:ext cx="5059462" cy="707886"/>
          </a:xfrm>
          <a:prstGeom prst="rect">
            <a:avLst/>
          </a:prstGeom>
          <a:noFill/>
        </p:spPr>
        <p:txBody>
          <a:bodyPr wrap="none" rtlCol="0">
            <a:spAutoFit/>
          </a:bodyPr>
          <a:lstStyle/>
          <a:p>
            <a:r>
              <a:rPr lang="it-IT" dirty="0"/>
              <a:t>Contiene le </a:t>
            </a:r>
            <a:r>
              <a:rPr lang="it-IT" sz="2000" b="1" dirty="0">
                <a:solidFill>
                  <a:schemeClr val="accent1"/>
                </a:solidFill>
              </a:rPr>
              <a:t>ghiandole ipofaringee </a:t>
            </a:r>
            <a:r>
              <a:rPr lang="it-IT" dirty="0"/>
              <a:t>per la pro- </a:t>
            </a:r>
          </a:p>
          <a:p>
            <a:r>
              <a:rPr lang="it-IT" dirty="0"/>
              <a:t>duzione di </a:t>
            </a:r>
            <a:r>
              <a:rPr lang="it-IT" sz="2000" b="1" dirty="0">
                <a:solidFill>
                  <a:srgbClr val="008000"/>
                </a:solidFill>
              </a:rPr>
              <a:t>pappa reale </a:t>
            </a:r>
            <a:r>
              <a:rPr lang="it-IT" dirty="0"/>
              <a:t>- si attivano dal </a:t>
            </a:r>
            <a:r>
              <a:rPr lang="it-IT" dirty="0">
                <a:solidFill>
                  <a:srgbClr val="FF0000"/>
                </a:solidFill>
              </a:rPr>
              <a:t>5° al 14° gg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9">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1">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603218" y="68462"/>
            <a:ext cx="3574747" cy="535887"/>
          </a:xfrm>
        </p:spPr>
        <p:txBody>
          <a:bodyPr vert="horz" lIns="91440" tIns="45720" rIns="91440" bIns="45720" rtlCol="0" anchor="ctr">
            <a:normAutofit/>
          </a:bodyPr>
          <a:lstStyle/>
          <a:p>
            <a:pPr algn="l">
              <a:lnSpc>
                <a:spcPct val="90000"/>
              </a:lnSpc>
            </a:pPr>
            <a:r>
              <a:rPr lang="en-US" sz="3100" kern="1200" dirty="0">
                <a:solidFill>
                  <a:schemeClr val="tx2"/>
                </a:solidFill>
                <a:latin typeface="+mj-lt"/>
                <a:ea typeface="+mj-ea"/>
                <a:cs typeface="+mj-cs"/>
              </a:rPr>
              <a:t>ADDOME</a:t>
            </a:r>
          </a:p>
        </p:txBody>
      </p:sp>
      <p:sp>
        <p:nvSpPr>
          <p:cNvPr id="3" name="Rettangolo 2"/>
          <p:cNvSpPr/>
          <p:nvPr/>
        </p:nvSpPr>
        <p:spPr>
          <a:xfrm>
            <a:off x="107504" y="604348"/>
            <a:ext cx="4291452" cy="6293384"/>
          </a:xfrm>
          <a:prstGeom prst="rect">
            <a:avLst/>
          </a:prstGeom>
        </p:spPr>
        <p:txBody>
          <a:bodyPr vert="horz" lIns="91440" tIns="45720" rIns="91440" bIns="45720" rtlCol="0" anchor="t">
            <a:noAutofit/>
          </a:bodyPr>
          <a:lstStyle/>
          <a:p>
            <a:pPr>
              <a:lnSpc>
                <a:spcPct val="90000"/>
              </a:lnSpc>
              <a:spcAft>
                <a:spcPts val="600"/>
              </a:spcAft>
            </a:pPr>
            <a:r>
              <a:rPr lang="en-US" sz="1400" dirty="0">
                <a:solidFill>
                  <a:schemeClr val="tx2"/>
                </a:solidFill>
                <a:latin typeface="Arial" panose="020B0604020202020204" pitchFamily="34" charset="0"/>
                <a:cs typeface="Arial" panose="020B0604020202020204" pitchFamily="34" charset="0"/>
              </a:rPr>
              <a:t>L’addome  </a:t>
            </a:r>
            <a:r>
              <a:rPr lang="en-US" sz="1400" b="1" u="sng" dirty="0">
                <a:solidFill>
                  <a:schemeClr val="tx2"/>
                </a:solidFill>
                <a:latin typeface="Arial" panose="020B0604020202020204" pitchFamily="34" charset="0"/>
                <a:cs typeface="Arial" panose="020B0604020202020204" pitchFamily="34" charset="0"/>
              </a:rPr>
              <a:t>è formato da 6 segmenti</a:t>
            </a:r>
            <a:r>
              <a:rPr lang="en-US" sz="1400" dirty="0">
                <a:solidFill>
                  <a:schemeClr val="tx2"/>
                </a:solidFill>
                <a:latin typeface="Arial" panose="020B0604020202020204" pitchFamily="34" charset="0"/>
                <a:cs typeface="Arial" panose="020B0604020202020204" pitchFamily="34" charset="0"/>
              </a:rPr>
              <a:t>, la parte di congiungimento al torace è molto mobile e consente di isolare termicamente il torace dall’addome, in essa sono inoltre contenuti recettori che segnalano costantemente all’ape gli spostamenti dell’addome rispetto al torace. I vari segmenti hanno forma ad anello  con una </a:t>
            </a:r>
            <a:r>
              <a:rPr lang="en-US" sz="1600" b="1" dirty="0">
                <a:solidFill>
                  <a:srgbClr val="00B050"/>
                </a:solidFill>
                <a:latin typeface="Arial" panose="020B0604020202020204" pitchFamily="34" charset="0"/>
                <a:cs typeface="Arial" panose="020B0604020202020204" pitchFamily="34" charset="0"/>
              </a:rPr>
              <a:t>parte dorsale ( tergo) </a:t>
            </a:r>
            <a:r>
              <a:rPr lang="en-US" sz="1400" dirty="0">
                <a:solidFill>
                  <a:schemeClr val="tx2"/>
                </a:solidFill>
                <a:latin typeface="Arial" panose="020B0604020202020204" pitchFamily="34" charset="0"/>
                <a:cs typeface="Arial" panose="020B0604020202020204" pitchFamily="34" charset="0"/>
              </a:rPr>
              <a:t>ed una </a:t>
            </a:r>
            <a:r>
              <a:rPr lang="en-US" sz="1600" b="1" dirty="0">
                <a:solidFill>
                  <a:srgbClr val="00B050"/>
                </a:solidFill>
                <a:latin typeface="Arial" panose="020B0604020202020204" pitchFamily="34" charset="0"/>
                <a:cs typeface="Arial" panose="020B0604020202020204" pitchFamily="34" charset="0"/>
              </a:rPr>
              <a:t>ventrale (sterno), </a:t>
            </a:r>
            <a:r>
              <a:rPr lang="en-US" sz="1400" dirty="0">
                <a:solidFill>
                  <a:schemeClr val="tx2"/>
                </a:solidFill>
                <a:latin typeface="Arial" panose="020B0604020202020204" pitchFamily="34" charset="0"/>
                <a:cs typeface="Arial" panose="020B0604020202020204" pitchFamily="34" charset="0"/>
              </a:rPr>
              <a:t>sono rigidi ma uniti da una membrana flessibile e si sovrappongono parzialmente uno all’altro a mo di cannocchiale. Ai lati dell’addome si trovano altri stigmi per consentire lo scambio dell’aria con gli organi interni. Nell’addome sono posizionate </a:t>
            </a:r>
            <a:r>
              <a:rPr lang="en-US" sz="1600" b="1" dirty="0">
                <a:solidFill>
                  <a:schemeClr val="accent2">
                    <a:lumMod val="60000"/>
                    <a:lumOff val="40000"/>
                  </a:schemeClr>
                </a:solidFill>
                <a:latin typeface="Arial" panose="020B0604020202020204" pitchFamily="34" charset="0"/>
                <a:cs typeface="Arial" panose="020B0604020202020204" pitchFamily="34" charset="0"/>
              </a:rPr>
              <a:t>le </a:t>
            </a:r>
            <a:r>
              <a:rPr lang="en-US" sz="1600" b="1" u="sng" dirty="0">
                <a:solidFill>
                  <a:schemeClr val="accent2">
                    <a:lumMod val="60000"/>
                    <a:lumOff val="40000"/>
                  </a:schemeClr>
                </a:solidFill>
                <a:latin typeface="Arial" panose="020B0604020202020204" pitchFamily="34" charset="0"/>
                <a:cs typeface="Arial" panose="020B0604020202020204" pitchFamily="34" charset="0"/>
              </a:rPr>
              <a:t>ghiandole che producono la cera </a:t>
            </a:r>
            <a:r>
              <a:rPr lang="en-US" sz="1400" dirty="0">
                <a:solidFill>
                  <a:schemeClr val="tx2"/>
                </a:solidFill>
                <a:latin typeface="Arial" panose="020B0604020202020204" pitchFamily="34" charset="0"/>
                <a:cs typeface="Arial" panose="020B0604020202020204" pitchFamily="34" charset="0"/>
              </a:rPr>
              <a:t>che si attivano quando l’ape è adulta dai </a:t>
            </a:r>
            <a:r>
              <a:rPr lang="en-US" sz="1600" b="1" dirty="0">
                <a:solidFill>
                  <a:schemeClr val="tx2"/>
                </a:solidFill>
                <a:latin typeface="Arial" panose="020B0604020202020204" pitchFamily="34" charset="0"/>
                <a:cs typeface="Arial" panose="020B0604020202020204" pitchFamily="34" charset="0"/>
              </a:rPr>
              <a:t>10 ai 18 </a:t>
            </a:r>
            <a:r>
              <a:rPr lang="en-US" sz="1400" dirty="0">
                <a:solidFill>
                  <a:schemeClr val="tx2"/>
                </a:solidFill>
                <a:latin typeface="Arial" panose="020B0604020202020204" pitchFamily="34" charset="0"/>
                <a:cs typeface="Arial" panose="020B0604020202020204" pitchFamily="34" charset="0"/>
              </a:rPr>
              <a:t>giorni, la cera fuoriesce in forma liquida per poi solidificare in piccole scagliette non appena viene a contatto con l’aria. </a:t>
            </a:r>
          </a:p>
          <a:p>
            <a:pPr>
              <a:lnSpc>
                <a:spcPct val="90000"/>
              </a:lnSpc>
              <a:spcAft>
                <a:spcPts val="600"/>
              </a:spcAft>
            </a:pPr>
            <a:r>
              <a:rPr lang="en-US" sz="1400" dirty="0">
                <a:solidFill>
                  <a:schemeClr val="tx2"/>
                </a:solidFill>
                <a:latin typeface="Arial" panose="020B0604020202020204" pitchFamily="34" charset="0"/>
                <a:cs typeface="Arial" panose="020B0604020202020204" pitchFamily="34" charset="0"/>
              </a:rPr>
              <a:t>Nell’addome dell’ape vi è un’altra </a:t>
            </a:r>
            <a:r>
              <a:rPr lang="en-US" sz="1400" b="1" u="sng" dirty="0">
                <a:solidFill>
                  <a:schemeClr val="tx2"/>
                </a:solidFill>
                <a:latin typeface="Arial" panose="020B0604020202020204" pitchFamily="34" charset="0"/>
                <a:cs typeface="Arial" panose="020B0604020202020204" pitchFamily="34" charset="0"/>
              </a:rPr>
              <a:t>ghiandola in grado di secernere sostanze molto odorifere</a:t>
            </a:r>
            <a:r>
              <a:rPr lang="en-US" sz="1400" dirty="0">
                <a:solidFill>
                  <a:schemeClr val="tx2"/>
                </a:solidFill>
                <a:latin typeface="Arial" panose="020B0604020202020204" pitchFamily="34" charset="0"/>
                <a:cs typeface="Arial" panose="020B0604020202020204" pitchFamily="34" charset="0"/>
              </a:rPr>
              <a:t>  </a:t>
            </a:r>
            <a:r>
              <a:rPr lang="en-US" sz="1600" dirty="0">
                <a:solidFill>
                  <a:srgbClr val="00B050"/>
                </a:solidFill>
                <a:latin typeface="Arial" panose="020B0604020202020204" pitchFamily="34" charset="0"/>
                <a:cs typeface="Arial" panose="020B0604020202020204" pitchFamily="34" charset="0"/>
              </a:rPr>
              <a:t>(</a:t>
            </a:r>
            <a:r>
              <a:rPr lang="en-US" sz="1600" b="1" dirty="0">
                <a:solidFill>
                  <a:srgbClr val="00B050"/>
                </a:solidFill>
                <a:latin typeface="Arial" panose="020B0604020202020204" pitchFamily="34" charset="0"/>
                <a:cs typeface="Arial" panose="020B0604020202020204" pitchFamily="34" charset="0"/>
              </a:rPr>
              <a:t>Nasonov</a:t>
            </a:r>
            <a:r>
              <a:rPr lang="en-US" sz="1400" dirty="0">
                <a:solidFill>
                  <a:schemeClr val="tx2"/>
                </a:solidFill>
                <a:latin typeface="Arial" panose="020B0604020202020204" pitchFamily="34" charset="0"/>
                <a:cs typeface="Arial" panose="020B0604020202020204" pitchFamily="34" charset="0"/>
              </a:rPr>
              <a:t>) che vengono utilizzate dalle api per marcare il luogo di bottino, per facilitare il riconoscimento dell’alveare e per mantenere unito il glomere nei mesi invernali. Nell’addome dell’ape è anche contenuto il </a:t>
            </a:r>
            <a:r>
              <a:rPr lang="en-US" sz="1400" b="1" dirty="0">
                <a:solidFill>
                  <a:srgbClr val="FF0000"/>
                </a:solidFill>
                <a:latin typeface="Arial" panose="020B0604020202020204" pitchFamily="34" charset="0"/>
                <a:cs typeface="Arial" panose="020B0604020202020204" pitchFamily="34" charset="0"/>
              </a:rPr>
              <a:t>pungiglione</a:t>
            </a:r>
            <a:r>
              <a:rPr lang="en-US" sz="1400" dirty="0">
                <a:solidFill>
                  <a:schemeClr val="tx2"/>
                </a:solidFill>
                <a:latin typeface="Arial" panose="020B0604020202020204" pitchFamily="34" charset="0"/>
                <a:cs typeface="Arial" panose="020B0604020202020204" pitchFamily="34" charset="0"/>
              </a:rPr>
              <a:t>, strumento di difesa, e la </a:t>
            </a:r>
            <a:r>
              <a:rPr lang="en-US" sz="1400" b="1" u="sng" dirty="0">
                <a:solidFill>
                  <a:schemeClr val="tx2"/>
                </a:solidFill>
                <a:latin typeface="Arial" panose="020B0604020202020204" pitchFamily="34" charset="0"/>
                <a:cs typeface="Arial" panose="020B0604020202020204" pitchFamily="34" charset="0"/>
              </a:rPr>
              <a:t>ghiandola del veleno</a:t>
            </a:r>
            <a:r>
              <a:rPr lang="en-US" sz="1400" dirty="0">
                <a:solidFill>
                  <a:schemeClr val="tx2"/>
                </a:solidFill>
                <a:latin typeface="Arial" panose="020B0604020202020204" pitchFamily="34" charset="0"/>
                <a:cs typeface="Arial" panose="020B0604020202020204" pitchFamily="34" charset="0"/>
              </a:rPr>
              <a:t>  ( si attiva al 20° giorno) che si accumula in un contenitore detto borsa del veleno. </a:t>
            </a:r>
          </a:p>
          <a:p>
            <a:pPr>
              <a:lnSpc>
                <a:spcPct val="90000"/>
              </a:lnSpc>
              <a:spcAft>
                <a:spcPts val="600"/>
              </a:spcAft>
            </a:pPr>
            <a:r>
              <a:rPr lang="en-US" sz="1400" dirty="0">
                <a:solidFill>
                  <a:schemeClr val="tx2"/>
                </a:solidFill>
                <a:latin typeface="Arial" panose="020B0604020202020204" pitchFamily="34" charset="0"/>
                <a:cs typeface="Arial" panose="020B0604020202020204" pitchFamily="34" charset="0"/>
              </a:rPr>
              <a:t>Nell’addome </a:t>
            </a:r>
            <a:r>
              <a:rPr lang="en-US" sz="1400" b="1" i="1" u="sng" dirty="0">
                <a:solidFill>
                  <a:schemeClr val="tx2"/>
                </a:solidFill>
                <a:latin typeface="Arial" panose="020B0604020202020204" pitchFamily="34" charset="0"/>
                <a:cs typeface="Arial" panose="020B0604020202020204" pitchFamily="34" charset="0"/>
              </a:rPr>
              <a:t>dell’ape regina </a:t>
            </a:r>
            <a:r>
              <a:rPr lang="en-US" sz="1400" dirty="0">
                <a:solidFill>
                  <a:schemeClr val="tx2"/>
                </a:solidFill>
                <a:latin typeface="Arial" panose="020B0604020202020204" pitchFamily="34" charset="0"/>
                <a:cs typeface="Arial" panose="020B0604020202020204" pitchFamily="34" charset="0"/>
              </a:rPr>
              <a:t>si trovano in più un </a:t>
            </a:r>
            <a:r>
              <a:rPr lang="en-US" sz="1400" b="1" u="sng" dirty="0">
                <a:solidFill>
                  <a:schemeClr val="tx2"/>
                </a:solidFill>
                <a:latin typeface="Arial" panose="020B0604020202020204" pitchFamily="34" charset="0"/>
                <a:cs typeface="Arial" panose="020B0604020202020204" pitchFamily="34" charset="0"/>
              </a:rPr>
              <a:t>apparato genitale </a:t>
            </a:r>
            <a:r>
              <a:rPr lang="en-US" sz="1400" dirty="0">
                <a:solidFill>
                  <a:schemeClr val="tx2"/>
                </a:solidFill>
                <a:latin typeface="Arial" panose="020B0604020202020204" pitchFamily="34" charset="0"/>
                <a:cs typeface="Arial" panose="020B0604020202020204" pitchFamily="34" charset="0"/>
              </a:rPr>
              <a:t>ben sviluppato costituito da </a:t>
            </a:r>
            <a:r>
              <a:rPr lang="en-US" sz="1400" b="1" u="sng" dirty="0">
                <a:solidFill>
                  <a:schemeClr val="tx2"/>
                </a:solidFill>
                <a:latin typeface="Arial" panose="020B0604020202020204" pitchFamily="34" charset="0"/>
                <a:cs typeface="Arial" panose="020B0604020202020204" pitchFamily="34" charset="0"/>
              </a:rPr>
              <a:t>2 ovaie</a:t>
            </a:r>
            <a:r>
              <a:rPr lang="en-US" sz="1400" dirty="0">
                <a:solidFill>
                  <a:schemeClr val="tx2"/>
                </a:solidFill>
                <a:latin typeface="Arial" panose="020B0604020202020204" pitchFamily="34" charset="0"/>
                <a:cs typeface="Arial" panose="020B0604020202020204" pitchFamily="34" charset="0"/>
              </a:rPr>
              <a:t>, </a:t>
            </a:r>
            <a:r>
              <a:rPr lang="en-US" sz="1400" b="1" u="sng" dirty="0">
                <a:solidFill>
                  <a:schemeClr val="tx2"/>
                </a:solidFill>
                <a:latin typeface="Arial" panose="020B0604020202020204" pitchFamily="34" charset="0"/>
                <a:cs typeface="Arial" panose="020B0604020202020204" pitchFamily="34" charset="0"/>
              </a:rPr>
              <a:t>una spermateca </a:t>
            </a:r>
            <a:r>
              <a:rPr lang="en-US" sz="1400" dirty="0">
                <a:solidFill>
                  <a:schemeClr val="tx2"/>
                </a:solidFill>
                <a:latin typeface="Arial" panose="020B0604020202020204" pitchFamily="34" charset="0"/>
                <a:cs typeface="Arial" panose="020B0604020202020204" pitchFamily="34" charset="0"/>
              </a:rPr>
              <a:t>e dalla </a:t>
            </a:r>
            <a:r>
              <a:rPr lang="en-US" sz="1400" b="1" u="sng" dirty="0">
                <a:solidFill>
                  <a:schemeClr val="tx2"/>
                </a:solidFill>
                <a:latin typeface="Arial" panose="020B0604020202020204" pitchFamily="34" charset="0"/>
                <a:cs typeface="Arial" panose="020B0604020202020204" pitchFamily="34" charset="0"/>
              </a:rPr>
              <a:t>vagina</a:t>
            </a:r>
          </a:p>
        </p:txBody>
      </p:sp>
      <p:grpSp>
        <p:nvGrpSpPr>
          <p:cNvPr id="21" name="Group 13">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63680" y="-16714"/>
            <a:ext cx="4780320" cy="6874714"/>
            <a:chOff x="5818240" y="-1"/>
            <a:chExt cx="6373761" cy="6874714"/>
          </a:xfrm>
        </p:grpSpPr>
        <p:sp>
          <p:nvSpPr>
            <p:cNvPr id="15" name="Freeform: Shape 14">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Immagine 4" descr="Immagine che contiene schizzo, disegno, diagramma, linea&#10;&#10;Descrizione generata automaticamente">
            <a:extLst>
              <a:ext uri="{FF2B5EF4-FFF2-40B4-BE49-F238E27FC236}">
                <a16:creationId xmlns:a16="http://schemas.microsoft.com/office/drawing/2014/main" id="{EAFFE5AE-D66F-68F2-B597-BA959F8F1C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1294" y="2972891"/>
            <a:ext cx="3106674" cy="183576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sz="half" idx="1"/>
          </p:nvPr>
        </p:nvPicPr>
        <p:blipFill>
          <a:blip r:embed="rId2" cstate="print"/>
          <a:srcRect/>
          <a:stretch>
            <a:fillRect/>
          </a:stretch>
        </p:blipFill>
        <p:spPr bwMode="auto">
          <a:xfrm>
            <a:off x="867782" y="549275"/>
            <a:ext cx="3217435" cy="5576888"/>
          </a:xfrm>
          <a:prstGeom prst="rect">
            <a:avLst/>
          </a:prstGeom>
          <a:noFill/>
          <a:ln w="9525">
            <a:noFill/>
            <a:miter lim="800000"/>
            <a:headEnd/>
            <a:tailEnd/>
          </a:ln>
        </p:spPr>
      </p:pic>
      <p:sp>
        <p:nvSpPr>
          <p:cNvPr id="3" name="Segnaposto contenuto 2">
            <a:extLst>
              <a:ext uri="{FF2B5EF4-FFF2-40B4-BE49-F238E27FC236}">
                <a16:creationId xmlns:a16="http://schemas.microsoft.com/office/drawing/2014/main" id="{D2C05436-B471-C32A-99C7-67C6B1C1CD0F}"/>
              </a:ext>
            </a:extLst>
          </p:cNvPr>
          <p:cNvSpPr>
            <a:spLocks noGrp="1"/>
          </p:cNvSpPr>
          <p:nvPr>
            <p:ph sz="half" idx="2"/>
          </p:nvPr>
        </p:nvSpPr>
        <p:spPr>
          <a:xfrm>
            <a:off x="4542848" y="692696"/>
            <a:ext cx="4038600" cy="5433467"/>
          </a:xfrm>
        </p:spPr>
        <p:txBody>
          <a:bodyPr>
            <a:normAutofit/>
          </a:bodyPr>
          <a:lstStyle/>
          <a:p>
            <a:pPr marL="0" indent="0">
              <a:buNone/>
            </a:pPr>
            <a:r>
              <a:rPr lang="it-IT" sz="2000" b="1" dirty="0">
                <a:latin typeface="Arial" panose="020B0604020202020204" pitchFamily="34" charset="0"/>
                <a:cs typeface="Arial" panose="020B0604020202020204" pitchFamily="34" charset="0"/>
              </a:rPr>
              <a:t>Peso</a:t>
            </a:r>
            <a:r>
              <a:rPr lang="it-IT" sz="2000" dirty="0">
                <a:latin typeface="Arial" panose="020B0604020202020204" pitchFamily="34" charset="0"/>
                <a:cs typeface="Arial" panose="020B0604020202020204" pitchFamily="34" charset="0"/>
              </a:rPr>
              <a:t> ape </a:t>
            </a:r>
            <a:r>
              <a:rPr lang="it-IT" sz="2000" b="1" dirty="0">
                <a:solidFill>
                  <a:srgbClr val="0000FF"/>
                </a:solidFill>
                <a:latin typeface="Arial" panose="020B0604020202020204" pitchFamily="34" charset="0"/>
                <a:cs typeface="Arial" panose="020B0604020202020204" pitchFamily="34" charset="0"/>
              </a:rPr>
              <a:t>100 mg</a:t>
            </a:r>
          </a:p>
          <a:p>
            <a:pPr marL="0" indent="0">
              <a:buNone/>
            </a:pPr>
            <a:r>
              <a:rPr lang="it-IT" sz="2000" b="1" dirty="0">
                <a:latin typeface="Arial" panose="020B0604020202020204" pitchFamily="34" charset="0"/>
                <a:cs typeface="Arial" panose="020B0604020202020204" pitchFamily="34" charset="0"/>
              </a:rPr>
              <a:t>Trasporta</a:t>
            </a:r>
            <a:r>
              <a:rPr lang="it-IT" sz="2000" dirty="0">
                <a:latin typeface="Arial" panose="020B0604020202020204" pitchFamily="34" charset="0"/>
                <a:cs typeface="Arial" panose="020B0604020202020204" pitchFamily="34" charset="0"/>
              </a:rPr>
              <a:t> </a:t>
            </a:r>
            <a:r>
              <a:rPr lang="it-IT" sz="2000" b="1" dirty="0">
                <a:solidFill>
                  <a:srgbClr val="0000FF"/>
                </a:solidFill>
                <a:latin typeface="Arial" panose="020B0604020202020204" pitchFamily="34" charset="0"/>
                <a:cs typeface="Arial" panose="020B0604020202020204" pitchFamily="34" charset="0"/>
              </a:rPr>
              <a:t>15 mg </a:t>
            </a:r>
            <a:r>
              <a:rPr lang="it-IT" sz="2000" dirty="0">
                <a:latin typeface="Arial" panose="020B0604020202020204" pitchFamily="34" charset="0"/>
                <a:cs typeface="Arial" panose="020B0604020202020204" pitchFamily="34" charset="0"/>
              </a:rPr>
              <a:t>di </a:t>
            </a:r>
            <a:r>
              <a:rPr lang="it-IT" sz="2000" b="1" dirty="0">
                <a:solidFill>
                  <a:schemeClr val="accent6">
                    <a:lumMod val="75000"/>
                  </a:schemeClr>
                </a:solidFill>
                <a:latin typeface="Arial" panose="020B0604020202020204" pitchFamily="34" charset="0"/>
                <a:cs typeface="Arial" panose="020B0604020202020204" pitchFamily="34" charset="0"/>
              </a:rPr>
              <a:t>polline</a:t>
            </a:r>
            <a:r>
              <a:rPr lang="it-IT" sz="2000" dirty="0">
                <a:latin typeface="Arial" panose="020B0604020202020204" pitchFamily="34" charset="0"/>
                <a:cs typeface="Arial" panose="020B0604020202020204" pitchFamily="34" charset="0"/>
              </a:rPr>
              <a:t> e </a:t>
            </a:r>
            <a:r>
              <a:rPr lang="it-IT" sz="2000" b="1" dirty="0">
                <a:solidFill>
                  <a:srgbClr val="0000FF"/>
                </a:solidFill>
                <a:latin typeface="Arial" panose="020B0604020202020204" pitchFamily="34" charset="0"/>
                <a:cs typeface="Arial" panose="020B0604020202020204" pitchFamily="34" charset="0"/>
              </a:rPr>
              <a:t>40 mg </a:t>
            </a:r>
            <a:r>
              <a:rPr lang="it-IT" sz="2000" dirty="0">
                <a:latin typeface="Arial" panose="020B0604020202020204" pitchFamily="34" charset="0"/>
                <a:cs typeface="Arial" panose="020B0604020202020204" pitchFamily="34" charset="0"/>
              </a:rPr>
              <a:t>di </a:t>
            </a:r>
            <a:r>
              <a:rPr lang="it-IT" sz="2000" b="1" dirty="0">
                <a:solidFill>
                  <a:srgbClr val="008000"/>
                </a:solidFill>
                <a:latin typeface="Arial" panose="020B0604020202020204" pitchFamily="34" charset="0"/>
                <a:cs typeface="Arial" panose="020B0604020202020204" pitchFamily="34" charset="0"/>
              </a:rPr>
              <a:t>nettare</a:t>
            </a:r>
          </a:p>
          <a:p>
            <a:pPr marL="0" indent="0">
              <a:buNone/>
            </a:pPr>
            <a:r>
              <a:rPr lang="it-IT" sz="2000" b="1" dirty="0">
                <a:latin typeface="Arial" panose="020B0604020202020204" pitchFamily="34" charset="0"/>
                <a:cs typeface="Arial" panose="020B0604020202020204" pitchFamily="34" charset="0"/>
              </a:rPr>
              <a:t>Velocità </a:t>
            </a:r>
            <a:r>
              <a:rPr lang="it-IT" sz="2000" dirty="0">
                <a:latin typeface="Arial" panose="020B0604020202020204" pitchFamily="34" charset="0"/>
                <a:cs typeface="Arial" panose="020B0604020202020204" pitchFamily="34" charset="0"/>
              </a:rPr>
              <a:t>di volo </a:t>
            </a:r>
            <a:r>
              <a:rPr lang="it-IT" sz="2000" b="1" dirty="0">
                <a:solidFill>
                  <a:srgbClr val="FF0000"/>
                </a:solidFill>
                <a:latin typeface="Arial" panose="020B0604020202020204" pitchFamily="34" charset="0"/>
                <a:cs typeface="Arial" panose="020B0604020202020204" pitchFamily="34" charset="0"/>
              </a:rPr>
              <a:t>15/30 km/h</a:t>
            </a:r>
          </a:p>
          <a:p>
            <a:pPr marL="0" indent="0">
              <a:buNone/>
            </a:pPr>
            <a:r>
              <a:rPr lang="it-IT" sz="2000" b="1" dirty="0">
                <a:latin typeface="Arial" panose="020B0604020202020204" pitchFamily="34" charset="0"/>
                <a:cs typeface="Arial" panose="020B0604020202020204" pitchFamily="34" charset="0"/>
              </a:rPr>
              <a:t>Percorrenza</a:t>
            </a:r>
            <a:r>
              <a:rPr lang="it-IT" sz="2000" dirty="0">
                <a:latin typeface="Arial" panose="020B0604020202020204" pitchFamily="34" charset="0"/>
                <a:cs typeface="Arial" panose="020B0604020202020204" pitchFamily="34" charset="0"/>
              </a:rPr>
              <a:t> media fino a </a:t>
            </a:r>
            <a:r>
              <a:rPr lang="it-IT" sz="2000" b="1" dirty="0">
                <a:solidFill>
                  <a:srgbClr val="FF0000"/>
                </a:solidFill>
                <a:latin typeface="Arial" panose="020B0604020202020204" pitchFamily="34" charset="0"/>
                <a:cs typeface="Arial" panose="020B0604020202020204" pitchFamily="34" charset="0"/>
              </a:rPr>
              <a:t>3 km </a:t>
            </a:r>
            <a:r>
              <a:rPr lang="it-IT" sz="2000" dirty="0">
                <a:latin typeface="Arial" panose="020B0604020202020204" pitchFamily="34" charset="0"/>
                <a:cs typeface="Arial" panose="020B0604020202020204" pitchFamily="34" charset="0"/>
              </a:rPr>
              <a:t>può arrivare anche a 6/10 km</a:t>
            </a:r>
          </a:p>
          <a:p>
            <a:pPr marL="0" indent="0">
              <a:buNone/>
            </a:pPr>
            <a:r>
              <a:rPr lang="it-IT" sz="2000" b="1" dirty="0">
                <a:latin typeface="Arial" panose="020B0604020202020204" pitchFamily="34" charset="0"/>
                <a:cs typeface="Arial" panose="020B0604020202020204" pitchFamily="34" charset="0"/>
              </a:rPr>
              <a:t>Frequenza del battito d’ali </a:t>
            </a:r>
            <a:r>
              <a:rPr lang="it-IT" sz="2000" b="1" dirty="0">
                <a:solidFill>
                  <a:srgbClr val="FF00FF"/>
                </a:solidFill>
                <a:latin typeface="Arial" panose="020B0604020202020204" pitchFamily="34" charset="0"/>
                <a:cs typeface="Arial" panose="020B0604020202020204" pitchFamily="34" charset="0"/>
              </a:rPr>
              <a:t>200 battiti al secondo</a:t>
            </a:r>
          </a:p>
          <a:p>
            <a:pPr marL="0" indent="0">
              <a:buNone/>
            </a:pPr>
            <a:r>
              <a:rPr lang="it-IT" sz="2000" dirty="0">
                <a:latin typeface="Arial" panose="020B0604020202020204" pitchFamily="34" charset="0"/>
                <a:cs typeface="Arial" panose="020B0604020202020204" pitchFamily="34" charset="0"/>
              </a:rPr>
              <a:t>Per </a:t>
            </a:r>
            <a:r>
              <a:rPr lang="it-IT" sz="2000" b="1" dirty="0">
                <a:latin typeface="Arial" panose="020B0604020202020204" pitchFamily="34" charset="0"/>
                <a:cs typeface="Arial" panose="020B0604020202020204" pitchFamily="34" charset="0"/>
              </a:rPr>
              <a:t>percorrere 6 km a 30 km/h impiega 12 min</a:t>
            </a:r>
            <a:r>
              <a:rPr lang="it-IT" sz="2000" dirty="0">
                <a:latin typeface="Arial" panose="020B0604020202020204" pitchFamily="34" charset="0"/>
                <a:cs typeface="Arial" panose="020B0604020202020204" pitchFamily="34" charset="0"/>
              </a:rPr>
              <a:t>. considerando la </a:t>
            </a:r>
            <a:r>
              <a:rPr lang="it-IT" sz="2000"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lunghezza del suo corpo pari a </a:t>
            </a:r>
            <a:r>
              <a:rPr lang="it-IT" sz="2000" b="1" dirty="0">
                <a:latin typeface="Arial" panose="020B0604020202020204" pitchFamily="34" charset="0"/>
                <a:cs typeface="Arial" panose="020B0604020202020204" pitchFamily="34" charset="0"/>
              </a:rPr>
              <a:t>15 mm </a:t>
            </a:r>
            <a:r>
              <a:rPr lang="it-IT" sz="2000" dirty="0">
                <a:latin typeface="Arial" panose="020B0604020202020204" pitchFamily="34" charset="0"/>
                <a:cs typeface="Arial" panose="020B0604020202020204" pitchFamily="34" charset="0"/>
              </a:rPr>
              <a:t>per fare tale viaggio percorre una distanza </a:t>
            </a:r>
            <a:r>
              <a:rPr lang="it-IT" sz="2000" b="1" dirty="0">
                <a:solidFill>
                  <a:srgbClr val="0000FF"/>
                </a:solidFill>
                <a:latin typeface="Arial" panose="020B0604020202020204" pitchFamily="34" charset="0"/>
                <a:cs typeface="Arial" panose="020B0604020202020204" pitchFamily="34" charset="0"/>
              </a:rPr>
              <a:t>400.000 volte superiore</a:t>
            </a:r>
            <a:r>
              <a:rPr lang="it-IT" sz="2000" dirty="0">
                <a:latin typeface="Arial" panose="020B0604020202020204" pitchFamily="34" charset="0"/>
                <a:cs typeface="Arial" panose="020B0604020202020204" pitchFamily="34" charset="0"/>
              </a:rPr>
              <a:t> alla lunghezza del suo corpo, è come se un uomo di 1,5 m  di altezza percorresse 600 km</a:t>
            </a:r>
          </a:p>
          <a:p>
            <a:endParaRPr lang="it-IT" sz="1800" dirty="0">
              <a:latin typeface="Arial" panose="020B0604020202020204" pitchFamily="34" charset="0"/>
              <a:cs typeface="Arial" panose="020B0604020202020204" pitchFamily="34" charset="0"/>
            </a:endParaRPr>
          </a:p>
          <a:p>
            <a:endParaRPr lang="it-IT" sz="1800" dirty="0">
              <a:latin typeface="Arial" panose="020B0604020202020204" pitchFamily="34" charset="0"/>
              <a:cs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b="1" dirty="0">
                <a:solidFill>
                  <a:srgbClr val="00FF00"/>
                </a:solidFill>
              </a:rPr>
              <a:t>I SETTE SENSI DELL’APE</a:t>
            </a:r>
            <a:br>
              <a:rPr lang="it-IT" b="1" dirty="0">
                <a:solidFill>
                  <a:srgbClr val="00FF00"/>
                </a:solidFill>
              </a:rPr>
            </a:br>
            <a:r>
              <a:rPr lang="it-IT" sz="1800" dirty="0"/>
              <a:t>R. Menzel – M. Eckdoldt </a:t>
            </a:r>
            <a:endParaRPr lang="it-IT" dirty="0"/>
          </a:p>
        </p:txBody>
      </p:sp>
      <p:sp>
        <p:nvSpPr>
          <p:cNvPr id="4" name="Segnaposto contenuto 3"/>
          <p:cNvSpPr>
            <a:spLocks noGrp="1"/>
          </p:cNvSpPr>
          <p:nvPr>
            <p:ph sz="half" idx="1"/>
          </p:nvPr>
        </p:nvSpPr>
        <p:spPr/>
        <p:txBody>
          <a:bodyPr>
            <a:normAutofit fontScale="92500" lnSpcReduction="20000"/>
          </a:bodyPr>
          <a:lstStyle/>
          <a:p>
            <a:r>
              <a:rPr lang="it-IT" b="1" dirty="0">
                <a:solidFill>
                  <a:srgbClr val="3366FF"/>
                </a:solidFill>
              </a:rPr>
              <a:t>Vista</a:t>
            </a:r>
          </a:p>
          <a:p>
            <a:r>
              <a:rPr lang="it-IT" b="1" dirty="0">
                <a:solidFill>
                  <a:srgbClr val="008000"/>
                </a:solidFill>
              </a:rPr>
              <a:t>Olfatto</a:t>
            </a:r>
          </a:p>
          <a:p>
            <a:r>
              <a:rPr lang="it-IT" b="1" dirty="0">
                <a:solidFill>
                  <a:srgbClr val="FF0000"/>
                </a:solidFill>
              </a:rPr>
              <a:t>Gusto</a:t>
            </a:r>
          </a:p>
          <a:p>
            <a:r>
              <a:rPr lang="it-IT" b="1" dirty="0">
                <a:solidFill>
                  <a:srgbClr val="FF8000"/>
                </a:solidFill>
              </a:rPr>
              <a:t>Tatto </a:t>
            </a:r>
            <a:r>
              <a:rPr lang="it-IT" dirty="0"/>
              <a:t>( meccanorecettori )</a:t>
            </a:r>
          </a:p>
          <a:p>
            <a:r>
              <a:rPr lang="it-IT" b="1" dirty="0">
                <a:solidFill>
                  <a:srgbClr val="800080"/>
                </a:solidFill>
              </a:rPr>
              <a:t>Percezione del magnetismo terrestre –</a:t>
            </a:r>
            <a:r>
              <a:rPr lang="it-IT" b="1">
                <a:solidFill>
                  <a:srgbClr val="800080"/>
                </a:solidFill>
              </a:rPr>
              <a:t>forza gravitazionale </a:t>
            </a:r>
            <a:r>
              <a:rPr lang="it-IT" b="1" dirty="0">
                <a:solidFill>
                  <a:srgbClr val="800080"/>
                </a:solidFill>
              </a:rPr>
              <a:t>e della luce polarizzata</a:t>
            </a:r>
          </a:p>
          <a:p>
            <a:r>
              <a:rPr lang="it-IT" b="1" dirty="0">
                <a:solidFill>
                  <a:srgbClr val="00FF80"/>
                </a:solidFill>
              </a:rPr>
              <a:t>Percezione del % di umidità</a:t>
            </a:r>
          </a:p>
          <a:p>
            <a:r>
              <a:rPr lang="it-IT" b="1" dirty="0">
                <a:solidFill>
                  <a:srgbClr val="D81BB3"/>
                </a:solidFill>
              </a:rPr>
              <a:t>Percezione delle cariche elettrostatiche</a:t>
            </a:r>
          </a:p>
        </p:txBody>
      </p:sp>
      <p:sp>
        <p:nvSpPr>
          <p:cNvPr id="5" name="Segnaposto contenuto 4"/>
          <p:cNvSpPr>
            <a:spLocks noGrp="1"/>
          </p:cNvSpPr>
          <p:nvPr>
            <p:ph sz="half" idx="2"/>
          </p:nvPr>
        </p:nvSpPr>
        <p:spPr/>
        <p:txBody>
          <a:bodyPr>
            <a:normAutofit fontScale="92500" lnSpcReduction="20000"/>
          </a:bodyPr>
          <a:lstStyle/>
          <a:p>
            <a:pPr marL="0" indent="0" algn="just">
              <a:buNone/>
            </a:pPr>
            <a:r>
              <a:rPr lang="it-IT" sz="1800" b="1" u="sng" dirty="0">
                <a:solidFill>
                  <a:srgbClr val="3366FF"/>
                </a:solidFill>
              </a:rPr>
              <a:t>TATTO:</a:t>
            </a:r>
            <a:r>
              <a:rPr lang="it-IT" sz="1800" dirty="0"/>
              <a:t> attraverso il tatto le api possono percepire i suoni intesi come </a:t>
            </a:r>
            <a:r>
              <a:rPr lang="it-IT" sz="1800" u="sng" dirty="0">
                <a:solidFill>
                  <a:srgbClr val="3366FF"/>
                </a:solidFill>
              </a:rPr>
              <a:t>spostamento  d’aria</a:t>
            </a:r>
            <a:r>
              <a:rPr lang="it-IT" sz="1800" dirty="0"/>
              <a:t> quando questi vengano emessi in loro vicinanza. Possono inoltre comunicare, quando un’ape </a:t>
            </a:r>
            <a:r>
              <a:rPr lang="it-IT" sz="1800" u="sng" dirty="0"/>
              <a:t>con le antenne tocca una sua sorella</a:t>
            </a:r>
            <a:r>
              <a:rPr lang="it-IT" sz="1800" dirty="0"/>
              <a:t> le </a:t>
            </a:r>
            <a:r>
              <a:rPr lang="it-IT" sz="1800" dirty="0">
                <a:solidFill>
                  <a:srgbClr val="FF6600"/>
                </a:solidFill>
              </a:rPr>
              <a:t>trasmette il segnale</a:t>
            </a:r>
            <a:r>
              <a:rPr lang="it-IT" sz="1800" dirty="0"/>
              <a:t> che </a:t>
            </a:r>
            <a:r>
              <a:rPr lang="it-IT" sz="1800" dirty="0">
                <a:solidFill>
                  <a:srgbClr val="0080FF"/>
                </a:solidFill>
              </a:rPr>
              <a:t>prenderebbe volentieri del cibo da </a:t>
            </a:r>
            <a:r>
              <a:rPr lang="it-IT" sz="1800" dirty="0">
                <a:solidFill>
                  <a:srgbClr val="3366FF"/>
                </a:solidFill>
              </a:rPr>
              <a:t>l</a:t>
            </a:r>
            <a:r>
              <a:rPr lang="it-IT" sz="1800" dirty="0"/>
              <a:t>ei.</a:t>
            </a:r>
          </a:p>
          <a:p>
            <a:pPr marL="0" indent="0" algn="just">
              <a:buNone/>
            </a:pPr>
            <a:r>
              <a:rPr lang="it-IT" sz="1800" b="1" u="sng" dirty="0">
                <a:solidFill>
                  <a:srgbClr val="3366FF"/>
                </a:solidFill>
              </a:rPr>
              <a:t>DETERMINAZIONE DELLA VELOCITA’</a:t>
            </a:r>
            <a:r>
              <a:rPr lang="it-IT" sz="1800" dirty="0"/>
              <a:t>: in base alla forza che l’aria esercita sui meccanorecettori situati nelle antenne l’ape è in grado di determinare la velocità a cui sta volando.</a:t>
            </a:r>
          </a:p>
          <a:p>
            <a:pPr marL="0" indent="0" algn="just">
              <a:buNone/>
            </a:pPr>
            <a:r>
              <a:rPr lang="it-IT" sz="1800" b="1" u="sng" dirty="0">
                <a:solidFill>
                  <a:srgbClr val="3366FF"/>
                </a:solidFill>
              </a:rPr>
              <a:t>PERCEZIONE DEI CAMPI ELETTROSTATICI</a:t>
            </a:r>
            <a:r>
              <a:rPr lang="it-IT" sz="1800" dirty="0"/>
              <a:t>: l’ape se addestrata a ricevere cibo su piatti in polistirolo caricati elettrostaticamente è in grado di distinguere differenze di potenziale elettrico comprese </a:t>
            </a:r>
            <a:r>
              <a:rPr lang="it-IT" sz="1800" u="sng" dirty="0">
                <a:solidFill>
                  <a:srgbClr val="0080FF"/>
                </a:solidFill>
              </a:rPr>
              <a:t>fra i 300 e i 500 volt</a:t>
            </a:r>
            <a:r>
              <a:rPr lang="it-IT" sz="1800" dirty="0"/>
              <a:t> grazie ai meccanorecettori posti nelle antenne</a:t>
            </a:r>
          </a:p>
        </p:txBody>
      </p:sp>
    </p:spTree>
    <p:extLst>
      <p:ext uri="{BB962C8B-B14F-4D97-AF65-F5344CB8AC3E}">
        <p14:creationId xmlns:p14="http://schemas.microsoft.com/office/powerpoint/2010/main" val="1282199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a:solidFill>
                  <a:srgbClr val="008040"/>
                </a:solidFill>
              </a:rPr>
              <a:t>OLFATTO</a:t>
            </a:r>
          </a:p>
        </p:txBody>
      </p:sp>
      <p:sp>
        <p:nvSpPr>
          <p:cNvPr id="3" name="Segnaposto contenuto 2"/>
          <p:cNvSpPr>
            <a:spLocks noGrp="1"/>
          </p:cNvSpPr>
          <p:nvPr>
            <p:ph idx="1"/>
          </p:nvPr>
        </p:nvSpPr>
        <p:spPr/>
        <p:txBody>
          <a:bodyPr>
            <a:normAutofit fontScale="92500" lnSpcReduction="10000"/>
          </a:bodyPr>
          <a:lstStyle/>
          <a:p>
            <a:pPr algn="just">
              <a:buFont typeface="+mj-lt"/>
              <a:buAutoNum type="arabicPeriod"/>
            </a:pPr>
            <a:r>
              <a:rPr lang="it-IT" sz="1800" dirty="0"/>
              <a:t>Si addestrano le api a riconoscere fra diverse scatole una al cui interno si è posizionato un </a:t>
            </a:r>
            <a:r>
              <a:rPr lang="it-IT" sz="1800" b="1" dirty="0">
                <a:solidFill>
                  <a:srgbClr val="FF00FF"/>
                </a:solidFill>
              </a:rPr>
              <a:t>mazzetto di fiori profumati ed una soluzione zuccherina</a:t>
            </a:r>
            <a:r>
              <a:rPr lang="it-IT" sz="1800" dirty="0"/>
              <a:t>, quindi si cambiano le scatole e la loro  posizione, le api torneranno a visitare la scatola che emana il profumo dei fiori anche se da essa avremo tolto la soluzione zuccherina. Mettendo fiori di trifoglio nella soluzione zuccherina e portando poi l’alveare in prossimità di fioriture di trifoglio si osserva che le api andranno a bottinare su questo fiore non cercandone altri.</a:t>
            </a:r>
          </a:p>
          <a:p>
            <a:pPr algn="just">
              <a:buFont typeface="+mj-lt"/>
              <a:buAutoNum type="arabicPeriod"/>
            </a:pPr>
            <a:r>
              <a:rPr lang="it-IT" sz="1800" dirty="0"/>
              <a:t>Possiedono </a:t>
            </a:r>
            <a:r>
              <a:rPr lang="it-IT" sz="1800" b="1" u="sng" dirty="0"/>
              <a:t>un olfatto estremamente raffinato </a:t>
            </a:r>
            <a:r>
              <a:rPr lang="it-IT" sz="1800" u="sng" dirty="0">
                <a:solidFill>
                  <a:srgbClr val="0080FF"/>
                </a:solidFill>
              </a:rPr>
              <a:t>possono distinguere due idrocarburi </a:t>
            </a:r>
            <a:r>
              <a:rPr lang="it-IT" sz="1800" dirty="0"/>
              <a:t>che si differenziano fra loro anche per </a:t>
            </a:r>
            <a:r>
              <a:rPr lang="it-IT" sz="1900" u="sng" dirty="0">
                <a:solidFill>
                  <a:srgbClr val="FF0000"/>
                </a:solidFill>
                <a:effectLst>
                  <a:glow rad="101600">
                    <a:srgbClr val="FFFF00">
                      <a:alpha val="75000"/>
                    </a:srgbClr>
                  </a:glow>
                </a:effectLst>
              </a:rPr>
              <a:t>una sola molecola di carbonio </a:t>
            </a:r>
            <a:r>
              <a:rPr lang="it-IT" sz="1800" dirty="0"/>
              <a:t>( esano </a:t>
            </a:r>
            <a:r>
              <a:rPr lang="mr-IN" sz="1800" dirty="0"/>
              <a:t>–</a:t>
            </a:r>
            <a:r>
              <a:rPr lang="it-IT" sz="1800" dirty="0"/>
              <a:t> eptano).</a:t>
            </a:r>
          </a:p>
          <a:p>
            <a:pPr algn="just">
              <a:buFont typeface="+mj-lt"/>
              <a:buAutoNum type="arabicPeriod"/>
            </a:pPr>
            <a:r>
              <a:rPr lang="it-IT" sz="1800" dirty="0"/>
              <a:t>Sostanze prive di odore per l’uomo risultano esserlo anche per le api, viceversa si è osservato che diluendo un odore, quando la diluizione dello stesso avrà raggiunto un grado tale da non esser più percepibile dall’olfatto umano esso non verrà percepito nemmeno dall’ape.</a:t>
            </a:r>
          </a:p>
          <a:p>
            <a:pPr algn="just">
              <a:buFont typeface="+mj-lt"/>
              <a:buAutoNum type="arabicPeriod"/>
            </a:pPr>
            <a:r>
              <a:rPr lang="it-IT" sz="1800" b="1" u="sng" dirty="0"/>
              <a:t>Colorando</a:t>
            </a:r>
            <a:r>
              <a:rPr lang="it-IT" sz="1800" dirty="0"/>
              <a:t> una </a:t>
            </a:r>
            <a:r>
              <a:rPr lang="it-IT" sz="1800" b="1" dirty="0">
                <a:solidFill>
                  <a:srgbClr val="FF0000"/>
                </a:solidFill>
              </a:rPr>
              <a:t>scatola  </a:t>
            </a:r>
            <a:r>
              <a:rPr lang="it-IT" sz="1800" dirty="0"/>
              <a:t>in cui si è messa un </a:t>
            </a:r>
            <a:r>
              <a:rPr lang="it-IT" sz="1800" b="1" dirty="0">
                <a:solidFill>
                  <a:srgbClr val="66FFCC"/>
                </a:solidFill>
                <a:effectLst>
                  <a:glow rad="101600">
                    <a:srgbClr val="FF0000">
                      <a:alpha val="75000"/>
                    </a:srgbClr>
                  </a:glow>
                </a:effectLst>
              </a:rPr>
              <a:t>essenza ed uno sciroppo </a:t>
            </a:r>
            <a:r>
              <a:rPr lang="it-IT" sz="1800" dirty="0"/>
              <a:t>le api impareranno a frequentarla, ma </a:t>
            </a:r>
            <a:r>
              <a:rPr lang="it-IT" sz="1800" b="1" dirty="0">
                <a:solidFill>
                  <a:srgbClr val="008040"/>
                </a:solidFill>
              </a:rPr>
              <a:t>cambiando posto alle scatole</a:t>
            </a:r>
            <a:r>
              <a:rPr lang="it-IT" sz="1800" dirty="0"/>
              <a:t>, dopo averle sostituite ed inserendo l’essenza in una </a:t>
            </a:r>
            <a:r>
              <a:rPr lang="it-IT" sz="1800" b="1" u="sng" dirty="0"/>
              <a:t>non colorata</a:t>
            </a:r>
            <a:r>
              <a:rPr lang="it-IT" sz="1800" dirty="0"/>
              <a:t>, si vedrà che le api si dirigeranno verso quella colorata, ma in prossimità delle scatole rallenteranno ed entreranno da quella che sprigiona il profumo a loro noto anche in assenza di sciroppo</a:t>
            </a:r>
          </a:p>
          <a:p>
            <a:pPr algn="just">
              <a:buFont typeface="+mj-lt"/>
              <a:buAutoNum type="arabicPeriod"/>
            </a:pPr>
            <a:endParaRPr lang="it-IT" sz="1800" dirty="0"/>
          </a:p>
        </p:txBody>
      </p:sp>
    </p:spTree>
    <p:extLst>
      <p:ext uri="{BB962C8B-B14F-4D97-AF65-F5344CB8AC3E}">
        <p14:creationId xmlns:p14="http://schemas.microsoft.com/office/powerpoint/2010/main" val="3307398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850106"/>
          </a:xfrm>
        </p:spPr>
        <p:txBody>
          <a:bodyPr/>
          <a:lstStyle/>
          <a:p>
            <a:r>
              <a:rPr lang="it-IT" dirty="0"/>
              <a:t>VISTA</a:t>
            </a:r>
          </a:p>
        </p:txBody>
      </p:sp>
      <p:sp>
        <p:nvSpPr>
          <p:cNvPr id="3" name="Segnaposto contenuto 2"/>
          <p:cNvSpPr>
            <a:spLocks noGrp="1"/>
          </p:cNvSpPr>
          <p:nvPr>
            <p:ph idx="1"/>
          </p:nvPr>
        </p:nvSpPr>
        <p:spPr>
          <a:xfrm>
            <a:off x="467544" y="1340768"/>
            <a:ext cx="8229600" cy="4525963"/>
          </a:xfrm>
        </p:spPr>
        <p:txBody>
          <a:bodyPr>
            <a:normAutofit fontScale="92500" lnSpcReduction="10000"/>
          </a:bodyPr>
          <a:lstStyle/>
          <a:p>
            <a:pPr marL="0" indent="0" algn="just">
              <a:buNone/>
            </a:pPr>
            <a:r>
              <a:rPr lang="it-IT" sz="1800" dirty="0"/>
              <a:t>Addestrando le api a riconoscere i colori </a:t>
            </a:r>
          </a:p>
          <a:p>
            <a:pPr marL="0" indent="0" algn="just">
              <a:buNone/>
            </a:pPr>
            <a:r>
              <a:rPr lang="it-IT" sz="1800" dirty="0"/>
              <a:t>si è visto che esse distinguono:</a:t>
            </a:r>
          </a:p>
          <a:p>
            <a:pPr algn="just"/>
            <a:r>
              <a:rPr lang="it-IT" sz="1800" b="1" dirty="0">
                <a:solidFill>
                  <a:srgbClr val="191919"/>
                </a:solidFill>
                <a:effectLst>
                  <a:glow rad="101600">
                    <a:srgbClr val="B3B3B3">
                      <a:alpha val="75000"/>
                    </a:srgbClr>
                  </a:glow>
                </a:effectLst>
              </a:rPr>
              <a:t>Tutte le tonalità dei grigi</a:t>
            </a:r>
          </a:p>
          <a:p>
            <a:pPr algn="just"/>
            <a:r>
              <a:rPr lang="it-IT" sz="1800" b="1" u="sng" dirty="0">
                <a:solidFill>
                  <a:srgbClr val="0080FF"/>
                </a:solidFill>
                <a:effectLst>
                  <a:outerShdw blurRad="50800" dist="38100" dir="2700000" algn="tl" rotWithShape="0">
                    <a:prstClr val="black">
                      <a:alpha val="40000"/>
                    </a:prstClr>
                  </a:outerShdw>
                </a:effectLst>
              </a:rPr>
              <a:t>L’azzurro</a:t>
            </a:r>
            <a:r>
              <a:rPr lang="it-IT" sz="1800" dirty="0">
                <a:solidFill>
                  <a:srgbClr val="0080FF"/>
                </a:solidFill>
              </a:rPr>
              <a:t> </a:t>
            </a:r>
            <a:r>
              <a:rPr lang="it-IT" sz="1800" dirty="0"/>
              <a:t>( che in parte confondono con il violetto ed il purpureo</a:t>
            </a:r>
          </a:p>
          <a:p>
            <a:pPr algn="just"/>
            <a:r>
              <a:rPr lang="it-IT" sz="1800" b="1" u="sng" dirty="0">
                <a:solidFill>
                  <a:srgbClr val="FFFF00"/>
                </a:solidFill>
                <a:effectLst>
                  <a:outerShdw blurRad="50800" dist="38100" dir="2700000" algn="tl" rotWithShape="0">
                    <a:prstClr val="black">
                      <a:alpha val="40000"/>
                    </a:prstClr>
                  </a:outerShdw>
                </a:effectLst>
              </a:rPr>
              <a:t>Il giallo </a:t>
            </a:r>
            <a:r>
              <a:rPr lang="it-IT" sz="1800" dirty="0"/>
              <a:t>( parzialmente confuso con arancione e verde)</a:t>
            </a:r>
          </a:p>
          <a:p>
            <a:pPr algn="just"/>
            <a:r>
              <a:rPr lang="it-IT" sz="1800" b="1" u="sng" dirty="0">
                <a:solidFill>
                  <a:srgbClr val="008000"/>
                </a:solidFill>
                <a:effectLst>
                  <a:outerShdw blurRad="50800" dist="38100" dir="2700000" algn="tl" rotWithShape="0">
                    <a:prstClr val="black">
                      <a:alpha val="40000"/>
                    </a:prstClr>
                  </a:outerShdw>
                </a:effectLst>
              </a:rPr>
              <a:t>Il verde </a:t>
            </a:r>
            <a:r>
              <a:rPr lang="it-IT" sz="1800" dirty="0"/>
              <a:t>che gli appare come un verde bluastro</a:t>
            </a:r>
          </a:p>
          <a:p>
            <a:pPr algn="just"/>
            <a:r>
              <a:rPr lang="it-IT" sz="1800" b="1" u="sng" dirty="0">
                <a:solidFill>
                  <a:srgbClr val="D81BB3"/>
                </a:solidFill>
                <a:effectLst>
                  <a:outerShdw blurRad="50800" dist="38100" dir="2700000" algn="tl" rotWithShape="0">
                    <a:prstClr val="black">
                      <a:alpha val="40000"/>
                    </a:prstClr>
                  </a:outerShdw>
                </a:effectLst>
              </a:rPr>
              <a:t>L’ultravioletto</a:t>
            </a:r>
          </a:p>
          <a:p>
            <a:pPr marL="0" indent="0" algn="just">
              <a:buNone/>
            </a:pPr>
            <a:r>
              <a:rPr lang="it-IT" sz="1800" dirty="0"/>
              <a:t>Mentre si è visto che </a:t>
            </a:r>
            <a:r>
              <a:rPr lang="it-IT" sz="1800" dirty="0">
                <a:effectLst>
                  <a:glow rad="101600">
                    <a:schemeClr val="tx2">
                      <a:lumMod val="40000"/>
                      <a:lumOff val="60000"/>
                      <a:alpha val="75000"/>
                    </a:schemeClr>
                  </a:glow>
                </a:effectLst>
              </a:rPr>
              <a:t>l’ape sa distinguere fra il nero e il grigio scuro </a:t>
            </a:r>
            <a:r>
              <a:rPr lang="it-IT" sz="1800" dirty="0"/>
              <a:t>si è accertato che essa </a:t>
            </a:r>
            <a:r>
              <a:rPr lang="it-IT" sz="1800" u="sng" dirty="0">
                <a:solidFill>
                  <a:srgbClr val="FF0000"/>
                </a:solidFill>
              </a:rPr>
              <a:t>non è in grado di individuare la differenza fra il rosso ed i due precedenti colori </a:t>
            </a:r>
            <a:r>
              <a:rPr lang="it-IT" sz="1800" dirty="0"/>
              <a:t>risultando così cieca al rosso. Quando tutti i colori che le api riescono a distinguere si miscelano insieme si ottiene il colore così detto “ </a:t>
            </a:r>
            <a:r>
              <a:rPr lang="it-IT" sz="1800" b="1" dirty="0">
                <a:solidFill>
                  <a:srgbClr val="0080FF"/>
                </a:solidFill>
              </a:rPr>
              <a:t>bianco delle api</a:t>
            </a:r>
            <a:r>
              <a:rPr lang="it-IT" sz="1800" dirty="0"/>
              <a:t>”, che esse riconoscono con difficoltà e dal quale non sono molto attratte; se da questo colore si toglie però l’ultravioletto esse percepiranno un verde molto smagliante e per loro molto attraente. Ecco come spiegare l’attrazione delle api verso </a:t>
            </a:r>
            <a:r>
              <a:rPr lang="it-IT" sz="1800" dirty="0">
                <a:solidFill>
                  <a:srgbClr val="FF00FF"/>
                </a:solidFill>
              </a:rPr>
              <a:t>fiori bianchi</a:t>
            </a:r>
            <a:r>
              <a:rPr lang="it-IT" sz="1800" dirty="0"/>
              <a:t>: questi non riflettono l’ultravioletto. Per contro il </a:t>
            </a:r>
            <a:r>
              <a:rPr lang="it-IT" sz="1800" dirty="0">
                <a:solidFill>
                  <a:srgbClr val="FF0080"/>
                </a:solidFill>
              </a:rPr>
              <a:t>papavero rosso </a:t>
            </a:r>
            <a:r>
              <a:rPr lang="it-IT" sz="1800" dirty="0"/>
              <a:t>( molto frequentato dalle api) riflette l’ultravioletto divenendo così molto ben visibile alle api che altrimenti, se restasse rosso, non potrebbero vederlo.</a:t>
            </a:r>
          </a:p>
        </p:txBody>
      </p:sp>
      <p:pic>
        <p:nvPicPr>
          <p:cNvPr id="4" name="Immagine 3" descr="87174103-9c30-4312-b531-43cfd77b5c3c.jpg"/>
          <p:cNvPicPr>
            <a:picLocks noChangeAspect="1"/>
          </p:cNvPicPr>
          <p:nvPr/>
        </p:nvPicPr>
        <p:blipFill>
          <a:blip r:embed="rId2" cstate="print"/>
          <a:stretch>
            <a:fillRect/>
          </a:stretch>
        </p:blipFill>
        <p:spPr>
          <a:xfrm>
            <a:off x="6623284" y="692696"/>
            <a:ext cx="2507341" cy="2376264"/>
          </a:xfrm>
          <a:prstGeom prst="rect">
            <a:avLst/>
          </a:prstGeom>
        </p:spPr>
      </p:pic>
    </p:spTree>
    <p:extLst>
      <p:ext uri="{BB962C8B-B14F-4D97-AF65-F5344CB8AC3E}">
        <p14:creationId xmlns:p14="http://schemas.microsoft.com/office/powerpoint/2010/main" val="1286198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print"/>
          <a:stretch>
            <a:fillRect/>
          </a:stretch>
        </p:blipFill>
        <p:spPr>
          <a:xfrm>
            <a:off x="2051720" y="0"/>
            <a:ext cx="2019494" cy="2852936"/>
          </a:xfrm>
          <a:prstGeom prst="rect">
            <a:avLst/>
          </a:prstGeom>
        </p:spPr>
      </p:pic>
      <p:pic>
        <p:nvPicPr>
          <p:cNvPr id="4" name="Immagine 3"/>
          <p:cNvPicPr>
            <a:picLocks noChangeAspect="1"/>
          </p:cNvPicPr>
          <p:nvPr/>
        </p:nvPicPr>
        <p:blipFill>
          <a:blip r:embed="rId2" cstate="print"/>
          <a:stretch>
            <a:fillRect/>
          </a:stretch>
        </p:blipFill>
        <p:spPr>
          <a:xfrm>
            <a:off x="4139952" y="0"/>
            <a:ext cx="2019494" cy="2852936"/>
          </a:xfrm>
          <a:prstGeom prst="rect">
            <a:avLst/>
          </a:prstGeom>
        </p:spPr>
      </p:pic>
      <p:sp>
        <p:nvSpPr>
          <p:cNvPr id="6" name="Rettangolo 5"/>
          <p:cNvSpPr/>
          <p:nvPr/>
        </p:nvSpPr>
        <p:spPr>
          <a:xfrm>
            <a:off x="4644008" y="188640"/>
            <a:ext cx="937376" cy="33855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1600" b="1" cap="none" spc="0" dirty="0">
                <a:ln w="11430"/>
                <a:solidFill>
                  <a:srgbClr val="3366FF"/>
                </a:solidFill>
                <a:effectLst>
                  <a:outerShdw blurRad="50800" dist="38100" dir="2700000" algn="tl" rotWithShape="0">
                    <a:prstClr val="black">
                      <a:alpha val="40000"/>
                    </a:prstClr>
                  </a:outerShdw>
                </a:effectLst>
                <a:latin typeface="Comic Sans MS" pitchFamily="66" charset="0"/>
              </a:rPr>
              <a:t>azzurra</a:t>
            </a:r>
          </a:p>
        </p:txBody>
      </p:sp>
      <p:sp>
        <p:nvSpPr>
          <p:cNvPr id="7" name="Rettangolo 6"/>
          <p:cNvSpPr/>
          <p:nvPr/>
        </p:nvSpPr>
        <p:spPr>
          <a:xfrm>
            <a:off x="6804248" y="188640"/>
            <a:ext cx="691515" cy="33855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1600" b="1" cap="none" spc="0" dirty="0">
                <a:ln w="11430"/>
                <a:solidFill>
                  <a:srgbClr val="FFFF00"/>
                </a:solidFill>
                <a:effectLst>
                  <a:outerShdw blurRad="50800" dist="38100" dir="2700000" algn="tl" rotWithShape="0">
                    <a:prstClr val="black">
                      <a:alpha val="40000"/>
                    </a:prstClr>
                  </a:outerShdw>
                </a:effectLst>
                <a:latin typeface="Comic Sans MS" pitchFamily="66" charset="0"/>
              </a:rPr>
              <a:t>gialla</a:t>
            </a:r>
          </a:p>
        </p:txBody>
      </p:sp>
      <p:pic>
        <p:nvPicPr>
          <p:cNvPr id="8" name="Immagine 7"/>
          <p:cNvPicPr>
            <a:picLocks noChangeAspect="1"/>
          </p:cNvPicPr>
          <p:nvPr/>
        </p:nvPicPr>
        <p:blipFill>
          <a:blip r:embed="rId2" cstate="print"/>
          <a:stretch>
            <a:fillRect/>
          </a:stretch>
        </p:blipFill>
        <p:spPr>
          <a:xfrm>
            <a:off x="6228184" y="21026"/>
            <a:ext cx="2019494" cy="2852936"/>
          </a:xfrm>
          <a:prstGeom prst="rect">
            <a:avLst/>
          </a:prstGeom>
        </p:spPr>
      </p:pic>
      <p:sp>
        <p:nvSpPr>
          <p:cNvPr id="9" name="Rettangolo 8"/>
          <p:cNvSpPr/>
          <p:nvPr/>
        </p:nvSpPr>
        <p:spPr>
          <a:xfrm>
            <a:off x="2483768" y="260648"/>
            <a:ext cx="804728" cy="33855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1600" b="1" cap="none" spc="0" dirty="0">
                <a:ln w="11430"/>
                <a:effectLst>
                  <a:outerShdw blurRad="50800" dist="39000" dir="5460000" algn="tl">
                    <a:srgbClr val="000000">
                      <a:alpha val="38000"/>
                    </a:srgbClr>
                  </a:outerShdw>
                </a:effectLst>
                <a:latin typeface="Comic Sans MS" pitchFamily="66" charset="0"/>
              </a:rPr>
              <a:t>bianca</a:t>
            </a:r>
          </a:p>
        </p:txBody>
      </p:sp>
      <p:sp>
        <p:nvSpPr>
          <p:cNvPr id="11" name="CasellaDiTesto 10"/>
          <p:cNvSpPr txBox="1"/>
          <p:nvPr/>
        </p:nvSpPr>
        <p:spPr>
          <a:xfrm>
            <a:off x="4932040" y="908720"/>
            <a:ext cx="851515" cy="307777"/>
          </a:xfrm>
          <a:prstGeom prst="rect">
            <a:avLst/>
          </a:prstGeom>
          <a:noFill/>
        </p:spPr>
        <p:txBody>
          <a:bodyPr wrap="none" rtlCol="0">
            <a:spAutoFit/>
          </a:bodyPr>
          <a:lstStyle/>
          <a:p>
            <a:r>
              <a:rPr lang="it-IT" sz="1400" b="1" dirty="0"/>
              <a:t>ABITATA</a:t>
            </a:r>
          </a:p>
        </p:txBody>
      </p:sp>
      <p:sp>
        <p:nvSpPr>
          <p:cNvPr id="13" name="CasellaDiTesto 12"/>
          <p:cNvSpPr txBox="1"/>
          <p:nvPr/>
        </p:nvSpPr>
        <p:spPr>
          <a:xfrm>
            <a:off x="2843808" y="908720"/>
            <a:ext cx="736099" cy="307777"/>
          </a:xfrm>
          <a:prstGeom prst="rect">
            <a:avLst/>
          </a:prstGeom>
          <a:noFill/>
        </p:spPr>
        <p:txBody>
          <a:bodyPr wrap="none" rtlCol="0">
            <a:spAutoFit/>
          </a:bodyPr>
          <a:lstStyle/>
          <a:p>
            <a:r>
              <a:rPr lang="it-IT" sz="1400" b="1" dirty="0"/>
              <a:t>VUOTA</a:t>
            </a:r>
          </a:p>
        </p:txBody>
      </p:sp>
      <p:sp>
        <p:nvSpPr>
          <p:cNvPr id="14" name="CasellaDiTesto 13"/>
          <p:cNvSpPr txBox="1"/>
          <p:nvPr/>
        </p:nvSpPr>
        <p:spPr>
          <a:xfrm>
            <a:off x="7092280" y="836712"/>
            <a:ext cx="736099" cy="307777"/>
          </a:xfrm>
          <a:prstGeom prst="rect">
            <a:avLst/>
          </a:prstGeom>
          <a:noFill/>
        </p:spPr>
        <p:txBody>
          <a:bodyPr wrap="none" rtlCol="0">
            <a:spAutoFit/>
          </a:bodyPr>
          <a:lstStyle/>
          <a:p>
            <a:r>
              <a:rPr lang="it-IT" sz="1400" b="1" dirty="0"/>
              <a:t>VUOTA</a:t>
            </a:r>
          </a:p>
        </p:txBody>
      </p:sp>
      <p:pic>
        <p:nvPicPr>
          <p:cNvPr id="16" name="Immagine 15"/>
          <p:cNvPicPr>
            <a:picLocks noChangeAspect="1"/>
          </p:cNvPicPr>
          <p:nvPr/>
        </p:nvPicPr>
        <p:blipFill>
          <a:blip r:embed="rId2" cstate="print"/>
          <a:stretch>
            <a:fillRect/>
          </a:stretch>
        </p:blipFill>
        <p:spPr>
          <a:xfrm>
            <a:off x="2051720" y="2204864"/>
            <a:ext cx="1885962" cy="2664296"/>
          </a:xfrm>
          <a:prstGeom prst="rect">
            <a:avLst/>
          </a:prstGeom>
        </p:spPr>
      </p:pic>
      <p:pic>
        <p:nvPicPr>
          <p:cNvPr id="17" name="Immagine 16"/>
          <p:cNvPicPr>
            <a:picLocks noChangeAspect="1"/>
          </p:cNvPicPr>
          <p:nvPr/>
        </p:nvPicPr>
        <p:blipFill>
          <a:blip r:embed="rId2" cstate="print"/>
          <a:stretch>
            <a:fillRect/>
          </a:stretch>
        </p:blipFill>
        <p:spPr>
          <a:xfrm>
            <a:off x="4355976" y="2132856"/>
            <a:ext cx="2016224" cy="2848317"/>
          </a:xfrm>
          <a:prstGeom prst="rect">
            <a:avLst/>
          </a:prstGeom>
        </p:spPr>
      </p:pic>
      <p:pic>
        <p:nvPicPr>
          <p:cNvPr id="18" name="Immagine 17"/>
          <p:cNvPicPr>
            <a:picLocks noChangeAspect="1"/>
          </p:cNvPicPr>
          <p:nvPr/>
        </p:nvPicPr>
        <p:blipFill>
          <a:blip r:embed="rId2" cstate="print"/>
          <a:stretch>
            <a:fillRect/>
          </a:stretch>
        </p:blipFill>
        <p:spPr>
          <a:xfrm>
            <a:off x="6516216" y="2132856"/>
            <a:ext cx="1944216" cy="2746591"/>
          </a:xfrm>
          <a:prstGeom prst="rect">
            <a:avLst/>
          </a:prstGeom>
        </p:spPr>
      </p:pic>
      <p:pic>
        <p:nvPicPr>
          <p:cNvPr id="19" name="Immagine 18"/>
          <p:cNvPicPr>
            <a:picLocks noChangeAspect="1"/>
          </p:cNvPicPr>
          <p:nvPr/>
        </p:nvPicPr>
        <p:blipFill>
          <a:blip r:embed="rId2" cstate="print"/>
          <a:stretch>
            <a:fillRect/>
          </a:stretch>
        </p:blipFill>
        <p:spPr>
          <a:xfrm>
            <a:off x="2401" y="4221088"/>
            <a:ext cx="1868212" cy="2639220"/>
          </a:xfrm>
          <a:prstGeom prst="rect">
            <a:avLst/>
          </a:prstGeom>
        </p:spPr>
      </p:pic>
      <p:pic>
        <p:nvPicPr>
          <p:cNvPr id="20" name="Immagine 19"/>
          <p:cNvPicPr>
            <a:picLocks noChangeAspect="1"/>
          </p:cNvPicPr>
          <p:nvPr/>
        </p:nvPicPr>
        <p:blipFill>
          <a:blip r:embed="rId2" cstate="print"/>
          <a:stretch>
            <a:fillRect/>
          </a:stretch>
        </p:blipFill>
        <p:spPr>
          <a:xfrm>
            <a:off x="2051720" y="4230850"/>
            <a:ext cx="1868212" cy="2639220"/>
          </a:xfrm>
          <a:prstGeom prst="rect">
            <a:avLst/>
          </a:prstGeom>
        </p:spPr>
      </p:pic>
      <p:pic>
        <p:nvPicPr>
          <p:cNvPr id="21" name="Immagine 20"/>
          <p:cNvPicPr>
            <a:picLocks noChangeAspect="1"/>
          </p:cNvPicPr>
          <p:nvPr/>
        </p:nvPicPr>
        <p:blipFill>
          <a:blip r:embed="rId2" cstate="print"/>
          <a:stretch>
            <a:fillRect/>
          </a:stretch>
        </p:blipFill>
        <p:spPr>
          <a:xfrm>
            <a:off x="4427984" y="4218780"/>
            <a:ext cx="1868212" cy="2639220"/>
          </a:xfrm>
          <a:prstGeom prst="rect">
            <a:avLst/>
          </a:prstGeom>
        </p:spPr>
      </p:pic>
      <p:pic>
        <p:nvPicPr>
          <p:cNvPr id="22" name="Immagine 21"/>
          <p:cNvPicPr>
            <a:picLocks noChangeAspect="1"/>
          </p:cNvPicPr>
          <p:nvPr/>
        </p:nvPicPr>
        <p:blipFill>
          <a:blip r:embed="rId2" cstate="print"/>
          <a:stretch>
            <a:fillRect/>
          </a:stretch>
        </p:blipFill>
        <p:spPr>
          <a:xfrm>
            <a:off x="6876256" y="4222091"/>
            <a:ext cx="1868212" cy="2639220"/>
          </a:xfrm>
          <a:prstGeom prst="rect">
            <a:avLst/>
          </a:prstGeom>
        </p:spPr>
      </p:pic>
      <p:sp>
        <p:nvSpPr>
          <p:cNvPr id="24" name="Rettangolo 23"/>
          <p:cNvSpPr/>
          <p:nvPr/>
        </p:nvSpPr>
        <p:spPr>
          <a:xfrm>
            <a:off x="467544" y="4437112"/>
            <a:ext cx="804728" cy="33855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1600" b="1" cap="none" spc="0" dirty="0">
                <a:ln w="11430"/>
                <a:effectLst>
                  <a:outerShdw blurRad="50800" dist="39000" dir="5460000" algn="tl">
                    <a:srgbClr val="000000">
                      <a:alpha val="38000"/>
                    </a:srgbClr>
                  </a:outerShdw>
                </a:effectLst>
                <a:latin typeface="Comic Sans MS" pitchFamily="66" charset="0"/>
              </a:rPr>
              <a:t>bianca</a:t>
            </a:r>
          </a:p>
        </p:txBody>
      </p:sp>
      <p:sp>
        <p:nvSpPr>
          <p:cNvPr id="25" name="Rettangolo 24"/>
          <p:cNvSpPr/>
          <p:nvPr/>
        </p:nvSpPr>
        <p:spPr>
          <a:xfrm>
            <a:off x="2483768" y="2420888"/>
            <a:ext cx="804728" cy="33855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1600" b="1" cap="none" spc="0" dirty="0">
                <a:ln w="11430"/>
                <a:effectLst>
                  <a:outerShdw blurRad="50800" dist="39000" dir="5460000" algn="tl">
                    <a:srgbClr val="000000">
                      <a:alpha val="38000"/>
                    </a:srgbClr>
                  </a:outerShdw>
                </a:effectLst>
                <a:latin typeface="Comic Sans MS" pitchFamily="66" charset="0"/>
              </a:rPr>
              <a:t>bianca</a:t>
            </a:r>
          </a:p>
        </p:txBody>
      </p:sp>
      <p:sp>
        <p:nvSpPr>
          <p:cNvPr id="26" name="Rettangolo 25"/>
          <p:cNvSpPr/>
          <p:nvPr/>
        </p:nvSpPr>
        <p:spPr>
          <a:xfrm>
            <a:off x="7380312" y="4437112"/>
            <a:ext cx="804728" cy="33855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1600" b="1" cap="none" spc="0" dirty="0">
                <a:ln w="11430"/>
                <a:effectLst>
                  <a:outerShdw blurRad="50800" dist="39000" dir="5460000" algn="tl">
                    <a:srgbClr val="000000">
                      <a:alpha val="38000"/>
                    </a:srgbClr>
                  </a:outerShdw>
                </a:effectLst>
                <a:latin typeface="Comic Sans MS" pitchFamily="66" charset="0"/>
              </a:rPr>
              <a:t>bianca</a:t>
            </a:r>
          </a:p>
        </p:txBody>
      </p:sp>
      <p:sp>
        <p:nvSpPr>
          <p:cNvPr id="27" name="Rettangolo 26"/>
          <p:cNvSpPr/>
          <p:nvPr/>
        </p:nvSpPr>
        <p:spPr>
          <a:xfrm>
            <a:off x="6876256" y="2348880"/>
            <a:ext cx="937376" cy="33855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1600" b="1" cap="none" spc="0" dirty="0">
                <a:ln w="11430"/>
                <a:solidFill>
                  <a:srgbClr val="3366FF"/>
                </a:solidFill>
                <a:effectLst>
                  <a:outerShdw blurRad="50800" dist="38100" dir="2700000" algn="tl" rotWithShape="0">
                    <a:prstClr val="black">
                      <a:alpha val="40000"/>
                    </a:prstClr>
                  </a:outerShdw>
                </a:effectLst>
                <a:latin typeface="Comic Sans MS" pitchFamily="66" charset="0"/>
              </a:rPr>
              <a:t>azzurra</a:t>
            </a:r>
          </a:p>
        </p:txBody>
      </p:sp>
      <p:sp>
        <p:nvSpPr>
          <p:cNvPr id="28" name="Rettangolo 27"/>
          <p:cNvSpPr/>
          <p:nvPr/>
        </p:nvSpPr>
        <p:spPr>
          <a:xfrm>
            <a:off x="2411760" y="4437112"/>
            <a:ext cx="937376" cy="33855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1600" b="1" cap="none" spc="0" dirty="0">
                <a:ln w="11430"/>
                <a:solidFill>
                  <a:srgbClr val="3366FF"/>
                </a:solidFill>
                <a:effectLst>
                  <a:outerShdw blurRad="50800" dist="38100" dir="2700000" algn="tl" rotWithShape="0">
                    <a:prstClr val="black">
                      <a:alpha val="40000"/>
                    </a:prstClr>
                  </a:outerShdw>
                </a:effectLst>
                <a:latin typeface="Comic Sans MS" pitchFamily="66" charset="0"/>
              </a:rPr>
              <a:t>azzurra</a:t>
            </a:r>
          </a:p>
        </p:txBody>
      </p:sp>
      <p:sp>
        <p:nvSpPr>
          <p:cNvPr id="29" name="Rettangolo 28"/>
          <p:cNvSpPr/>
          <p:nvPr/>
        </p:nvSpPr>
        <p:spPr>
          <a:xfrm>
            <a:off x="4860032" y="2348880"/>
            <a:ext cx="691515" cy="33855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1600" b="1" cap="none" spc="0" dirty="0">
                <a:ln w="11430"/>
                <a:solidFill>
                  <a:srgbClr val="FFFF00"/>
                </a:solidFill>
                <a:effectLst>
                  <a:outerShdw blurRad="50800" dist="38100" dir="2700000" algn="tl" rotWithShape="0">
                    <a:prstClr val="black">
                      <a:alpha val="40000"/>
                    </a:prstClr>
                  </a:outerShdw>
                </a:effectLst>
                <a:latin typeface="Comic Sans MS" pitchFamily="66" charset="0"/>
              </a:rPr>
              <a:t>gialla</a:t>
            </a:r>
          </a:p>
        </p:txBody>
      </p:sp>
      <p:sp>
        <p:nvSpPr>
          <p:cNvPr id="30" name="Rettangolo 29"/>
          <p:cNvSpPr/>
          <p:nvPr/>
        </p:nvSpPr>
        <p:spPr>
          <a:xfrm>
            <a:off x="4932040" y="4437112"/>
            <a:ext cx="691515" cy="33855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1600" b="1" cap="none" spc="0" dirty="0">
                <a:ln w="11430"/>
                <a:solidFill>
                  <a:srgbClr val="FFFF00"/>
                </a:solidFill>
                <a:effectLst>
                  <a:outerShdw blurRad="50800" dist="38100" dir="2700000" algn="tl" rotWithShape="0">
                    <a:prstClr val="black">
                      <a:alpha val="40000"/>
                    </a:prstClr>
                  </a:outerShdw>
                </a:effectLst>
                <a:latin typeface="Comic Sans MS" pitchFamily="66" charset="0"/>
              </a:rPr>
              <a:t>gialla</a:t>
            </a:r>
          </a:p>
        </p:txBody>
      </p:sp>
      <p:sp>
        <p:nvSpPr>
          <p:cNvPr id="31" name="CasellaDiTesto 30"/>
          <p:cNvSpPr txBox="1"/>
          <p:nvPr/>
        </p:nvSpPr>
        <p:spPr>
          <a:xfrm>
            <a:off x="5148064" y="5013176"/>
            <a:ext cx="851515" cy="307777"/>
          </a:xfrm>
          <a:prstGeom prst="rect">
            <a:avLst/>
          </a:prstGeom>
          <a:noFill/>
        </p:spPr>
        <p:txBody>
          <a:bodyPr wrap="none" rtlCol="0">
            <a:spAutoFit/>
          </a:bodyPr>
          <a:lstStyle/>
          <a:p>
            <a:r>
              <a:rPr lang="it-IT" sz="1400" b="1" dirty="0"/>
              <a:t>ABITATA</a:t>
            </a:r>
          </a:p>
        </p:txBody>
      </p:sp>
      <p:sp>
        <p:nvSpPr>
          <p:cNvPr id="32" name="Rettangolo 31"/>
          <p:cNvSpPr/>
          <p:nvPr/>
        </p:nvSpPr>
        <p:spPr>
          <a:xfrm>
            <a:off x="6876256" y="260648"/>
            <a:ext cx="691515" cy="33855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1600" b="1" cap="none" spc="0" dirty="0">
                <a:ln w="11430"/>
                <a:solidFill>
                  <a:srgbClr val="FFFF00"/>
                </a:solidFill>
                <a:effectLst>
                  <a:outerShdw blurRad="50800" dist="38100" dir="2700000" algn="tl" rotWithShape="0">
                    <a:prstClr val="black">
                      <a:alpha val="40000"/>
                    </a:prstClr>
                  </a:outerShdw>
                </a:effectLst>
                <a:latin typeface="Comic Sans MS" pitchFamily="66" charset="0"/>
              </a:rPr>
              <a:t>gialla</a:t>
            </a:r>
          </a:p>
        </p:txBody>
      </p:sp>
      <p:sp>
        <p:nvSpPr>
          <p:cNvPr id="33" name="CasellaDiTesto 32"/>
          <p:cNvSpPr txBox="1"/>
          <p:nvPr/>
        </p:nvSpPr>
        <p:spPr>
          <a:xfrm>
            <a:off x="5148064" y="2996952"/>
            <a:ext cx="851515" cy="307777"/>
          </a:xfrm>
          <a:prstGeom prst="rect">
            <a:avLst/>
          </a:prstGeom>
          <a:noFill/>
        </p:spPr>
        <p:txBody>
          <a:bodyPr wrap="none" rtlCol="0">
            <a:spAutoFit/>
          </a:bodyPr>
          <a:lstStyle/>
          <a:p>
            <a:r>
              <a:rPr lang="it-IT" sz="1400" b="1" dirty="0"/>
              <a:t>ABITATA</a:t>
            </a:r>
          </a:p>
        </p:txBody>
      </p:sp>
      <p:sp>
        <p:nvSpPr>
          <p:cNvPr id="34" name="CasellaDiTesto 33"/>
          <p:cNvSpPr txBox="1"/>
          <p:nvPr/>
        </p:nvSpPr>
        <p:spPr>
          <a:xfrm>
            <a:off x="755576" y="5085184"/>
            <a:ext cx="736099" cy="307777"/>
          </a:xfrm>
          <a:prstGeom prst="rect">
            <a:avLst/>
          </a:prstGeom>
          <a:noFill/>
        </p:spPr>
        <p:txBody>
          <a:bodyPr wrap="none" rtlCol="0">
            <a:spAutoFit/>
          </a:bodyPr>
          <a:lstStyle/>
          <a:p>
            <a:r>
              <a:rPr lang="it-IT" sz="1400" b="1" dirty="0"/>
              <a:t>VUOTA</a:t>
            </a:r>
          </a:p>
        </p:txBody>
      </p:sp>
      <p:sp>
        <p:nvSpPr>
          <p:cNvPr id="35" name="CasellaDiTesto 34"/>
          <p:cNvSpPr txBox="1"/>
          <p:nvPr/>
        </p:nvSpPr>
        <p:spPr>
          <a:xfrm>
            <a:off x="2771800" y="3068960"/>
            <a:ext cx="736099" cy="307777"/>
          </a:xfrm>
          <a:prstGeom prst="rect">
            <a:avLst/>
          </a:prstGeom>
          <a:noFill/>
        </p:spPr>
        <p:txBody>
          <a:bodyPr wrap="none" rtlCol="0">
            <a:spAutoFit/>
          </a:bodyPr>
          <a:lstStyle/>
          <a:p>
            <a:r>
              <a:rPr lang="it-IT" sz="1400" b="1" dirty="0"/>
              <a:t>VUOTA</a:t>
            </a:r>
          </a:p>
        </p:txBody>
      </p:sp>
      <p:sp>
        <p:nvSpPr>
          <p:cNvPr id="36" name="CasellaDiTesto 35"/>
          <p:cNvSpPr txBox="1"/>
          <p:nvPr/>
        </p:nvSpPr>
        <p:spPr>
          <a:xfrm>
            <a:off x="7380312" y="2996952"/>
            <a:ext cx="736099" cy="307777"/>
          </a:xfrm>
          <a:prstGeom prst="rect">
            <a:avLst/>
          </a:prstGeom>
          <a:noFill/>
        </p:spPr>
        <p:txBody>
          <a:bodyPr wrap="none" rtlCol="0">
            <a:spAutoFit/>
          </a:bodyPr>
          <a:lstStyle/>
          <a:p>
            <a:r>
              <a:rPr lang="it-IT" sz="1400" b="1" dirty="0"/>
              <a:t>VUOTA</a:t>
            </a:r>
          </a:p>
        </p:txBody>
      </p:sp>
      <p:sp>
        <p:nvSpPr>
          <p:cNvPr id="37" name="CasellaDiTesto 36"/>
          <p:cNvSpPr txBox="1"/>
          <p:nvPr/>
        </p:nvSpPr>
        <p:spPr>
          <a:xfrm>
            <a:off x="7596336" y="5085184"/>
            <a:ext cx="736099" cy="307777"/>
          </a:xfrm>
          <a:prstGeom prst="rect">
            <a:avLst/>
          </a:prstGeom>
          <a:noFill/>
        </p:spPr>
        <p:txBody>
          <a:bodyPr wrap="none" rtlCol="0">
            <a:spAutoFit/>
          </a:bodyPr>
          <a:lstStyle/>
          <a:p>
            <a:r>
              <a:rPr lang="it-IT" sz="1400" b="1" dirty="0"/>
              <a:t>VUOTA</a:t>
            </a:r>
          </a:p>
        </p:txBody>
      </p:sp>
      <p:sp>
        <p:nvSpPr>
          <p:cNvPr id="38" name="CasellaDiTesto 37"/>
          <p:cNvSpPr txBox="1"/>
          <p:nvPr/>
        </p:nvSpPr>
        <p:spPr>
          <a:xfrm>
            <a:off x="2843808" y="5085184"/>
            <a:ext cx="736099" cy="307777"/>
          </a:xfrm>
          <a:prstGeom prst="rect">
            <a:avLst/>
          </a:prstGeom>
          <a:noFill/>
        </p:spPr>
        <p:txBody>
          <a:bodyPr wrap="none" rtlCol="0">
            <a:spAutoFit/>
          </a:bodyPr>
          <a:lstStyle/>
          <a:p>
            <a:r>
              <a:rPr lang="it-IT" sz="1400" b="1" dirty="0"/>
              <a:t>VUOTA</a:t>
            </a:r>
          </a:p>
        </p:txBody>
      </p:sp>
      <p:sp>
        <p:nvSpPr>
          <p:cNvPr id="40" name="CasellaDiTesto 39"/>
          <p:cNvSpPr txBox="1"/>
          <p:nvPr/>
        </p:nvSpPr>
        <p:spPr>
          <a:xfrm>
            <a:off x="5004048" y="1700808"/>
            <a:ext cx="633569" cy="369332"/>
          </a:xfrm>
          <a:prstGeom prst="rect">
            <a:avLst/>
          </a:prstGeom>
          <a:noFill/>
        </p:spPr>
        <p:txBody>
          <a:bodyPr wrap="none" rtlCol="0">
            <a:spAutoFit/>
          </a:bodyPr>
          <a:lstStyle/>
          <a:p>
            <a:r>
              <a:rPr lang="it-IT" b="1" dirty="0">
                <a:solidFill>
                  <a:srgbClr val="FF0000"/>
                </a:solidFill>
                <a:latin typeface="Arial Black"/>
                <a:cs typeface="Arial Black"/>
              </a:rPr>
              <a:t>API</a:t>
            </a:r>
          </a:p>
        </p:txBody>
      </p:sp>
      <p:sp>
        <p:nvSpPr>
          <p:cNvPr id="42" name="Freccia circolare a destra 41"/>
          <p:cNvSpPr/>
          <p:nvPr/>
        </p:nvSpPr>
        <p:spPr>
          <a:xfrm>
            <a:off x="4067944" y="692696"/>
            <a:ext cx="731520" cy="1216152"/>
          </a:xfrm>
          <a:prstGeom prst="curved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43" name="Callout con frecce a sinistra/destra 42"/>
          <p:cNvSpPr/>
          <p:nvPr/>
        </p:nvSpPr>
        <p:spPr>
          <a:xfrm>
            <a:off x="5868144" y="3501008"/>
            <a:ext cx="1216152" cy="288032"/>
          </a:xfrm>
          <a:prstGeom prst="leftRightArrowCallou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600" b="1" dirty="0">
                <a:solidFill>
                  <a:schemeClr val="bg1"/>
                </a:solidFill>
              </a:rPr>
              <a:t>API</a:t>
            </a:r>
          </a:p>
        </p:txBody>
      </p:sp>
      <p:sp>
        <p:nvSpPr>
          <p:cNvPr id="44" name="CasellaDiTesto 43"/>
          <p:cNvSpPr txBox="1"/>
          <p:nvPr/>
        </p:nvSpPr>
        <p:spPr>
          <a:xfrm>
            <a:off x="2843808" y="5733256"/>
            <a:ext cx="633569" cy="369332"/>
          </a:xfrm>
          <a:prstGeom prst="rect">
            <a:avLst/>
          </a:prstGeom>
          <a:noFill/>
        </p:spPr>
        <p:txBody>
          <a:bodyPr wrap="none" rtlCol="0">
            <a:spAutoFit/>
          </a:bodyPr>
          <a:lstStyle/>
          <a:p>
            <a:r>
              <a:rPr lang="it-IT" b="1" dirty="0">
                <a:solidFill>
                  <a:srgbClr val="FF0000"/>
                </a:solidFill>
                <a:latin typeface="Arial Black"/>
                <a:cs typeface="Arial Black"/>
              </a:rPr>
              <a:t>API</a:t>
            </a:r>
          </a:p>
        </p:txBody>
      </p:sp>
      <p:sp>
        <p:nvSpPr>
          <p:cNvPr id="45" name="Freccia circolare a sinistra 44"/>
          <p:cNvSpPr/>
          <p:nvPr/>
        </p:nvSpPr>
        <p:spPr>
          <a:xfrm>
            <a:off x="3563888" y="4725144"/>
            <a:ext cx="731520" cy="1216152"/>
          </a:xfrm>
          <a:prstGeom prst="curved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46" name="CasellaDiTesto 45"/>
          <p:cNvSpPr txBox="1"/>
          <p:nvPr/>
        </p:nvSpPr>
        <p:spPr>
          <a:xfrm>
            <a:off x="323528" y="548680"/>
            <a:ext cx="1753154" cy="815608"/>
          </a:xfrm>
          <a:prstGeom prst="rect">
            <a:avLst/>
          </a:prstGeom>
          <a:noFill/>
        </p:spPr>
        <p:txBody>
          <a:bodyPr wrap="none" rtlCol="0">
            <a:spAutoFit/>
          </a:bodyPr>
          <a:lstStyle/>
          <a:p>
            <a:r>
              <a:rPr lang="it-IT" dirty="0"/>
              <a:t>ORIENTAMENTO</a:t>
            </a:r>
          </a:p>
          <a:p>
            <a:r>
              <a:rPr lang="it-IT" dirty="0"/>
              <a:t>vista più olfatto</a:t>
            </a:r>
          </a:p>
          <a:p>
            <a:r>
              <a:rPr lang="it-IT" sz="1100" dirty="0"/>
              <a:t>K. Von Frisch</a:t>
            </a:r>
          </a:p>
        </p:txBody>
      </p:sp>
    </p:spTree>
    <p:extLst>
      <p:ext uri="{BB962C8B-B14F-4D97-AF65-F5344CB8AC3E}">
        <p14:creationId xmlns:p14="http://schemas.microsoft.com/office/powerpoint/2010/main" val="850814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000" dirty="0"/>
              <a:t>ORIENTAMENTO: VISTA + OLFATTO + CONOSCENZA DEL TERRITORIO</a:t>
            </a:r>
            <a:br>
              <a:rPr lang="it-IT" sz="2000" dirty="0"/>
            </a:br>
            <a:r>
              <a:rPr lang="it-IT" sz="1600" dirty="0"/>
              <a:t>K. von Frisch – R. Menzel – M. Eckoldt</a:t>
            </a:r>
          </a:p>
        </p:txBody>
      </p:sp>
      <p:pic>
        <p:nvPicPr>
          <p:cNvPr id="3" name="Immagine 2"/>
          <p:cNvPicPr>
            <a:picLocks noChangeAspect="1"/>
          </p:cNvPicPr>
          <p:nvPr/>
        </p:nvPicPr>
        <p:blipFill>
          <a:blip r:embed="rId2" cstate="print"/>
          <a:stretch>
            <a:fillRect/>
          </a:stretch>
        </p:blipFill>
        <p:spPr>
          <a:xfrm>
            <a:off x="2915816" y="2263648"/>
            <a:ext cx="6228184" cy="4564707"/>
          </a:xfrm>
          <a:prstGeom prst="rect">
            <a:avLst/>
          </a:prstGeom>
        </p:spPr>
      </p:pic>
      <p:pic>
        <p:nvPicPr>
          <p:cNvPr id="6" name="Immagine 5"/>
          <p:cNvPicPr>
            <a:picLocks noChangeAspect="1"/>
          </p:cNvPicPr>
          <p:nvPr/>
        </p:nvPicPr>
        <p:blipFill>
          <a:blip r:embed="rId3" cstate="print"/>
          <a:stretch>
            <a:fillRect/>
          </a:stretch>
        </p:blipFill>
        <p:spPr>
          <a:xfrm>
            <a:off x="467544" y="1124744"/>
            <a:ext cx="2400300" cy="3390900"/>
          </a:xfrm>
          <a:prstGeom prst="rect">
            <a:avLst/>
          </a:prstGeom>
        </p:spPr>
      </p:pic>
      <p:pic>
        <p:nvPicPr>
          <p:cNvPr id="9" name="Immagine 8"/>
          <p:cNvPicPr>
            <a:picLocks noChangeAspect="1"/>
          </p:cNvPicPr>
          <p:nvPr/>
        </p:nvPicPr>
        <p:blipFill>
          <a:blip r:embed="rId4" cstate="print"/>
          <a:stretch>
            <a:fillRect/>
          </a:stretch>
        </p:blipFill>
        <p:spPr>
          <a:xfrm rot="17218386">
            <a:off x="6876256" y="3861048"/>
            <a:ext cx="977637" cy="765944"/>
          </a:xfrm>
          <a:prstGeom prst="rect">
            <a:avLst/>
          </a:prstGeom>
        </p:spPr>
      </p:pic>
      <p:pic>
        <p:nvPicPr>
          <p:cNvPr id="10" name="Immagine 9"/>
          <p:cNvPicPr>
            <a:picLocks noChangeAspect="1"/>
          </p:cNvPicPr>
          <p:nvPr/>
        </p:nvPicPr>
        <p:blipFill>
          <a:blip r:embed="rId5" cstate="print"/>
          <a:stretch>
            <a:fillRect/>
          </a:stretch>
        </p:blipFill>
        <p:spPr>
          <a:xfrm rot="2785925">
            <a:off x="333245" y="1813383"/>
            <a:ext cx="1091017" cy="892321"/>
          </a:xfrm>
          <a:prstGeom prst="rect">
            <a:avLst/>
          </a:prstGeom>
        </p:spPr>
      </p:pic>
      <p:sp>
        <p:nvSpPr>
          <p:cNvPr id="11" name="Sole 10"/>
          <p:cNvSpPr/>
          <p:nvPr/>
        </p:nvSpPr>
        <p:spPr>
          <a:xfrm>
            <a:off x="7524328" y="3861048"/>
            <a:ext cx="504056" cy="432048"/>
          </a:xfrm>
          <a:prstGeom prst="su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2" name="Sole 11"/>
          <p:cNvSpPr/>
          <p:nvPr/>
        </p:nvSpPr>
        <p:spPr>
          <a:xfrm>
            <a:off x="755576" y="1412776"/>
            <a:ext cx="504056" cy="432048"/>
          </a:xfrm>
          <a:prstGeom prst="su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883438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2" name="Freeform: Shape 9">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magine 4">
            <a:extLst>
              <a:ext uri="{FF2B5EF4-FFF2-40B4-BE49-F238E27FC236}">
                <a16:creationId xmlns:a16="http://schemas.microsoft.com/office/drawing/2014/main" id="{ADC053B1-E738-B85A-6C1B-47A8551C697F}"/>
              </a:ext>
            </a:extLst>
          </p:cNvPr>
          <p:cNvPicPr>
            <a:picLocks noChangeAspect="1"/>
          </p:cNvPicPr>
          <p:nvPr/>
        </p:nvPicPr>
        <p:blipFill rotWithShape="1">
          <a:blip r:embed="rId2">
            <a:extLst>
              <a:ext uri="{28A0092B-C50C-407E-A947-70E740481C1C}">
                <a14:useLocalDpi xmlns:a14="http://schemas.microsoft.com/office/drawing/2010/main" val="0"/>
              </a:ext>
            </a:extLst>
          </a:blip>
          <a:srcRect r="-1" b="29797"/>
          <a:stretch/>
        </p:blipFill>
        <p:spPr>
          <a:xfrm>
            <a:off x="20" y="10"/>
            <a:ext cx="4518095"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4" name="CasellaDiTesto 3"/>
          <p:cNvSpPr txBox="1"/>
          <p:nvPr/>
        </p:nvSpPr>
        <p:spPr>
          <a:xfrm>
            <a:off x="4625888" y="1196752"/>
            <a:ext cx="4518092" cy="5053892"/>
          </a:xfrm>
          <a:prstGeom prst="rect">
            <a:avLst/>
          </a:prstGeom>
        </p:spPr>
        <p:txBody>
          <a:bodyPr vert="horz" lIns="91440" tIns="45720" rIns="91440" bIns="45720" rtlCol="0" anchor="t">
            <a:normAutofit fontScale="92500" lnSpcReduction="10000"/>
          </a:bodyPr>
          <a:lstStyle/>
          <a:p>
            <a:pPr indent="-228600">
              <a:lnSpc>
                <a:spcPct val="90000"/>
              </a:lnSpc>
              <a:spcAft>
                <a:spcPts val="600"/>
              </a:spcAft>
              <a:buFont typeface="Arial" panose="020B0604020202020204" pitchFamily="34" charset="0"/>
              <a:buChar char="•"/>
            </a:pPr>
            <a:r>
              <a:rPr lang="en-US" sz="1600" b="1" u="sng" dirty="0">
                <a:latin typeface="Arial" panose="020B0604020202020204" pitchFamily="34" charset="0"/>
                <a:cs typeface="Arial" panose="020B0604020202020204" pitchFamily="34" charset="0"/>
              </a:rPr>
              <a:t>ARNIA:</a:t>
            </a:r>
            <a:r>
              <a:rPr lang="en-US" sz="1600" dirty="0">
                <a:latin typeface="Arial" panose="020B0604020202020204" pitchFamily="34" charset="0"/>
                <a:cs typeface="Arial" panose="020B0604020202020204" pitchFamily="34" charset="0"/>
              </a:rPr>
              <a:t>  </a:t>
            </a:r>
            <a:r>
              <a:rPr lang="en-U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contenitore per api</a:t>
            </a:r>
          </a:p>
          <a:p>
            <a:pPr indent="-228600">
              <a:lnSpc>
                <a:spcPct val="90000"/>
              </a:lnSpc>
              <a:spcAft>
                <a:spcPts val="600"/>
              </a:spcAft>
              <a:buFont typeface="Arial" panose="020B0604020202020204" pitchFamily="34" charset="0"/>
              <a:buChar char="•"/>
            </a:pPr>
            <a:r>
              <a:rPr lang="en-US" sz="1600" b="1" u="sng" dirty="0">
                <a:latin typeface="Arial" panose="020B0604020202020204" pitchFamily="34" charset="0"/>
                <a:cs typeface="Arial" panose="020B0604020202020204" pitchFamily="34" charset="0"/>
              </a:rPr>
              <a:t>ALVEARE:</a:t>
            </a:r>
            <a:r>
              <a:rPr lang="en-US" sz="1600" dirty="0">
                <a:latin typeface="Arial" panose="020B0604020202020204" pitchFamily="34" charset="0"/>
                <a:cs typeface="Arial" panose="020B0604020202020204" pitchFamily="34" charset="0"/>
              </a:rPr>
              <a:t>  </a:t>
            </a:r>
            <a:r>
              <a:rPr lang="en-U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arnia con api</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FAVO – CELLETTA - OPERCOLO</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TELAIO</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MIELE - POLLINE – PAPPA REALE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6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TROFALLASSI</a:t>
            </a:r>
            <a:endPar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FAMIGLIA – SUPERORGANISMO – ALVEARE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GLOMERE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ODORE FAMIGLIA</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6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LINGUAGGIO DELLA DANZA</a:t>
            </a:r>
            <a:endPar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SCIAMATURA</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6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DERIVA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SACCHEGGO</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600" b="1" u="sng">
                <a:latin typeface="Arial" panose="020B0604020202020204" pitchFamily="34" charset="0"/>
                <a:cs typeface="Arial" panose="020B0604020202020204" pitchFamily="34" charset="0"/>
              </a:rPr>
              <a:t>APIARIO</a:t>
            </a:r>
            <a:r>
              <a:rPr lang="en-US" sz="1600" b="1" u="sng" dirty="0">
                <a:latin typeface="Arial" panose="020B0604020202020204" pitchFamily="34" charset="0"/>
                <a:cs typeface="Arial" panose="020B0604020202020204" pitchFamily="34" charset="0"/>
              </a:rPr>
              <a:t>:  </a:t>
            </a:r>
            <a:r>
              <a:rPr lang="en-U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un insieme di alveari</a:t>
            </a:r>
          </a:p>
          <a:p>
            <a:pPr indent="-228600">
              <a:lnSpc>
                <a:spcPct val="90000"/>
              </a:lnSpc>
              <a:spcAft>
                <a:spcPts val="600"/>
              </a:spcAft>
              <a:buFont typeface="Arial" panose="020B0604020202020204" pitchFamily="34" charset="0"/>
              <a:buChar char="•"/>
            </a:pPr>
            <a:r>
              <a:rPr lang="en-US" sz="1600" b="1" u="sng" dirty="0">
                <a:latin typeface="Arial" panose="020B0604020202020204" pitchFamily="34" charset="0"/>
                <a:cs typeface="Arial" panose="020B0604020202020204" pitchFamily="34" charset="0"/>
              </a:rPr>
              <a:t>POSTAZIONE:</a:t>
            </a:r>
            <a:r>
              <a:rPr lang="en-US" sz="1600" dirty="0">
                <a:latin typeface="Arial" panose="020B0604020202020204" pitchFamily="34" charset="0"/>
                <a:cs typeface="Arial" panose="020B0604020202020204" pitchFamily="34" charset="0"/>
              </a:rPr>
              <a:t>  </a:t>
            </a:r>
            <a:r>
              <a:rPr lang="en-U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sito in cui è ubicato   un apiario</a:t>
            </a:r>
          </a:p>
          <a:p>
            <a:pPr indent="-228600">
              <a:lnSpc>
                <a:spcPct val="90000"/>
              </a:lnSpc>
              <a:spcAft>
                <a:spcPts val="600"/>
              </a:spcAft>
              <a:buFont typeface="Arial" panose="020B0604020202020204" pitchFamily="34" charset="0"/>
              <a:buChar char="•"/>
            </a:pPr>
            <a:r>
              <a:rPr lang="en-US" sz="1600" b="1" u="sng" dirty="0">
                <a:latin typeface="Arial" panose="020B0604020202020204" pitchFamily="34" charset="0"/>
                <a:cs typeface="Arial" panose="020B0604020202020204" pitchFamily="34" charset="0"/>
              </a:rPr>
              <a:t>NOMADISMO:</a:t>
            </a:r>
            <a:r>
              <a:rPr lang="en-US" sz="1600" dirty="0">
                <a:latin typeface="Arial" panose="020B0604020202020204" pitchFamily="34" charset="0"/>
                <a:cs typeface="Arial" panose="020B0604020202020204" pitchFamily="34" charset="0"/>
              </a:rPr>
              <a:t> </a:t>
            </a:r>
            <a:r>
              <a:rPr lang="en-U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spostamento dell’apiario</a:t>
            </a:r>
          </a:p>
          <a:p>
            <a:pPr indent="-228600">
              <a:lnSpc>
                <a:spcPct val="90000"/>
              </a:lnSpc>
              <a:spcAft>
                <a:spcPts val="600"/>
              </a:spcAft>
              <a:buFont typeface="Arial" panose="020B0604020202020204" pitchFamily="34" charset="0"/>
              <a:buChar char="•"/>
            </a:pPr>
            <a:r>
              <a:rPr lang="en-US" sz="1600" b="1" u="sng" dirty="0">
                <a:latin typeface="Arial" panose="020B0604020202020204" pitchFamily="34" charset="0"/>
                <a:cs typeface="Arial" panose="020B0604020202020204" pitchFamily="34" charset="0"/>
              </a:rPr>
              <a:t>APICOLTORE:  </a:t>
            </a:r>
            <a:r>
              <a:rPr lang="en-U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colui che detiene e conduce alveari</a:t>
            </a:r>
          </a:p>
          <a:p>
            <a:pPr indent="-228600">
              <a:lnSpc>
                <a:spcPct val="90000"/>
              </a:lnSpc>
              <a:spcAft>
                <a:spcPts val="600"/>
              </a:spcAft>
              <a:buFont typeface="Arial" panose="020B0604020202020204" pitchFamily="34" charset="0"/>
              <a:buChar char="•"/>
            </a:pPr>
            <a:endParaRPr lang="en-US" sz="1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93265800"/>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a:t>GUSTO</a:t>
            </a:r>
          </a:p>
        </p:txBody>
      </p:sp>
      <p:sp>
        <p:nvSpPr>
          <p:cNvPr id="6" name="Segnaposto testo 3"/>
          <p:cNvSpPr txBox="1">
            <a:spLocks/>
          </p:cNvSpPr>
          <p:nvPr/>
        </p:nvSpPr>
        <p:spPr>
          <a:xfrm>
            <a:off x="457200" y="1124744"/>
            <a:ext cx="3250704" cy="547260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endParaRPr lang="it-IT" dirty="0"/>
          </a:p>
          <a:p>
            <a:pPr algn="just"/>
            <a:endParaRPr lang="it-IT" dirty="0"/>
          </a:p>
          <a:p>
            <a:pPr marL="0" indent="0" algn="just">
              <a:buNone/>
            </a:pPr>
            <a:endParaRPr lang="it-IT" dirty="0"/>
          </a:p>
          <a:p>
            <a:pPr algn="just"/>
            <a:endParaRPr lang="it-IT" dirty="0"/>
          </a:p>
          <a:p>
            <a:pPr algn="just"/>
            <a:endParaRPr lang="it-IT" dirty="0"/>
          </a:p>
          <a:p>
            <a:pPr algn="just"/>
            <a:endParaRPr lang="it-IT" dirty="0"/>
          </a:p>
        </p:txBody>
      </p:sp>
      <p:sp>
        <p:nvSpPr>
          <p:cNvPr id="7" name="CasellaDiTesto 6"/>
          <p:cNvSpPr txBox="1"/>
          <p:nvPr/>
        </p:nvSpPr>
        <p:spPr>
          <a:xfrm>
            <a:off x="251520" y="1539186"/>
            <a:ext cx="8712968" cy="3570208"/>
          </a:xfrm>
          <a:prstGeom prst="rect">
            <a:avLst/>
          </a:prstGeom>
          <a:noFill/>
        </p:spPr>
        <p:txBody>
          <a:bodyPr wrap="square" rtlCol="0">
            <a:spAutoFit/>
          </a:bodyPr>
          <a:lstStyle/>
          <a:p>
            <a:pPr algn="just"/>
            <a:r>
              <a:rPr lang="it-IT" sz="1600" dirty="0"/>
              <a:t>Le api percepiscono correttamente:</a:t>
            </a:r>
          </a:p>
          <a:p>
            <a:pPr marL="285750" indent="-285750" algn="just">
              <a:buFont typeface="Arial"/>
              <a:buChar char="•"/>
            </a:pPr>
            <a:r>
              <a:rPr lang="it-IT" sz="1600" b="1" u="sng" dirty="0">
                <a:solidFill>
                  <a:srgbClr val="FF0000"/>
                </a:solidFill>
              </a:rPr>
              <a:t>Dolce</a:t>
            </a:r>
          </a:p>
          <a:p>
            <a:pPr marL="285750" indent="-285750" algn="just">
              <a:buFont typeface="Arial"/>
              <a:buChar char="•"/>
            </a:pPr>
            <a:r>
              <a:rPr lang="it-IT" sz="1600" b="1" u="sng" dirty="0">
                <a:solidFill>
                  <a:srgbClr val="FF0000"/>
                </a:solidFill>
              </a:rPr>
              <a:t>Salato</a:t>
            </a:r>
          </a:p>
          <a:p>
            <a:pPr marL="285750" indent="-285750" algn="just">
              <a:buFont typeface="Arial"/>
              <a:buChar char="•"/>
            </a:pPr>
            <a:r>
              <a:rPr lang="it-IT" sz="1600" b="1" u="sng" dirty="0">
                <a:solidFill>
                  <a:srgbClr val="FF0000"/>
                </a:solidFill>
              </a:rPr>
              <a:t>Agro</a:t>
            </a:r>
          </a:p>
          <a:p>
            <a:pPr marL="285750" indent="-285750" algn="just">
              <a:buFont typeface="Arial"/>
              <a:buChar char="•"/>
            </a:pPr>
            <a:r>
              <a:rPr lang="it-IT" sz="1600" b="1" u="sng" dirty="0">
                <a:solidFill>
                  <a:srgbClr val="FF0000"/>
                </a:solidFill>
              </a:rPr>
              <a:t>Amaro</a:t>
            </a:r>
          </a:p>
          <a:p>
            <a:pPr algn="just"/>
            <a:r>
              <a:rPr lang="it-IT" sz="1600" dirty="0"/>
              <a:t>Tanto più una soluzione ha un’alta percentuale di zucchero, tanto più le api ne sono ghiotte, ma non tutte le sostanze che a noi sembrano dolci lo sono anche per loro. Aggiungendo del </a:t>
            </a:r>
            <a:r>
              <a:rPr lang="it-IT" sz="1600" b="1" dirty="0"/>
              <a:t>sale</a:t>
            </a:r>
            <a:r>
              <a:rPr lang="it-IT" sz="1600" dirty="0"/>
              <a:t> ad una di due soluzioni con la stessa percentuale di zucchero si osserva che le api suggono con minor frequenza quella a cui è stato aggiunto del sale, sotto la concentrazione dello </a:t>
            </a:r>
            <a:r>
              <a:rPr lang="it-IT" sz="1600" b="1" dirty="0">
                <a:solidFill>
                  <a:srgbClr val="3366FF"/>
                </a:solidFill>
              </a:rPr>
              <a:t>0,0075% di NaCl </a:t>
            </a:r>
            <a:r>
              <a:rPr lang="it-IT" sz="1600" dirty="0"/>
              <a:t>le api non sono più in grado di percepire il sale. Sopra una certa concentrazione di sale le api rifiutano la soluzione zuccherina. Anche l’agro provoca la stessa risposta, mentre sembra che esse esultino di fronte a miscele di zucchero con sostanze amare ( zucchero e chinino) che a noi risulterebbero molto disgustose.</a:t>
            </a:r>
          </a:p>
          <a:p>
            <a:pPr algn="just"/>
            <a:endParaRPr lang="it-IT" dirty="0"/>
          </a:p>
        </p:txBody>
      </p:sp>
      <p:pic>
        <p:nvPicPr>
          <p:cNvPr id="8" name="Immagine 7" descr="ape2.gif"/>
          <p:cNvPicPr>
            <a:picLocks noChangeAspect="1"/>
          </p:cNvPicPr>
          <p:nvPr/>
        </p:nvPicPr>
        <p:blipFill>
          <a:blip r:embed="rId2" cstate="print"/>
          <a:stretch>
            <a:fillRect/>
          </a:stretch>
        </p:blipFill>
        <p:spPr>
          <a:xfrm>
            <a:off x="6372200" y="27405"/>
            <a:ext cx="2088232" cy="2614196"/>
          </a:xfrm>
          <a:prstGeom prst="rect">
            <a:avLst/>
          </a:prstGeom>
        </p:spPr>
      </p:pic>
      <p:pic>
        <p:nvPicPr>
          <p:cNvPr id="9" name="Immagine 8" descr="ape bee.jpg"/>
          <p:cNvPicPr>
            <a:picLocks noChangeAspect="1"/>
          </p:cNvPicPr>
          <p:nvPr/>
        </p:nvPicPr>
        <p:blipFill>
          <a:blip r:embed="rId3" cstate="print"/>
          <a:stretch>
            <a:fillRect/>
          </a:stretch>
        </p:blipFill>
        <p:spPr>
          <a:xfrm>
            <a:off x="1115616" y="5013176"/>
            <a:ext cx="1773687" cy="1370260"/>
          </a:xfrm>
          <a:prstGeom prst="rect">
            <a:avLst/>
          </a:prstGeom>
        </p:spPr>
      </p:pic>
      <p:pic>
        <p:nvPicPr>
          <p:cNvPr id="10" name="Immagine 9" descr="ape bee.jpg"/>
          <p:cNvPicPr>
            <a:picLocks noChangeAspect="1"/>
          </p:cNvPicPr>
          <p:nvPr/>
        </p:nvPicPr>
        <p:blipFill>
          <a:blip r:embed="rId3" cstate="print"/>
          <a:stretch>
            <a:fillRect/>
          </a:stretch>
        </p:blipFill>
        <p:spPr>
          <a:xfrm>
            <a:off x="3491880" y="5013176"/>
            <a:ext cx="1773687" cy="1370260"/>
          </a:xfrm>
          <a:prstGeom prst="rect">
            <a:avLst/>
          </a:prstGeom>
        </p:spPr>
      </p:pic>
      <p:pic>
        <p:nvPicPr>
          <p:cNvPr id="11" name="Immagine 10" descr="ape bee.jpg"/>
          <p:cNvPicPr>
            <a:picLocks noChangeAspect="1"/>
          </p:cNvPicPr>
          <p:nvPr/>
        </p:nvPicPr>
        <p:blipFill>
          <a:blip r:embed="rId3" cstate="print"/>
          <a:stretch>
            <a:fillRect/>
          </a:stretch>
        </p:blipFill>
        <p:spPr>
          <a:xfrm>
            <a:off x="5940152" y="5085184"/>
            <a:ext cx="1773687" cy="1370260"/>
          </a:xfrm>
          <a:prstGeom prst="rect">
            <a:avLst/>
          </a:prstGeom>
        </p:spPr>
      </p:pic>
    </p:spTree>
    <p:extLst>
      <p:ext uri="{BB962C8B-B14F-4D97-AF65-F5344CB8AC3E}">
        <p14:creationId xmlns:p14="http://schemas.microsoft.com/office/powerpoint/2010/main" val="4023857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APPRENDIMENTO E MEMORIA</a:t>
            </a:r>
          </a:p>
        </p:txBody>
      </p:sp>
      <p:sp>
        <p:nvSpPr>
          <p:cNvPr id="5" name="Rettangolo 4"/>
          <p:cNvSpPr/>
          <p:nvPr/>
        </p:nvSpPr>
        <p:spPr>
          <a:xfrm>
            <a:off x="107504" y="2276872"/>
            <a:ext cx="1728192" cy="914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it-IT" dirty="0"/>
              <a:t>apprendimento</a:t>
            </a:r>
          </a:p>
        </p:txBody>
      </p:sp>
      <p:sp>
        <p:nvSpPr>
          <p:cNvPr id="6" name="Rettangolo 5"/>
          <p:cNvSpPr/>
          <p:nvPr/>
        </p:nvSpPr>
        <p:spPr>
          <a:xfrm>
            <a:off x="2987824" y="1700808"/>
            <a:ext cx="1152128" cy="914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it-IT" dirty="0"/>
              <a:t>0° C</a:t>
            </a:r>
          </a:p>
          <a:p>
            <a:pPr algn="ctr"/>
            <a:r>
              <a:rPr lang="it-IT" dirty="0"/>
              <a:t>&lt; di 4 min.</a:t>
            </a:r>
          </a:p>
        </p:txBody>
      </p:sp>
      <p:sp>
        <p:nvSpPr>
          <p:cNvPr id="8" name="Rettangolo 7"/>
          <p:cNvSpPr/>
          <p:nvPr/>
        </p:nvSpPr>
        <p:spPr>
          <a:xfrm>
            <a:off x="5076056" y="1700808"/>
            <a:ext cx="1728192" cy="914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it-IT" dirty="0"/>
              <a:t>Nessuna</a:t>
            </a:r>
          </a:p>
          <a:p>
            <a:pPr algn="ctr"/>
            <a:r>
              <a:rPr lang="it-IT" dirty="0"/>
              <a:t>memorizzazione</a:t>
            </a:r>
          </a:p>
        </p:txBody>
      </p:sp>
      <p:sp>
        <p:nvSpPr>
          <p:cNvPr id="9" name="Rettangolo 8"/>
          <p:cNvSpPr/>
          <p:nvPr/>
        </p:nvSpPr>
        <p:spPr>
          <a:xfrm>
            <a:off x="2987824" y="2852936"/>
            <a:ext cx="1152128" cy="914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it-IT" dirty="0"/>
              <a:t>0° C</a:t>
            </a:r>
          </a:p>
          <a:p>
            <a:pPr algn="ctr"/>
            <a:r>
              <a:rPr lang="it-IT" dirty="0"/>
              <a:t>&gt; di 4 min.</a:t>
            </a:r>
          </a:p>
        </p:txBody>
      </p:sp>
      <p:sp>
        <p:nvSpPr>
          <p:cNvPr id="10" name="Rettangolo 9"/>
          <p:cNvSpPr/>
          <p:nvPr/>
        </p:nvSpPr>
        <p:spPr>
          <a:xfrm>
            <a:off x="5076056" y="2852936"/>
            <a:ext cx="1728192" cy="914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it-IT" dirty="0"/>
              <a:t>Memoria a</a:t>
            </a:r>
          </a:p>
          <a:p>
            <a:pPr algn="ctr"/>
            <a:r>
              <a:rPr lang="it-IT" dirty="0"/>
              <a:t>breve termine</a:t>
            </a:r>
          </a:p>
          <a:p>
            <a:pPr algn="ctr"/>
            <a:r>
              <a:rPr lang="it-IT" dirty="0"/>
              <a:t>conservata</a:t>
            </a:r>
          </a:p>
        </p:txBody>
      </p:sp>
      <p:sp>
        <p:nvSpPr>
          <p:cNvPr id="12" name="Rettangolo 11"/>
          <p:cNvSpPr/>
          <p:nvPr/>
        </p:nvSpPr>
        <p:spPr>
          <a:xfrm>
            <a:off x="107504" y="4005064"/>
            <a:ext cx="1728192" cy="914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it-IT" dirty="0"/>
              <a:t>Apprendimento</a:t>
            </a:r>
          </a:p>
          <a:p>
            <a:pPr algn="ctr"/>
            <a:r>
              <a:rPr lang="it-IT" dirty="0"/>
              <a:t>ripetuto </a:t>
            </a:r>
          </a:p>
        </p:txBody>
      </p:sp>
      <p:sp>
        <p:nvSpPr>
          <p:cNvPr id="13" name="Rettangolo 12"/>
          <p:cNvSpPr/>
          <p:nvPr/>
        </p:nvSpPr>
        <p:spPr>
          <a:xfrm>
            <a:off x="2483768" y="4005064"/>
            <a:ext cx="1728192" cy="914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it-IT" dirty="0"/>
          </a:p>
          <a:p>
            <a:pPr algn="ctr"/>
            <a:r>
              <a:rPr lang="it-IT" dirty="0"/>
              <a:t>Memoria a</a:t>
            </a:r>
          </a:p>
          <a:p>
            <a:pPr algn="ctr"/>
            <a:r>
              <a:rPr lang="it-IT" dirty="0"/>
              <a:t>breve termine</a:t>
            </a:r>
          </a:p>
          <a:p>
            <a:pPr algn="ctr"/>
            <a:endParaRPr lang="it-IT" dirty="0"/>
          </a:p>
        </p:txBody>
      </p:sp>
      <p:sp>
        <p:nvSpPr>
          <p:cNvPr id="14" name="Rettangolo 13"/>
          <p:cNvSpPr/>
          <p:nvPr/>
        </p:nvSpPr>
        <p:spPr>
          <a:xfrm>
            <a:off x="5148064" y="4005064"/>
            <a:ext cx="1728192" cy="914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it-IT" dirty="0"/>
              <a:t>Memoria a</a:t>
            </a:r>
          </a:p>
          <a:p>
            <a:pPr algn="ctr"/>
            <a:r>
              <a:rPr lang="it-IT" dirty="0"/>
              <a:t>lungo termine</a:t>
            </a:r>
          </a:p>
        </p:txBody>
      </p:sp>
      <p:sp>
        <p:nvSpPr>
          <p:cNvPr id="15" name="Rettangolo 14"/>
          <p:cNvSpPr/>
          <p:nvPr/>
        </p:nvSpPr>
        <p:spPr>
          <a:xfrm>
            <a:off x="107504" y="5589240"/>
            <a:ext cx="1728192" cy="914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it-IT" dirty="0"/>
              <a:t>Apprendimento</a:t>
            </a:r>
          </a:p>
          <a:p>
            <a:pPr algn="ctr"/>
            <a:r>
              <a:rPr lang="it-IT" dirty="0"/>
              <a:t>più profumo</a:t>
            </a:r>
          </a:p>
        </p:txBody>
      </p:sp>
      <p:sp>
        <p:nvSpPr>
          <p:cNvPr id="16" name="Rettangolo 15"/>
          <p:cNvSpPr/>
          <p:nvPr/>
        </p:nvSpPr>
        <p:spPr>
          <a:xfrm>
            <a:off x="2483768" y="5589240"/>
            <a:ext cx="1728192" cy="914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it-IT" dirty="0"/>
          </a:p>
          <a:p>
            <a:pPr algn="ctr"/>
            <a:r>
              <a:rPr lang="it-IT" dirty="0"/>
              <a:t>Memoria a</a:t>
            </a:r>
          </a:p>
          <a:p>
            <a:pPr algn="ctr"/>
            <a:r>
              <a:rPr lang="it-IT" dirty="0"/>
              <a:t>breve termine</a:t>
            </a:r>
          </a:p>
          <a:p>
            <a:pPr algn="ctr"/>
            <a:endParaRPr lang="it-IT" dirty="0"/>
          </a:p>
        </p:txBody>
      </p:sp>
      <p:sp>
        <p:nvSpPr>
          <p:cNvPr id="17" name="Rettangolo 16"/>
          <p:cNvSpPr/>
          <p:nvPr/>
        </p:nvSpPr>
        <p:spPr>
          <a:xfrm>
            <a:off x="5148064" y="5589240"/>
            <a:ext cx="1152128" cy="914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it-IT" dirty="0"/>
              <a:t>Sonno più</a:t>
            </a:r>
          </a:p>
          <a:p>
            <a:pPr algn="ctr"/>
            <a:r>
              <a:rPr lang="it-IT" dirty="0"/>
              <a:t>profumo</a:t>
            </a:r>
          </a:p>
        </p:txBody>
      </p:sp>
      <p:sp>
        <p:nvSpPr>
          <p:cNvPr id="18" name="Rettangolo 17"/>
          <p:cNvSpPr/>
          <p:nvPr/>
        </p:nvSpPr>
        <p:spPr>
          <a:xfrm>
            <a:off x="7308304" y="5589240"/>
            <a:ext cx="1728192" cy="914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it-IT" dirty="0"/>
              <a:t>Memoria a</a:t>
            </a:r>
          </a:p>
          <a:p>
            <a:pPr algn="ctr"/>
            <a:r>
              <a:rPr lang="it-IT" dirty="0"/>
              <a:t>lungo termine</a:t>
            </a:r>
          </a:p>
          <a:p>
            <a:pPr algn="ctr"/>
            <a:r>
              <a:rPr lang="it-IT" dirty="0"/>
              <a:t>rinforzata</a:t>
            </a:r>
          </a:p>
        </p:txBody>
      </p:sp>
      <p:sp>
        <p:nvSpPr>
          <p:cNvPr id="19" name="Freccia angolare bidirezionale 18"/>
          <p:cNvSpPr/>
          <p:nvPr/>
        </p:nvSpPr>
        <p:spPr>
          <a:xfrm rot="7977806">
            <a:off x="2083446" y="2308598"/>
            <a:ext cx="850392" cy="850392"/>
          </a:xfrm>
          <a:prstGeom prst="leftUpArrow">
            <a:avLst/>
          </a:prstGeom>
          <a:solidFill>
            <a:srgbClr val="FF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0" name="Freccia destra 19"/>
          <p:cNvSpPr/>
          <p:nvPr/>
        </p:nvSpPr>
        <p:spPr>
          <a:xfrm>
            <a:off x="4211960" y="1988840"/>
            <a:ext cx="792088" cy="360040"/>
          </a:xfrm>
          <a:prstGeom prst="rightArrow">
            <a:avLst/>
          </a:prstGeom>
          <a:solidFill>
            <a:srgbClr val="FF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1" name="Freccia destra 20"/>
          <p:cNvSpPr/>
          <p:nvPr/>
        </p:nvSpPr>
        <p:spPr>
          <a:xfrm>
            <a:off x="4211960" y="3140968"/>
            <a:ext cx="792088" cy="360040"/>
          </a:xfrm>
          <a:prstGeom prst="rightArrow">
            <a:avLst/>
          </a:prstGeom>
          <a:solidFill>
            <a:srgbClr val="FF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2" name="Freccia destra 21"/>
          <p:cNvSpPr/>
          <p:nvPr/>
        </p:nvSpPr>
        <p:spPr>
          <a:xfrm>
            <a:off x="1907704" y="4365104"/>
            <a:ext cx="432048" cy="360040"/>
          </a:xfrm>
          <a:prstGeom prst="rightArrow">
            <a:avLst/>
          </a:prstGeom>
          <a:solidFill>
            <a:srgbClr val="4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3" name="Freccia destra 22"/>
          <p:cNvSpPr/>
          <p:nvPr/>
        </p:nvSpPr>
        <p:spPr>
          <a:xfrm>
            <a:off x="4283968" y="4221088"/>
            <a:ext cx="792088" cy="360040"/>
          </a:xfrm>
          <a:prstGeom prst="rightArrow">
            <a:avLst/>
          </a:prstGeom>
          <a:solidFill>
            <a:srgbClr val="00804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4" name="Freccia destra 23"/>
          <p:cNvSpPr/>
          <p:nvPr/>
        </p:nvSpPr>
        <p:spPr>
          <a:xfrm>
            <a:off x="4283968" y="5877272"/>
            <a:ext cx="792088" cy="360040"/>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5" name="Freccia destra 24"/>
          <p:cNvSpPr/>
          <p:nvPr/>
        </p:nvSpPr>
        <p:spPr>
          <a:xfrm>
            <a:off x="6372200" y="5877272"/>
            <a:ext cx="792088" cy="360040"/>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6" name="Freccia destra 25"/>
          <p:cNvSpPr/>
          <p:nvPr/>
        </p:nvSpPr>
        <p:spPr>
          <a:xfrm>
            <a:off x="1907704" y="5877272"/>
            <a:ext cx="432048" cy="360040"/>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7" name="CasellaDiTesto 26"/>
          <p:cNvSpPr txBox="1"/>
          <p:nvPr/>
        </p:nvSpPr>
        <p:spPr>
          <a:xfrm>
            <a:off x="7164288" y="2996952"/>
            <a:ext cx="1728192" cy="646331"/>
          </a:xfrm>
          <a:prstGeom prst="rect">
            <a:avLst/>
          </a:prstGeom>
          <a:noFill/>
        </p:spPr>
        <p:txBody>
          <a:bodyPr wrap="square" rtlCol="0">
            <a:spAutoFit/>
          </a:bodyPr>
          <a:lstStyle/>
          <a:p>
            <a:r>
              <a:rPr lang="it-IT" dirty="0"/>
              <a:t>R. Menzel</a:t>
            </a:r>
          </a:p>
          <a:p>
            <a:r>
              <a:rPr lang="it-IT" dirty="0"/>
              <a:t>M. Eckoldt</a:t>
            </a:r>
          </a:p>
        </p:txBody>
      </p:sp>
    </p:spTree>
    <p:extLst>
      <p:ext uri="{BB962C8B-B14F-4D97-AF65-F5344CB8AC3E}">
        <p14:creationId xmlns:p14="http://schemas.microsoft.com/office/powerpoint/2010/main" val="3389403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latin typeface="Algerian" panose="04020705040A02060702" pitchFamily="82" charset="0"/>
              </a:rPr>
              <a:t>ABITANTI DELL’ALVEARE</a:t>
            </a:r>
          </a:p>
        </p:txBody>
      </p:sp>
      <p:pic>
        <p:nvPicPr>
          <p:cNvPr id="4" name="Segnaposto contenuto 3" descr="caste.gif"/>
          <p:cNvPicPr>
            <a:picLocks noGrp="1" noChangeAspect="1"/>
          </p:cNvPicPr>
          <p:nvPr>
            <p:ph idx="1"/>
          </p:nvPr>
        </p:nvPicPr>
        <p:blipFill>
          <a:blip r:embed="rId2" cstate="print"/>
          <a:stretch>
            <a:fillRect/>
          </a:stretch>
        </p:blipFill>
        <p:spPr>
          <a:xfrm>
            <a:off x="1187624" y="1988840"/>
            <a:ext cx="6696743" cy="3082106"/>
          </a:xfrm>
        </p:spPr>
      </p:pic>
      <p:sp>
        <p:nvSpPr>
          <p:cNvPr id="5" name="Titolo 1"/>
          <p:cNvSpPr txBox="1">
            <a:spLocks/>
          </p:cNvSpPr>
          <p:nvPr/>
        </p:nvSpPr>
        <p:spPr>
          <a:xfrm>
            <a:off x="683568" y="5157192"/>
            <a:ext cx="8229600" cy="1143000"/>
          </a:xfrm>
          <a:prstGeom prst="rect">
            <a:avLst/>
          </a:prstGeom>
        </p:spPr>
        <p:txBody>
          <a:bodyPr vert="horz" lIns="91440" tIns="45720" rIns="91440" bIns="45720" numCol="1" rtlCol="0" anchor="ctr">
            <a:normAutofit/>
          </a:bodyPr>
          <a:lstStyle/>
          <a:p>
            <a:pPr lvl="0" algn="just">
              <a:spcBef>
                <a:spcPct val="0"/>
              </a:spcBef>
            </a:pPr>
            <a:r>
              <a:rPr lang="it-IT" sz="1400" b="1" dirty="0">
                <a:latin typeface="+mj-lt"/>
                <a:ea typeface="+mj-ea"/>
                <a:cs typeface="+mj-cs"/>
              </a:rPr>
              <a:t>                          </a:t>
            </a:r>
            <a:r>
              <a:rPr lang="it-IT" sz="1400" dirty="0">
                <a:latin typeface="Algerian" panose="04020705040A02060702" pitchFamily="82" charset="0"/>
                <a:ea typeface="+mj-ea"/>
                <a:cs typeface="+mj-cs"/>
              </a:rPr>
              <a:t>APE REGINA                                               FUCO                                          APE OPERAIA </a:t>
            </a:r>
            <a:endParaRPr kumimoji="0" lang="it-IT" sz="1400" i="0" u="none" strike="noStrike" kern="1200" cap="none" spc="0" normalizeH="0" baseline="0" noProof="0" dirty="0">
              <a:ln>
                <a:noFill/>
              </a:ln>
              <a:solidFill>
                <a:schemeClr val="tx1"/>
              </a:solidFill>
              <a:effectLst/>
              <a:uLnTx/>
              <a:uFillTx/>
              <a:latin typeface="Algerian" panose="04020705040A02060702" pitchFamily="82" charset="0"/>
              <a:ea typeface="+mj-ea"/>
              <a:cs typeface="+mj-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67145" y="-161723"/>
            <a:ext cx="3610744" cy="491654"/>
          </a:xfrm>
        </p:spPr>
        <p:txBody>
          <a:bodyPr/>
          <a:lstStyle/>
          <a:p>
            <a:pPr algn="ctr"/>
            <a:r>
              <a:rPr lang="it-IT" dirty="0"/>
              <a:t>APE OPERAIA</a:t>
            </a:r>
          </a:p>
        </p:txBody>
      </p:sp>
      <p:sp>
        <p:nvSpPr>
          <p:cNvPr id="4" name="Segnaposto testo 3"/>
          <p:cNvSpPr>
            <a:spLocks noGrp="1"/>
          </p:cNvSpPr>
          <p:nvPr>
            <p:ph type="body" sz="half" idx="2"/>
          </p:nvPr>
        </p:nvSpPr>
        <p:spPr>
          <a:xfrm>
            <a:off x="395173" y="404664"/>
            <a:ext cx="4490624" cy="6408712"/>
          </a:xfrm>
        </p:spPr>
        <p:txBody>
          <a:bodyPr>
            <a:normAutofit fontScale="92500"/>
          </a:bodyPr>
          <a:lstStyle/>
          <a:p>
            <a:pPr algn="just"/>
            <a:r>
              <a:rPr lang="it-IT" sz="1700" dirty="0">
                <a:latin typeface="Arial" panose="020B0604020202020204" pitchFamily="34" charset="0"/>
                <a:cs typeface="Arial" panose="020B0604020202020204" pitchFamily="34" charset="0"/>
              </a:rPr>
              <a:t>Nasce come </a:t>
            </a:r>
            <a:r>
              <a:rPr lang="it-IT" sz="1900" b="1" dirty="0">
                <a:solidFill>
                  <a:schemeClr val="accent1">
                    <a:lumMod val="60000"/>
                    <a:lumOff val="40000"/>
                  </a:schemeClr>
                </a:solidFill>
                <a:latin typeface="Arial" panose="020B0604020202020204" pitchFamily="34" charset="0"/>
                <a:cs typeface="Arial" panose="020B0604020202020204" pitchFamily="34" charset="0"/>
              </a:rPr>
              <a:t>larva</a:t>
            </a:r>
            <a:r>
              <a:rPr lang="it-IT" sz="1700" dirty="0">
                <a:latin typeface="Arial" panose="020B0604020202020204" pitchFamily="34" charset="0"/>
                <a:cs typeface="Arial" panose="020B0604020202020204" pitchFamily="34" charset="0"/>
              </a:rPr>
              <a:t> </a:t>
            </a:r>
            <a:r>
              <a:rPr lang="it-IT" sz="1700" b="1" u="sng" dirty="0">
                <a:solidFill>
                  <a:schemeClr val="accent6"/>
                </a:solidFill>
                <a:latin typeface="Arial" panose="020B0604020202020204" pitchFamily="34" charset="0"/>
                <a:cs typeface="Arial" panose="020B0604020202020204" pitchFamily="34" charset="0"/>
              </a:rPr>
              <a:t>3 giorni </a:t>
            </a:r>
            <a:r>
              <a:rPr lang="it-IT" sz="1700" dirty="0">
                <a:latin typeface="Arial" panose="020B0604020202020204" pitchFamily="34" charset="0"/>
                <a:cs typeface="Arial" panose="020B0604020202020204" pitchFamily="34" charset="0"/>
              </a:rPr>
              <a:t>dopo la deposizione dell’uovo. A </a:t>
            </a:r>
            <a:r>
              <a:rPr lang="it-IT" sz="1900" b="1" u="sng" dirty="0">
                <a:solidFill>
                  <a:srgbClr val="00B050"/>
                </a:solidFill>
                <a:latin typeface="Arial" panose="020B0604020202020204" pitchFamily="34" charset="0"/>
                <a:cs typeface="Arial" panose="020B0604020202020204" pitchFamily="34" charset="0"/>
              </a:rPr>
              <a:t>8 giorni </a:t>
            </a:r>
            <a:r>
              <a:rPr lang="it-IT" sz="1700" dirty="0">
                <a:latin typeface="Arial" panose="020B0604020202020204" pitchFamily="34" charset="0"/>
                <a:cs typeface="Arial" panose="020B0604020202020204" pitchFamily="34" charset="0"/>
              </a:rPr>
              <a:t>inizia la metamorfosi si trasforma in pupa dopo </a:t>
            </a:r>
            <a:r>
              <a:rPr lang="it-IT" sz="1700" b="1" dirty="0">
                <a:solidFill>
                  <a:schemeClr val="accent1"/>
                </a:solidFill>
                <a:latin typeface="Arial" panose="020B0604020202020204" pitchFamily="34" charset="0"/>
                <a:cs typeface="Arial" panose="020B0604020202020204" pitchFamily="34" charset="0"/>
              </a:rPr>
              <a:t>l’</a:t>
            </a:r>
            <a:r>
              <a:rPr lang="it-IT" sz="1700" b="1" dirty="0" err="1">
                <a:solidFill>
                  <a:schemeClr val="accent1"/>
                </a:solidFill>
                <a:latin typeface="Arial" panose="020B0604020202020204" pitchFamily="34" charset="0"/>
                <a:cs typeface="Arial" panose="020B0604020202020204" pitchFamily="34" charset="0"/>
              </a:rPr>
              <a:t>opercolatura</a:t>
            </a:r>
            <a:r>
              <a:rPr lang="it-IT" sz="1700" b="1" dirty="0">
                <a:solidFill>
                  <a:schemeClr val="accent1"/>
                </a:solidFill>
                <a:latin typeface="Arial" panose="020B0604020202020204" pitchFamily="34" charset="0"/>
                <a:cs typeface="Arial" panose="020B0604020202020204" pitchFamily="34" charset="0"/>
              </a:rPr>
              <a:t> </a:t>
            </a:r>
            <a:r>
              <a:rPr lang="it-IT" sz="1700" dirty="0">
                <a:latin typeface="Arial" panose="020B0604020202020204" pitchFamily="34" charset="0"/>
                <a:cs typeface="Arial" panose="020B0604020202020204" pitchFamily="34" charset="0"/>
              </a:rPr>
              <a:t>della cella e la </a:t>
            </a:r>
            <a:r>
              <a:rPr lang="it-IT" sz="1700" u="sng" dirty="0">
                <a:latin typeface="Arial" panose="020B0604020202020204" pitchFamily="34" charset="0"/>
                <a:cs typeface="Arial" panose="020B0604020202020204" pitchFamily="34" charset="0"/>
              </a:rPr>
              <a:t>nascita</a:t>
            </a:r>
            <a:r>
              <a:rPr lang="it-IT" sz="1700" dirty="0">
                <a:latin typeface="Arial" panose="020B0604020202020204" pitchFamily="34" charset="0"/>
                <a:cs typeface="Arial" panose="020B0604020202020204" pitchFamily="34" charset="0"/>
              </a:rPr>
              <a:t> avviene al </a:t>
            </a:r>
            <a:r>
              <a:rPr lang="it-IT" sz="1700" b="1" u="sng" dirty="0">
                <a:solidFill>
                  <a:schemeClr val="accent6"/>
                </a:solidFill>
                <a:latin typeface="Arial" panose="020B0604020202020204" pitchFamily="34" charset="0"/>
                <a:cs typeface="Arial" panose="020B0604020202020204" pitchFamily="34" charset="0"/>
              </a:rPr>
              <a:t>21° giorno</a:t>
            </a:r>
            <a:r>
              <a:rPr lang="it-IT" sz="1700" b="1" u="sng" dirty="0">
                <a:latin typeface="Arial" panose="020B0604020202020204" pitchFamily="34" charset="0"/>
                <a:cs typeface="Arial" panose="020B0604020202020204" pitchFamily="34" charset="0"/>
              </a:rPr>
              <a:t>.</a:t>
            </a:r>
          </a:p>
          <a:p>
            <a:pPr algn="just">
              <a:buFont typeface="Arial" pitchFamily="34" charset="0"/>
              <a:buChar char="•"/>
            </a:pPr>
            <a:r>
              <a:rPr lang="it-IT" sz="1700" dirty="0">
                <a:latin typeface="Arial" panose="020B0604020202020204" pitchFamily="34" charset="0"/>
                <a:cs typeface="Arial" panose="020B0604020202020204" pitchFamily="34" charset="0"/>
              </a:rPr>
              <a:t>Nei </a:t>
            </a:r>
            <a:r>
              <a:rPr lang="it-IT" sz="1700" dirty="0">
                <a:solidFill>
                  <a:schemeClr val="accent6"/>
                </a:solidFill>
                <a:latin typeface="Arial" panose="020B0604020202020204" pitchFamily="34" charset="0"/>
                <a:cs typeface="Arial" panose="020B0604020202020204" pitchFamily="34" charset="0"/>
              </a:rPr>
              <a:t>primi </a:t>
            </a:r>
            <a:r>
              <a:rPr lang="it-IT" sz="1700" u="sng" dirty="0">
                <a:solidFill>
                  <a:schemeClr val="accent6"/>
                </a:solidFill>
                <a:latin typeface="Arial" panose="020B0604020202020204" pitchFamily="34" charset="0"/>
                <a:cs typeface="Arial" panose="020B0604020202020204" pitchFamily="34" charset="0"/>
              </a:rPr>
              <a:t>3 giorni </a:t>
            </a:r>
            <a:r>
              <a:rPr lang="it-IT" sz="1700" u="sng" dirty="0">
                <a:latin typeface="Arial" panose="020B0604020202020204" pitchFamily="34" charset="0"/>
                <a:cs typeface="Arial" panose="020B0604020202020204" pitchFamily="34" charset="0"/>
              </a:rPr>
              <a:t>di vita </a:t>
            </a:r>
            <a:r>
              <a:rPr lang="it-IT" sz="1700" dirty="0">
                <a:latin typeface="Arial" panose="020B0604020202020204" pitchFamily="34" charset="0"/>
                <a:cs typeface="Arial" panose="020B0604020202020204" pitchFamily="34" charset="0"/>
              </a:rPr>
              <a:t>si occupa della pulizia delle celle </a:t>
            </a:r>
            <a:r>
              <a:rPr lang="it-IT" sz="1700" b="1" u="sng" dirty="0">
                <a:latin typeface="Arial" panose="020B0604020202020204" pitchFamily="34" charset="0"/>
                <a:cs typeface="Arial" panose="020B0604020202020204" pitchFamily="34" charset="0"/>
              </a:rPr>
              <a:t>“</a:t>
            </a:r>
            <a:r>
              <a:rPr lang="it-IT" sz="1700" b="1" u="sng" dirty="0">
                <a:solidFill>
                  <a:schemeClr val="accent5"/>
                </a:solidFill>
                <a:latin typeface="Arial" panose="020B0604020202020204" pitchFamily="34" charset="0"/>
                <a:cs typeface="Arial" panose="020B0604020202020204" pitchFamily="34" charset="0"/>
              </a:rPr>
              <a:t>ape pulitrice</a:t>
            </a:r>
            <a:r>
              <a:rPr lang="it-IT" sz="1700" b="1" u="sng" dirty="0">
                <a:latin typeface="Arial" panose="020B0604020202020204" pitchFamily="34" charset="0"/>
                <a:cs typeface="Arial" panose="020B0604020202020204" pitchFamily="34" charset="0"/>
              </a:rPr>
              <a:t>”</a:t>
            </a:r>
          </a:p>
          <a:p>
            <a:pPr algn="just">
              <a:buFont typeface="Arial" pitchFamily="34" charset="0"/>
              <a:buChar char="•"/>
            </a:pPr>
            <a:r>
              <a:rPr lang="it-IT" sz="1700" dirty="0">
                <a:latin typeface="Arial" panose="020B0604020202020204" pitchFamily="34" charset="0"/>
                <a:cs typeface="Arial" panose="020B0604020202020204" pitchFamily="34" charset="0"/>
              </a:rPr>
              <a:t>Dal </a:t>
            </a:r>
            <a:r>
              <a:rPr lang="it-IT" sz="1700" u="sng" dirty="0">
                <a:solidFill>
                  <a:schemeClr val="accent6"/>
                </a:solidFill>
                <a:latin typeface="Arial" panose="020B0604020202020204" pitchFamily="34" charset="0"/>
                <a:cs typeface="Arial" panose="020B0604020202020204" pitchFamily="34" charset="0"/>
              </a:rPr>
              <a:t>4° giorno </a:t>
            </a:r>
            <a:r>
              <a:rPr lang="it-IT" sz="1700" dirty="0">
                <a:latin typeface="Arial" panose="020B0604020202020204" pitchFamily="34" charset="0"/>
                <a:cs typeface="Arial" panose="020B0604020202020204" pitchFamily="34" charset="0"/>
              </a:rPr>
              <a:t>inizia a nutrire le larve </a:t>
            </a:r>
            <a:r>
              <a:rPr lang="it-IT" sz="1700" b="1" u="sng" dirty="0">
                <a:latin typeface="Arial" panose="020B0604020202020204" pitchFamily="34" charset="0"/>
                <a:cs typeface="Arial" panose="020B0604020202020204" pitchFamily="34" charset="0"/>
              </a:rPr>
              <a:t>“</a:t>
            </a:r>
            <a:r>
              <a:rPr lang="it-IT" sz="1700" b="1" u="sng" dirty="0">
                <a:solidFill>
                  <a:srgbClr val="00B050"/>
                </a:solidFill>
                <a:latin typeface="Arial" panose="020B0604020202020204" pitchFamily="34" charset="0"/>
                <a:cs typeface="Arial" panose="020B0604020202020204" pitchFamily="34" charset="0"/>
              </a:rPr>
              <a:t>ape nutrice</a:t>
            </a:r>
            <a:r>
              <a:rPr lang="it-IT" sz="1700" b="1" u="sng" dirty="0">
                <a:latin typeface="Arial" panose="020B0604020202020204" pitchFamily="34" charset="0"/>
                <a:cs typeface="Arial" panose="020B0604020202020204" pitchFamily="34" charset="0"/>
              </a:rPr>
              <a:t>”</a:t>
            </a:r>
            <a:r>
              <a:rPr lang="it-IT" sz="1700" dirty="0">
                <a:latin typeface="Arial" panose="020B0604020202020204" pitchFamily="34" charset="0"/>
                <a:cs typeface="Arial" panose="020B0604020202020204" pitchFamily="34" charset="0"/>
              </a:rPr>
              <a:t> Dal </a:t>
            </a:r>
            <a:r>
              <a:rPr lang="it-IT" sz="1700" b="1" dirty="0">
                <a:solidFill>
                  <a:srgbClr val="7030A0"/>
                </a:solidFill>
                <a:latin typeface="Arial" panose="020B0604020202020204" pitchFamily="34" charset="0"/>
                <a:cs typeface="Arial" panose="020B0604020202020204" pitchFamily="34" charset="0"/>
              </a:rPr>
              <a:t>5° al 15° gg </a:t>
            </a:r>
            <a:r>
              <a:rPr lang="it-IT" sz="1700" dirty="0">
                <a:latin typeface="Arial" panose="020B0604020202020204" pitchFamily="34" charset="0"/>
                <a:cs typeface="Arial" panose="020B0604020202020204" pitchFamily="34" charset="0"/>
              </a:rPr>
              <a:t>si attivano le ghiandole (sottomandibolare – ipofaringea) per la produzione di </a:t>
            </a:r>
            <a:r>
              <a:rPr lang="it-IT" sz="1700" b="1" dirty="0">
                <a:solidFill>
                  <a:srgbClr val="7030A0"/>
                </a:solidFill>
                <a:latin typeface="Arial" panose="020B0604020202020204" pitchFamily="34" charset="0"/>
                <a:cs typeface="Arial" panose="020B0604020202020204" pitchFamily="34" charset="0"/>
              </a:rPr>
              <a:t>pappa reale (</a:t>
            </a:r>
            <a:r>
              <a:rPr lang="it-IT" sz="1700" dirty="0">
                <a:latin typeface="Arial" panose="020B0604020202020204" pitchFamily="34" charset="0"/>
                <a:cs typeface="Arial" panose="020B0604020202020204" pitchFamily="34" charset="0"/>
              </a:rPr>
              <a:t>ape ancella)</a:t>
            </a:r>
            <a:endParaRPr lang="it-IT" sz="1700" b="1" u="sng" dirty="0">
              <a:solidFill>
                <a:srgbClr val="7030A0"/>
              </a:solidFill>
              <a:latin typeface="Arial" panose="020B0604020202020204" pitchFamily="34" charset="0"/>
              <a:cs typeface="Arial" panose="020B0604020202020204" pitchFamily="34" charset="0"/>
            </a:endParaRPr>
          </a:p>
          <a:p>
            <a:pPr algn="just">
              <a:buFont typeface="Arial" pitchFamily="34" charset="0"/>
              <a:buChar char="•"/>
            </a:pPr>
            <a:r>
              <a:rPr lang="it-IT" sz="1700" dirty="0">
                <a:latin typeface="Arial" panose="020B0604020202020204" pitchFamily="34" charset="0"/>
                <a:cs typeface="Arial" panose="020B0604020202020204" pitchFamily="34" charset="0"/>
              </a:rPr>
              <a:t>Dal </a:t>
            </a:r>
            <a:r>
              <a:rPr lang="it-IT" sz="1700" u="sng" dirty="0">
                <a:solidFill>
                  <a:schemeClr val="accent6"/>
                </a:solidFill>
                <a:latin typeface="Arial" panose="020B0604020202020204" pitchFamily="34" charset="0"/>
                <a:cs typeface="Arial" panose="020B0604020202020204" pitchFamily="34" charset="0"/>
              </a:rPr>
              <a:t>10° al 16° giorno </a:t>
            </a:r>
            <a:r>
              <a:rPr lang="it-IT" sz="1700" dirty="0">
                <a:latin typeface="Arial" panose="020B0604020202020204" pitchFamily="34" charset="0"/>
                <a:cs typeface="Arial" panose="020B0604020202020204" pitchFamily="34" charset="0"/>
              </a:rPr>
              <a:t>si attivano le ghiandole </a:t>
            </a:r>
            <a:r>
              <a:rPr lang="it-IT" sz="1700" u="sng" dirty="0">
                <a:solidFill>
                  <a:srgbClr val="3366FF"/>
                </a:solidFill>
                <a:latin typeface="Arial" panose="020B0604020202020204" pitchFamily="34" charset="0"/>
                <a:cs typeface="Arial" panose="020B0604020202020204" pitchFamily="34" charset="0"/>
              </a:rPr>
              <a:t>ceripare</a:t>
            </a:r>
            <a:r>
              <a:rPr lang="it-IT" sz="1700" dirty="0">
                <a:latin typeface="Arial" panose="020B0604020202020204" pitchFamily="34" charset="0"/>
                <a:cs typeface="Arial" panose="020B0604020202020204" pitchFamily="34" charset="0"/>
              </a:rPr>
              <a:t> ed allora partecipa alla costruzione dei favi </a:t>
            </a:r>
            <a:r>
              <a:rPr lang="it-IT" sz="1700" b="1" u="sng" dirty="0">
                <a:latin typeface="Arial" panose="020B0604020202020204" pitchFamily="34" charset="0"/>
                <a:cs typeface="Arial" panose="020B0604020202020204" pitchFamily="34" charset="0"/>
              </a:rPr>
              <a:t>“</a:t>
            </a:r>
            <a:r>
              <a:rPr lang="it-IT" sz="1700" b="1" u="sng" dirty="0">
                <a:solidFill>
                  <a:srgbClr val="E40616"/>
                </a:solidFill>
                <a:latin typeface="Arial" panose="020B0604020202020204" pitchFamily="34" charset="0"/>
                <a:cs typeface="Arial" panose="020B0604020202020204" pitchFamily="34" charset="0"/>
              </a:rPr>
              <a:t>ape ceraiola</a:t>
            </a:r>
            <a:r>
              <a:rPr lang="it-IT" sz="1700" b="1" u="sng" dirty="0">
                <a:latin typeface="Arial" panose="020B0604020202020204" pitchFamily="34" charset="0"/>
                <a:cs typeface="Arial" panose="020B0604020202020204" pitchFamily="34" charset="0"/>
              </a:rPr>
              <a:t>”, </a:t>
            </a:r>
            <a:r>
              <a:rPr lang="it-IT" sz="1700" dirty="0">
                <a:latin typeface="Arial" panose="020B0604020202020204" pitchFamily="34" charset="0"/>
                <a:cs typeface="Arial" panose="020B0604020202020204" pitchFamily="34" charset="0"/>
              </a:rPr>
              <a:t>in questo periodo si occupa anche di ricevere il nettare e trasformarlo in miele e stoccarlo insieme al polline nelle celle, </a:t>
            </a:r>
            <a:r>
              <a:rPr lang="it-IT" sz="1700">
                <a:latin typeface="Arial" panose="020B0604020202020204" pitchFamily="34" charset="0"/>
                <a:cs typeface="Arial" panose="020B0604020202020204" pitchFamily="34" charset="0"/>
              </a:rPr>
              <a:t>dal Dal</a:t>
            </a:r>
            <a:r>
              <a:rPr lang="it-IT" sz="1700" dirty="0">
                <a:latin typeface="Arial" panose="020B0604020202020204" pitchFamily="34" charset="0"/>
                <a:cs typeface="Arial" panose="020B0604020202020204" pitchFamily="34" charset="0"/>
              </a:rPr>
              <a:t> </a:t>
            </a:r>
            <a:r>
              <a:rPr lang="it-IT" sz="1700" u="sng" dirty="0">
                <a:solidFill>
                  <a:schemeClr val="accent6"/>
                </a:solidFill>
                <a:latin typeface="Arial" panose="020B0604020202020204" pitchFamily="34" charset="0"/>
                <a:cs typeface="Arial" panose="020B0604020202020204" pitchFamily="34" charset="0"/>
              </a:rPr>
              <a:t>20° giorno </a:t>
            </a:r>
            <a:r>
              <a:rPr lang="it-IT" sz="1700" dirty="0">
                <a:latin typeface="Arial" panose="020B0604020202020204" pitchFamily="34" charset="0"/>
                <a:cs typeface="Arial" panose="020B0604020202020204" pitchFamily="34" charset="0"/>
              </a:rPr>
              <a:t>si sviluppa la ghiandola produttrice </a:t>
            </a:r>
            <a:r>
              <a:rPr lang="it-IT" sz="1700" u="sng" dirty="0">
                <a:solidFill>
                  <a:srgbClr val="3366FF"/>
                </a:solidFill>
                <a:latin typeface="Arial" panose="020B0604020202020204" pitchFamily="34" charset="0"/>
                <a:cs typeface="Arial" panose="020B0604020202020204" pitchFamily="34" charset="0"/>
              </a:rPr>
              <a:t>del veleno </a:t>
            </a:r>
            <a:r>
              <a:rPr lang="it-IT" sz="1700" dirty="0">
                <a:latin typeface="Arial" panose="020B0604020202020204" pitchFamily="34" charset="0"/>
                <a:cs typeface="Arial" panose="020B0604020202020204" pitchFamily="34" charset="0"/>
              </a:rPr>
              <a:t>per cui si occupa della difesa dell’alveare </a:t>
            </a:r>
            <a:r>
              <a:rPr lang="it-IT" sz="1700" dirty="0">
                <a:solidFill>
                  <a:srgbClr val="408000"/>
                </a:solidFill>
                <a:latin typeface="Arial" panose="020B0604020202020204" pitchFamily="34" charset="0"/>
                <a:cs typeface="Arial" panose="020B0604020202020204" pitchFamily="34" charset="0"/>
              </a:rPr>
              <a:t>“</a:t>
            </a:r>
            <a:r>
              <a:rPr lang="it-IT" sz="1700" b="1" dirty="0">
                <a:solidFill>
                  <a:srgbClr val="408000"/>
                </a:solidFill>
                <a:latin typeface="Arial" panose="020B0604020202020204" pitchFamily="34" charset="0"/>
                <a:cs typeface="Arial" panose="020B0604020202020204" pitchFamily="34" charset="0"/>
              </a:rPr>
              <a:t>ape sentinella</a:t>
            </a:r>
            <a:r>
              <a:rPr lang="it-IT" sz="1700" dirty="0">
                <a:solidFill>
                  <a:srgbClr val="408000"/>
                </a:solidFill>
                <a:latin typeface="Arial" panose="020B0604020202020204" pitchFamily="34" charset="0"/>
                <a:cs typeface="Arial" panose="020B0604020202020204" pitchFamily="34" charset="0"/>
              </a:rPr>
              <a:t>” “</a:t>
            </a:r>
            <a:r>
              <a:rPr lang="it-IT" sz="1700" b="1" dirty="0">
                <a:solidFill>
                  <a:srgbClr val="408000"/>
                </a:solidFill>
                <a:latin typeface="Arial" panose="020B0604020202020204" pitchFamily="34" charset="0"/>
                <a:cs typeface="Arial" panose="020B0604020202020204" pitchFamily="34" charset="0"/>
              </a:rPr>
              <a:t>ape guardiana</a:t>
            </a:r>
            <a:r>
              <a:rPr lang="it-IT" sz="1700" dirty="0">
                <a:solidFill>
                  <a:srgbClr val="408000"/>
                </a:solidFill>
                <a:latin typeface="Arial" panose="020B0604020202020204" pitchFamily="34" charset="0"/>
                <a:cs typeface="Arial" panose="020B0604020202020204" pitchFamily="34" charset="0"/>
              </a:rPr>
              <a:t>”</a:t>
            </a:r>
          </a:p>
          <a:p>
            <a:pPr algn="just">
              <a:buFont typeface="Arial" pitchFamily="34" charset="0"/>
              <a:buChar char="•"/>
            </a:pPr>
            <a:r>
              <a:rPr lang="it-IT" sz="1700" dirty="0">
                <a:solidFill>
                  <a:schemeClr val="accent6"/>
                </a:solidFill>
                <a:latin typeface="Arial" panose="020B0604020202020204" pitchFamily="34" charset="0"/>
                <a:cs typeface="Arial" panose="020B0604020202020204" pitchFamily="34" charset="0"/>
              </a:rPr>
              <a:t>Dal </a:t>
            </a:r>
            <a:r>
              <a:rPr lang="it-IT" sz="1700" u="sng" dirty="0">
                <a:solidFill>
                  <a:schemeClr val="accent6"/>
                </a:solidFill>
                <a:latin typeface="Arial" panose="020B0604020202020204" pitchFamily="34" charset="0"/>
                <a:cs typeface="Arial" panose="020B0604020202020204" pitchFamily="34" charset="0"/>
              </a:rPr>
              <a:t>21° giorno </a:t>
            </a:r>
            <a:r>
              <a:rPr lang="it-IT" sz="1700" dirty="0">
                <a:latin typeface="Arial" panose="020B0604020202020204" pitchFamily="34" charset="0"/>
                <a:cs typeface="Arial" panose="020B0604020202020204" pitchFamily="34" charset="0"/>
              </a:rPr>
              <a:t>inizia a volare fuori dall’alveare per cercare fiori ricchi di nettare “</a:t>
            </a:r>
            <a:r>
              <a:rPr lang="it-IT" sz="1700" b="1" u="sng" dirty="0">
                <a:solidFill>
                  <a:schemeClr val="accent2">
                    <a:lumMod val="60000"/>
                    <a:lumOff val="40000"/>
                  </a:schemeClr>
                </a:solidFill>
                <a:latin typeface="Arial" panose="020B0604020202020204" pitchFamily="34" charset="0"/>
                <a:cs typeface="Arial" panose="020B0604020202020204" pitchFamily="34" charset="0"/>
              </a:rPr>
              <a:t>ape esploratrice</a:t>
            </a:r>
            <a:r>
              <a:rPr lang="it-IT" sz="1700" b="1" u="sng" dirty="0">
                <a:latin typeface="Arial" panose="020B0604020202020204" pitchFamily="34" charset="0"/>
                <a:cs typeface="Arial" panose="020B0604020202020204" pitchFamily="34" charset="0"/>
              </a:rPr>
              <a:t>”</a:t>
            </a:r>
            <a:r>
              <a:rPr lang="it-IT" sz="1700" dirty="0">
                <a:latin typeface="Arial" panose="020B0604020202020204" pitchFamily="34" charset="0"/>
                <a:cs typeface="Arial" panose="020B0604020202020204" pitchFamily="34" charset="0"/>
              </a:rPr>
              <a:t> poi per raccogliere nettare e polline </a:t>
            </a:r>
            <a:r>
              <a:rPr lang="it-IT" sz="1700" b="1" u="sng" dirty="0">
                <a:latin typeface="Arial" panose="020B0604020202020204" pitchFamily="34" charset="0"/>
                <a:cs typeface="Arial" panose="020B0604020202020204" pitchFamily="34" charset="0"/>
              </a:rPr>
              <a:t>“</a:t>
            </a:r>
            <a:r>
              <a:rPr lang="it-IT" sz="1700" b="1" u="sng" dirty="0">
                <a:solidFill>
                  <a:srgbClr val="92D050"/>
                </a:solidFill>
                <a:latin typeface="Arial" panose="020B0604020202020204" pitchFamily="34" charset="0"/>
                <a:cs typeface="Arial" panose="020B0604020202020204" pitchFamily="34" charset="0"/>
              </a:rPr>
              <a:t>ape bottinatrice</a:t>
            </a:r>
            <a:r>
              <a:rPr lang="it-IT" sz="1700" dirty="0">
                <a:latin typeface="Arial" panose="020B0604020202020204" pitchFamily="34" charset="0"/>
                <a:cs typeface="Arial" panose="020B0604020202020204" pitchFamily="34" charset="0"/>
              </a:rPr>
              <a:t>”</a:t>
            </a:r>
          </a:p>
          <a:p>
            <a:pPr algn="just">
              <a:buFont typeface="Arial" pitchFamily="34" charset="0"/>
              <a:buChar char="•"/>
            </a:pPr>
            <a:endParaRPr lang="it-IT" dirty="0"/>
          </a:p>
          <a:p>
            <a:pPr algn="just">
              <a:buFont typeface="Arial" pitchFamily="34" charset="0"/>
              <a:buChar char="•"/>
            </a:pPr>
            <a:endParaRPr lang="it-IT" dirty="0"/>
          </a:p>
          <a:p>
            <a:pPr algn="just">
              <a:buFont typeface="Arial" pitchFamily="34" charset="0"/>
              <a:buChar char="•"/>
            </a:pPr>
            <a:endParaRPr lang="it-IT" dirty="0"/>
          </a:p>
          <a:p>
            <a:pPr algn="just">
              <a:buFont typeface="Arial" pitchFamily="34" charset="0"/>
              <a:buChar char="•"/>
            </a:pPr>
            <a:endParaRPr lang="it-IT" dirty="0"/>
          </a:p>
        </p:txBody>
      </p:sp>
      <p:sp>
        <p:nvSpPr>
          <p:cNvPr id="6" name="Titolo 1"/>
          <p:cNvSpPr txBox="1">
            <a:spLocks/>
          </p:cNvSpPr>
          <p:nvPr/>
        </p:nvSpPr>
        <p:spPr>
          <a:xfrm>
            <a:off x="395174" y="-382860"/>
            <a:ext cx="3817296" cy="1198086"/>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it-IT" sz="2000" b="1" i="0" u="none" strike="noStrike" kern="1200" cap="none" spc="0" normalizeH="0" baseline="0" noProof="0" dirty="0">
              <a:ln>
                <a:noFill/>
              </a:ln>
              <a:solidFill>
                <a:schemeClr val="tx1"/>
              </a:solidFill>
              <a:effectLst/>
              <a:uLnTx/>
              <a:uFillTx/>
              <a:latin typeface="+mj-lt"/>
              <a:ea typeface="+mj-ea"/>
              <a:cs typeface="+mj-cs"/>
            </a:endParaRPr>
          </a:p>
        </p:txBody>
      </p:sp>
      <p:pic>
        <p:nvPicPr>
          <p:cNvPr id="12" name="Immagine 11" descr="nascita_ape.jpg"/>
          <p:cNvPicPr>
            <a:picLocks noChangeAspect="1"/>
          </p:cNvPicPr>
          <p:nvPr/>
        </p:nvPicPr>
        <p:blipFill>
          <a:blip r:embed="rId2" cstate="print"/>
          <a:stretch>
            <a:fillRect/>
          </a:stretch>
        </p:blipFill>
        <p:spPr>
          <a:xfrm rot="5400000">
            <a:off x="3473878" y="1862826"/>
            <a:ext cx="6408712" cy="3204356"/>
          </a:xfrm>
          <a:prstGeom prst="rect">
            <a:avLst/>
          </a:prstGeom>
        </p:spPr>
      </p:pic>
      <p:sp>
        <p:nvSpPr>
          <p:cNvPr id="13" name="Rettangolo 12"/>
          <p:cNvSpPr/>
          <p:nvPr/>
        </p:nvSpPr>
        <p:spPr>
          <a:xfrm>
            <a:off x="6300192" y="692696"/>
            <a:ext cx="817853"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2400" b="1" cap="none" spc="0" dirty="0">
                <a:ln w="11430"/>
                <a:solidFill>
                  <a:srgbClr val="FF0000"/>
                </a:solidFill>
                <a:effectLst>
                  <a:outerShdw blurRad="50800" dist="39000" dir="5460000" algn="tl">
                    <a:srgbClr val="000000">
                      <a:alpha val="38000"/>
                    </a:srgbClr>
                  </a:outerShdw>
                </a:effectLst>
                <a:latin typeface="Comic Sans MS" pitchFamily="66" charset="0"/>
              </a:rPr>
              <a:t>uovo</a:t>
            </a:r>
          </a:p>
        </p:txBody>
      </p:sp>
      <p:sp>
        <p:nvSpPr>
          <p:cNvPr id="14" name="Rettangolo 13"/>
          <p:cNvSpPr/>
          <p:nvPr/>
        </p:nvSpPr>
        <p:spPr>
          <a:xfrm>
            <a:off x="6012160" y="1412776"/>
            <a:ext cx="909224"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2400" b="1" cap="none" spc="0" dirty="0">
                <a:ln w="11430"/>
                <a:solidFill>
                  <a:srgbClr val="FF0000"/>
                </a:solidFill>
                <a:effectLst>
                  <a:outerShdw blurRad="50800" dist="39000" dir="5460000" algn="tl">
                    <a:srgbClr val="000000">
                      <a:alpha val="38000"/>
                    </a:srgbClr>
                  </a:outerShdw>
                </a:effectLst>
                <a:latin typeface="Comic Sans MS" pitchFamily="66" charset="0"/>
              </a:rPr>
              <a:t>larva</a:t>
            </a:r>
          </a:p>
        </p:txBody>
      </p:sp>
      <p:sp>
        <p:nvSpPr>
          <p:cNvPr id="15" name="Rettangolo 14"/>
          <p:cNvSpPr/>
          <p:nvPr/>
        </p:nvSpPr>
        <p:spPr>
          <a:xfrm>
            <a:off x="6300192" y="2420888"/>
            <a:ext cx="846707"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2400" b="1" cap="none" spc="0" dirty="0">
                <a:ln w="11430"/>
                <a:solidFill>
                  <a:srgbClr val="FFFF00"/>
                </a:solidFill>
                <a:effectLst>
                  <a:outerShdw blurRad="50800" dist="39000" dir="5460000" algn="tl">
                    <a:srgbClr val="000000">
                      <a:alpha val="38000"/>
                    </a:srgbClr>
                  </a:outerShdw>
                </a:effectLst>
                <a:latin typeface="Comic Sans MS" pitchFamily="66" charset="0"/>
              </a:rPr>
              <a:t>pupa</a:t>
            </a:r>
          </a:p>
        </p:txBody>
      </p:sp>
      <p:sp>
        <p:nvSpPr>
          <p:cNvPr id="16" name="Rettangolo 15"/>
          <p:cNvSpPr/>
          <p:nvPr/>
        </p:nvSpPr>
        <p:spPr>
          <a:xfrm>
            <a:off x="5940152" y="3501008"/>
            <a:ext cx="846707"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2400" b="1" cap="none" spc="0" dirty="0">
                <a:ln w="11430"/>
                <a:solidFill>
                  <a:srgbClr val="FFFF00"/>
                </a:solidFill>
                <a:effectLst>
                  <a:outerShdw blurRad="50800" dist="39000" dir="5460000" algn="tl">
                    <a:srgbClr val="000000">
                      <a:alpha val="38000"/>
                    </a:srgbClr>
                  </a:outerShdw>
                </a:effectLst>
                <a:latin typeface="Comic Sans MS" pitchFamily="66" charset="0"/>
              </a:rPr>
              <a:t>pupa</a:t>
            </a:r>
          </a:p>
        </p:txBody>
      </p:sp>
      <p:sp>
        <p:nvSpPr>
          <p:cNvPr id="17" name="Rettangolo 16"/>
          <p:cNvSpPr/>
          <p:nvPr/>
        </p:nvSpPr>
        <p:spPr>
          <a:xfrm rot="5400000">
            <a:off x="6820322" y="3412926"/>
            <a:ext cx="2013693"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2400" b="1" cap="none" spc="0" dirty="0">
                <a:ln w="11430"/>
                <a:solidFill>
                  <a:srgbClr val="7030A0"/>
                </a:solidFill>
                <a:effectLst>
                  <a:outerShdw blurRad="50800" dist="39000" dir="5460000" algn="tl">
                    <a:srgbClr val="000000">
                      <a:alpha val="38000"/>
                    </a:srgbClr>
                  </a:outerShdw>
                </a:effectLst>
                <a:latin typeface="Comic Sans MS" pitchFamily="66" charset="0"/>
              </a:rPr>
              <a:t>metamorfosi</a:t>
            </a:r>
          </a:p>
        </p:txBody>
      </p:sp>
      <p:sp>
        <p:nvSpPr>
          <p:cNvPr id="18" name="Rettangolo 17"/>
          <p:cNvSpPr/>
          <p:nvPr/>
        </p:nvSpPr>
        <p:spPr>
          <a:xfrm>
            <a:off x="5652120" y="6093296"/>
            <a:ext cx="1792077"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2400" b="1" cap="none" spc="0" dirty="0">
                <a:ln w="11430"/>
                <a:solidFill>
                  <a:schemeClr val="bg1">
                    <a:lumMod val="95000"/>
                  </a:schemeClr>
                </a:solidFill>
                <a:effectLst>
                  <a:outerShdw blurRad="50800" dist="39000" dir="5460000" algn="tl">
                    <a:srgbClr val="000000">
                      <a:alpha val="38000"/>
                    </a:srgbClr>
                  </a:outerShdw>
                </a:effectLst>
                <a:latin typeface="Comic Sans MS" pitchFamily="66" charset="0"/>
              </a:rPr>
              <a:t>Ape adulta</a:t>
            </a:r>
          </a:p>
        </p:txBody>
      </p:sp>
      <p:sp>
        <p:nvSpPr>
          <p:cNvPr id="19" name="Rettangolo 18"/>
          <p:cNvSpPr/>
          <p:nvPr/>
        </p:nvSpPr>
        <p:spPr>
          <a:xfrm>
            <a:off x="7379406" y="499999"/>
            <a:ext cx="1704914" cy="33855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1600" b="1" dirty="0">
                <a:ln w="11430"/>
                <a:solidFill>
                  <a:srgbClr val="FF0000"/>
                </a:solidFill>
                <a:effectLst>
                  <a:outerShdw blurRad="50800" dist="39000" dir="5460000" algn="tl">
                    <a:srgbClr val="000000">
                      <a:alpha val="38000"/>
                    </a:srgbClr>
                  </a:outerShdw>
                </a:effectLst>
                <a:latin typeface="Comic Sans MS" pitchFamily="66" charset="0"/>
              </a:rPr>
              <a:t>Da 1 a 3 giorni</a:t>
            </a:r>
            <a:endParaRPr lang="it-IT" sz="1600" b="1" cap="none" spc="0" dirty="0">
              <a:ln w="11430"/>
              <a:solidFill>
                <a:srgbClr val="FF0000"/>
              </a:solidFill>
              <a:effectLst>
                <a:outerShdw blurRad="50800" dist="39000" dir="5460000" algn="tl">
                  <a:srgbClr val="000000">
                    <a:alpha val="38000"/>
                  </a:srgbClr>
                </a:outerShdw>
              </a:effectLst>
              <a:latin typeface="Comic Sans MS" pitchFamily="66" charset="0"/>
            </a:endParaRPr>
          </a:p>
        </p:txBody>
      </p:sp>
      <p:sp>
        <p:nvSpPr>
          <p:cNvPr id="20" name="Rettangolo 19"/>
          <p:cNvSpPr/>
          <p:nvPr/>
        </p:nvSpPr>
        <p:spPr>
          <a:xfrm>
            <a:off x="7439086" y="1556792"/>
            <a:ext cx="1704914" cy="33855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1600" b="1" dirty="0">
                <a:ln w="11430"/>
                <a:solidFill>
                  <a:srgbClr val="FF0000"/>
                </a:solidFill>
                <a:effectLst>
                  <a:outerShdw blurRad="50800" dist="39000" dir="5460000" algn="tl">
                    <a:srgbClr val="000000">
                      <a:alpha val="38000"/>
                    </a:srgbClr>
                  </a:outerShdw>
                </a:effectLst>
                <a:latin typeface="Comic Sans MS" pitchFamily="66" charset="0"/>
              </a:rPr>
              <a:t>Da 4 a 8 giorni</a:t>
            </a:r>
            <a:endParaRPr lang="it-IT" sz="1600" b="1" cap="none" spc="0" dirty="0">
              <a:ln w="11430"/>
              <a:solidFill>
                <a:srgbClr val="FF0000"/>
              </a:solidFill>
              <a:effectLst>
                <a:outerShdw blurRad="50800" dist="39000" dir="5460000" algn="tl">
                  <a:srgbClr val="000000">
                    <a:alpha val="38000"/>
                  </a:srgbClr>
                </a:outerShdw>
              </a:effectLst>
              <a:latin typeface="Comic Sans MS" pitchFamily="66" charset="0"/>
            </a:endParaRPr>
          </a:p>
        </p:txBody>
      </p:sp>
      <p:sp>
        <p:nvSpPr>
          <p:cNvPr id="21" name="Rettangolo 20"/>
          <p:cNvSpPr/>
          <p:nvPr/>
        </p:nvSpPr>
        <p:spPr>
          <a:xfrm>
            <a:off x="7524328" y="1916832"/>
            <a:ext cx="1415071" cy="33855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1600" b="1" dirty="0">
                <a:ln w="11430"/>
                <a:solidFill>
                  <a:srgbClr val="FF0000"/>
                </a:solidFill>
                <a:effectLst>
                  <a:outerShdw blurRad="50800" dist="39000" dir="5460000" algn="tl">
                    <a:srgbClr val="000000">
                      <a:alpha val="38000"/>
                    </a:srgbClr>
                  </a:outerShdw>
                </a:effectLst>
                <a:latin typeface="Comic Sans MS" pitchFamily="66" charset="0"/>
              </a:rPr>
              <a:t>opercolatura</a:t>
            </a:r>
            <a:endParaRPr lang="it-IT" sz="1600" b="1" cap="none" spc="0" dirty="0">
              <a:ln w="11430"/>
              <a:solidFill>
                <a:srgbClr val="FF0000"/>
              </a:solidFill>
              <a:effectLst>
                <a:outerShdw blurRad="50800" dist="39000" dir="5460000" algn="tl">
                  <a:srgbClr val="000000">
                    <a:alpha val="38000"/>
                  </a:srgbClr>
                </a:outerShdw>
              </a:effectLst>
              <a:latin typeface="Comic Sans MS" pitchFamily="66" charset="0"/>
            </a:endParaRPr>
          </a:p>
        </p:txBody>
      </p:sp>
      <p:sp>
        <p:nvSpPr>
          <p:cNvPr id="22" name="Rettangolo 21"/>
          <p:cNvSpPr/>
          <p:nvPr/>
        </p:nvSpPr>
        <p:spPr>
          <a:xfrm>
            <a:off x="7672775" y="6165304"/>
            <a:ext cx="1237538" cy="33855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1600" b="1" dirty="0">
                <a:ln w="11430"/>
                <a:solidFill>
                  <a:srgbClr val="FF0000"/>
                </a:solidFill>
                <a:effectLst>
                  <a:outerShdw blurRad="50800" dist="39000" dir="5460000" algn="tl">
                    <a:srgbClr val="000000">
                      <a:alpha val="38000"/>
                    </a:srgbClr>
                  </a:outerShdw>
                </a:effectLst>
                <a:latin typeface="Comic Sans MS" pitchFamily="66" charset="0"/>
              </a:rPr>
              <a:t>21° giorno</a:t>
            </a:r>
            <a:endParaRPr lang="it-IT" sz="1600" b="1" cap="none" spc="0" dirty="0">
              <a:ln w="11430"/>
              <a:solidFill>
                <a:srgbClr val="FF0000"/>
              </a:solidFill>
              <a:effectLst>
                <a:outerShdw blurRad="50800" dist="39000" dir="5460000" algn="tl">
                  <a:srgbClr val="000000">
                    <a:alpha val="38000"/>
                  </a:srgbClr>
                </a:outerShdw>
              </a:effectLst>
              <a:latin typeface="Comic Sans MS" pitchFamily="66"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0"/>
            <a:ext cx="4644008" cy="4066057"/>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4644009" y="0"/>
            <a:ext cx="4499992" cy="3945741"/>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0" y="3073921"/>
            <a:ext cx="4321950" cy="3784079"/>
          </a:xfrm>
          <a:prstGeom prst="rect">
            <a:avLst/>
          </a:prstGeom>
          <a:noFill/>
          <a:ln w="9525">
            <a:noFill/>
            <a:miter lim="800000"/>
            <a:headEnd/>
            <a:tailEnd/>
          </a:ln>
        </p:spPr>
      </p:pic>
      <p:pic>
        <p:nvPicPr>
          <p:cNvPr id="2053" name="Picture 5"/>
          <p:cNvPicPr>
            <a:picLocks noChangeAspect="1" noChangeArrowheads="1"/>
          </p:cNvPicPr>
          <p:nvPr/>
        </p:nvPicPr>
        <p:blipFill>
          <a:blip r:embed="rId5" cstate="print"/>
          <a:srcRect/>
          <a:stretch>
            <a:fillRect/>
          </a:stretch>
        </p:blipFill>
        <p:spPr bwMode="auto">
          <a:xfrm>
            <a:off x="4940151" y="3177324"/>
            <a:ext cx="4203849" cy="3680676"/>
          </a:xfrm>
          <a:prstGeom prst="rect">
            <a:avLst/>
          </a:prstGeom>
          <a:noFill/>
          <a:ln w="9525">
            <a:noFill/>
            <a:miter lim="800000"/>
            <a:headEnd/>
            <a:tailEnd/>
          </a:ln>
        </p:spPr>
      </p:pic>
      <p:pic>
        <p:nvPicPr>
          <p:cNvPr id="2054" name="Picture 6"/>
          <p:cNvPicPr>
            <a:picLocks noChangeAspect="1" noChangeArrowheads="1"/>
          </p:cNvPicPr>
          <p:nvPr/>
        </p:nvPicPr>
        <p:blipFill>
          <a:blip r:embed="rId6" cstate="print"/>
          <a:srcRect/>
          <a:stretch>
            <a:fillRect/>
          </a:stretch>
        </p:blipFill>
        <p:spPr bwMode="auto">
          <a:xfrm>
            <a:off x="3707904" y="2733675"/>
            <a:ext cx="1914525" cy="4124325"/>
          </a:xfrm>
          <a:prstGeom prst="rect">
            <a:avLst/>
          </a:prstGeom>
          <a:noFill/>
          <a:ln w="9525">
            <a:noFill/>
            <a:miter lim="800000"/>
            <a:headEnd/>
            <a:tailEnd/>
          </a:ln>
        </p:spPr>
      </p:pic>
      <p:sp>
        <p:nvSpPr>
          <p:cNvPr id="7" name="Titolo 1"/>
          <p:cNvSpPr txBox="1">
            <a:spLocks/>
          </p:cNvSpPr>
          <p:nvPr/>
        </p:nvSpPr>
        <p:spPr>
          <a:xfrm>
            <a:off x="2843808" y="1484784"/>
            <a:ext cx="3610744" cy="491654"/>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2000" b="1" i="0" u="none" strike="noStrike" kern="1200" cap="none" spc="0" normalizeH="0" baseline="0" noProof="0" dirty="0">
                <a:ln>
                  <a:noFill/>
                </a:ln>
                <a:solidFill>
                  <a:schemeClr val="bg1"/>
                </a:solidFill>
                <a:effectLst/>
                <a:uLnTx/>
                <a:uFillTx/>
                <a:latin typeface="+mj-lt"/>
                <a:ea typeface="+mj-ea"/>
                <a:cs typeface="+mj-cs"/>
              </a:rPr>
              <a:t>Api bottinatrici</a:t>
            </a:r>
          </a:p>
        </p:txBody>
      </p:sp>
      <p:sp>
        <p:nvSpPr>
          <p:cNvPr id="8" name="Freccia bidirezionale verticale 7"/>
          <p:cNvSpPr/>
          <p:nvPr/>
        </p:nvSpPr>
        <p:spPr>
          <a:xfrm rot="5400000">
            <a:off x="4410995" y="1107755"/>
            <a:ext cx="322010" cy="1728192"/>
          </a:xfrm>
          <a:prstGeom prst="up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Titolo 1"/>
          <p:cNvSpPr txBox="1">
            <a:spLocks/>
          </p:cNvSpPr>
          <p:nvPr/>
        </p:nvSpPr>
        <p:spPr>
          <a:xfrm>
            <a:off x="0" y="3140968"/>
            <a:ext cx="3610744" cy="491654"/>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2000" b="1" i="0" u="none" strike="noStrike" kern="1200" cap="none" spc="0" normalizeH="0" baseline="0" noProof="0" dirty="0">
                <a:ln>
                  <a:noFill/>
                </a:ln>
                <a:solidFill>
                  <a:schemeClr val="bg1"/>
                </a:solidFill>
                <a:effectLst/>
                <a:uLnTx/>
                <a:uFillTx/>
                <a:latin typeface="+mj-lt"/>
                <a:ea typeface="+mj-ea"/>
                <a:cs typeface="+mj-cs"/>
              </a:rPr>
              <a:t>Ape guardiana</a:t>
            </a:r>
          </a:p>
        </p:txBody>
      </p:sp>
      <p:sp>
        <p:nvSpPr>
          <p:cNvPr id="12" name="Titolo 1"/>
          <p:cNvSpPr txBox="1">
            <a:spLocks/>
          </p:cNvSpPr>
          <p:nvPr/>
        </p:nvSpPr>
        <p:spPr>
          <a:xfrm>
            <a:off x="2627784" y="2780928"/>
            <a:ext cx="3610744" cy="491654"/>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2000" b="1" i="0" u="none" strike="noStrike" kern="1200" cap="none" spc="0" normalizeH="0" baseline="0" noProof="0" dirty="0">
                <a:ln>
                  <a:noFill/>
                </a:ln>
                <a:solidFill>
                  <a:schemeClr val="bg1"/>
                </a:solidFill>
                <a:effectLst/>
                <a:uLnTx/>
                <a:uFillTx/>
                <a:latin typeface="+mj-lt"/>
                <a:ea typeface="+mj-ea"/>
                <a:cs typeface="+mj-cs"/>
              </a:rPr>
              <a:t>Api pulitrici</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sz="half" idx="1"/>
          </p:nvPr>
        </p:nvSpPr>
        <p:spPr>
          <a:xfrm>
            <a:off x="508427" y="1327994"/>
            <a:ext cx="4038600" cy="5341366"/>
          </a:xfrm>
        </p:spPr>
        <p:txBody>
          <a:bodyPr>
            <a:normAutofit lnSpcReduction="10000"/>
          </a:bodyPr>
          <a:lstStyle/>
          <a:p>
            <a:pPr algn="just"/>
            <a:r>
              <a:rPr lang="it-IT" sz="1600" dirty="0"/>
              <a:t>E’ </a:t>
            </a:r>
            <a:r>
              <a:rPr lang="it-IT" sz="1600" b="1" u="sng" dirty="0">
                <a:solidFill>
                  <a:schemeClr val="accent1"/>
                </a:solidFill>
              </a:rPr>
              <a:t>l’unica femmina feconda </a:t>
            </a:r>
            <a:r>
              <a:rPr lang="it-IT" sz="1600" dirty="0"/>
              <a:t>dell’alveare quindi è la madre di tutti i fuchi e le operaie presenti</a:t>
            </a:r>
          </a:p>
          <a:p>
            <a:pPr algn="just"/>
            <a:r>
              <a:rPr lang="it-IT" sz="1600" dirty="0"/>
              <a:t>E’ nutrita unicamente </a:t>
            </a:r>
            <a:r>
              <a:rPr lang="it-IT" sz="1600" dirty="0">
                <a:solidFill>
                  <a:srgbClr val="00B050"/>
                </a:solidFill>
              </a:rPr>
              <a:t>con </a:t>
            </a:r>
            <a:r>
              <a:rPr lang="it-IT" sz="1600" b="1" u="sng" dirty="0">
                <a:solidFill>
                  <a:srgbClr val="00B050"/>
                </a:solidFill>
              </a:rPr>
              <a:t>pappa reale</a:t>
            </a:r>
          </a:p>
          <a:p>
            <a:pPr algn="just"/>
            <a:r>
              <a:rPr lang="it-IT" sz="1600" dirty="0"/>
              <a:t>Si sviluppa in una cella diversa da tutte le </a:t>
            </a:r>
            <a:r>
              <a:rPr lang="it-IT" sz="1600" dirty="0">
                <a:solidFill>
                  <a:srgbClr val="00B0F0"/>
                </a:solidFill>
              </a:rPr>
              <a:t>altre </a:t>
            </a:r>
            <a:r>
              <a:rPr lang="it-IT" sz="1600" b="1" u="sng" dirty="0">
                <a:solidFill>
                  <a:srgbClr val="00B0F0"/>
                </a:solidFill>
              </a:rPr>
              <a:t>cella reale</a:t>
            </a:r>
          </a:p>
          <a:p>
            <a:pPr algn="just"/>
            <a:r>
              <a:rPr lang="it-IT" sz="1600" dirty="0"/>
              <a:t>Dal momento della deposizione dell’uovo alla sua nascita intercorrono </a:t>
            </a:r>
            <a:r>
              <a:rPr lang="it-IT" sz="1600" b="1" u="sng" dirty="0">
                <a:solidFill>
                  <a:srgbClr val="FF0066"/>
                </a:solidFill>
              </a:rPr>
              <a:t>16 giorni</a:t>
            </a:r>
          </a:p>
          <a:p>
            <a:pPr algn="just"/>
            <a:r>
              <a:rPr lang="it-IT" sz="1600" dirty="0"/>
              <a:t>Se nascono più regine si affronteranno e solo la più forte soppravviverà ammazzando le altre</a:t>
            </a:r>
          </a:p>
          <a:p>
            <a:pPr algn="just"/>
            <a:r>
              <a:rPr lang="it-IT" sz="1600" dirty="0"/>
              <a:t>Dal </a:t>
            </a:r>
            <a:r>
              <a:rPr lang="it-IT" sz="1600" u="sng" dirty="0"/>
              <a:t>5° giorno </a:t>
            </a:r>
            <a:r>
              <a:rPr lang="it-IT" sz="1600" dirty="0"/>
              <a:t>dopo la nascita compie i primi </a:t>
            </a:r>
            <a:r>
              <a:rPr lang="it-IT" sz="1600" b="1" u="sng" dirty="0">
                <a:solidFill>
                  <a:schemeClr val="accent6">
                    <a:lumMod val="75000"/>
                  </a:schemeClr>
                </a:solidFill>
              </a:rPr>
              <a:t>voli di orientamento</a:t>
            </a:r>
          </a:p>
          <a:p>
            <a:pPr algn="just"/>
            <a:r>
              <a:rPr lang="it-IT" sz="1600" dirty="0"/>
              <a:t>Poi compirà il </a:t>
            </a:r>
            <a:r>
              <a:rPr lang="it-IT" sz="1800" b="1" u="sng" dirty="0">
                <a:solidFill>
                  <a:srgbClr val="00B050"/>
                </a:solidFill>
              </a:rPr>
              <a:t>volo nuziale </a:t>
            </a:r>
            <a:r>
              <a:rPr lang="it-IT" sz="1600" dirty="0"/>
              <a:t>accoppiandosi anche con 12/20 fuchi</a:t>
            </a:r>
          </a:p>
          <a:p>
            <a:pPr algn="just"/>
            <a:r>
              <a:rPr lang="it-IT" sz="1600" dirty="0"/>
              <a:t>Raccoglierà tutti gli spermatozoi ricavati dai vari accoppiamenti nella </a:t>
            </a:r>
            <a:r>
              <a:rPr lang="it-IT" sz="1600" b="1" u="sng" dirty="0"/>
              <a:t>spermateca</a:t>
            </a:r>
          </a:p>
          <a:p>
            <a:pPr algn="just"/>
            <a:r>
              <a:rPr lang="it-IT" sz="1600" dirty="0"/>
              <a:t>Dai </a:t>
            </a:r>
            <a:r>
              <a:rPr lang="it-IT" sz="1600" u="sng" dirty="0"/>
              <a:t>2 ai 5 giorni dopo l’accoppiamento </a:t>
            </a:r>
            <a:r>
              <a:rPr lang="it-IT" sz="1600" dirty="0"/>
              <a:t>è in grado di iniziare a deporre</a:t>
            </a:r>
          </a:p>
          <a:p>
            <a:pPr algn="just"/>
            <a:r>
              <a:rPr lang="it-IT" sz="1600" dirty="0"/>
              <a:t>Può deporre </a:t>
            </a:r>
            <a:r>
              <a:rPr lang="it-IT" sz="1600" u="sng" dirty="0"/>
              <a:t>dalle 2.000 alle 3.000 uova </a:t>
            </a:r>
            <a:r>
              <a:rPr lang="it-IT" sz="1600" dirty="0"/>
              <a:t>al giorno</a:t>
            </a:r>
          </a:p>
          <a:p>
            <a:pPr algn="just"/>
            <a:endParaRPr lang="it-IT" sz="1400" dirty="0"/>
          </a:p>
        </p:txBody>
      </p:sp>
      <p:pic>
        <p:nvPicPr>
          <p:cNvPr id="1026" name="Picture 2"/>
          <p:cNvPicPr>
            <a:picLocks noGrp="1" noChangeAspect="1" noChangeArrowheads="1"/>
          </p:cNvPicPr>
          <p:nvPr>
            <p:ph sz="half" idx="2"/>
          </p:nvPr>
        </p:nvPicPr>
        <p:blipFill>
          <a:blip r:embed="rId2" cstate="print"/>
          <a:srcRect/>
          <a:stretch>
            <a:fillRect/>
          </a:stretch>
        </p:blipFill>
        <p:spPr bwMode="auto">
          <a:xfrm>
            <a:off x="4788024" y="3789040"/>
            <a:ext cx="4104456" cy="2926777"/>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srcRect/>
          <a:stretch>
            <a:fillRect/>
          </a:stretch>
        </p:blipFill>
        <p:spPr bwMode="auto">
          <a:xfrm>
            <a:off x="4788024" y="188640"/>
            <a:ext cx="4053770" cy="3528392"/>
          </a:xfrm>
          <a:prstGeom prst="rect">
            <a:avLst/>
          </a:prstGeom>
          <a:noFill/>
          <a:ln w="9525">
            <a:noFill/>
            <a:miter lim="800000"/>
            <a:headEnd/>
            <a:tailEnd/>
          </a:ln>
        </p:spPr>
      </p:pic>
      <p:sp>
        <p:nvSpPr>
          <p:cNvPr id="6" name="Rettangolo 5"/>
          <p:cNvSpPr/>
          <p:nvPr/>
        </p:nvSpPr>
        <p:spPr>
          <a:xfrm>
            <a:off x="683568" y="188640"/>
            <a:ext cx="3688318" cy="923330"/>
          </a:xfrm>
          <a:prstGeom prst="rect">
            <a:avLst/>
          </a:prstGeom>
          <a:noFill/>
        </p:spPr>
        <p:txBody>
          <a:bodyPr wrap="none" lIns="91440" tIns="45720" rIns="91440" bIns="45720">
            <a:spAutoFit/>
          </a:bodyPr>
          <a:lstStyle/>
          <a:p>
            <a:pPr algn="ctr"/>
            <a:r>
              <a:rPr lang="it-IT" sz="54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APE REGINA</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3" name="Immagine 2" descr="Immagine che contiene Insetto con ali a membrana, Impollinatore, invertebrato, parassita&#10;&#10;Descrizione generata automaticamente">
            <a:extLst>
              <a:ext uri="{FF2B5EF4-FFF2-40B4-BE49-F238E27FC236}">
                <a16:creationId xmlns:a16="http://schemas.microsoft.com/office/drawing/2014/main" id="{7C3BD4D8-E00F-275C-E821-35D99EF0E0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7" y="980728"/>
            <a:ext cx="9152417" cy="4896544"/>
          </a:xfrm>
          <a:prstGeom prst="rect">
            <a:avLst/>
          </a:prstGeom>
        </p:spPr>
      </p:pic>
    </p:spTree>
    <p:extLst>
      <p:ext uri="{BB962C8B-B14F-4D97-AF65-F5344CB8AC3E}">
        <p14:creationId xmlns:p14="http://schemas.microsoft.com/office/powerpoint/2010/main" val="2659031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1">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3562995" y="310689"/>
            <a:ext cx="5098906" cy="432264"/>
          </a:xfrm>
        </p:spPr>
        <p:txBody>
          <a:bodyPr vert="horz" lIns="91440" tIns="45720" rIns="91440" bIns="45720" rtlCol="0" anchor="b">
            <a:normAutofit fontScale="90000"/>
          </a:bodyPr>
          <a:lstStyle/>
          <a:p>
            <a:pPr>
              <a:lnSpc>
                <a:spcPct val="90000"/>
              </a:lnSpc>
            </a:pPr>
            <a:r>
              <a:rPr lang="en-US" sz="3500" dirty="0"/>
              <a:t>FUCHI</a:t>
            </a:r>
          </a:p>
        </p:txBody>
      </p:sp>
      <p:pic>
        <p:nvPicPr>
          <p:cNvPr id="7" name="Segnaposto contenuto 6" descr="fuco.jpg"/>
          <p:cNvPicPr>
            <a:picLocks noGrp="1" noChangeAspect="1"/>
          </p:cNvPicPr>
          <p:nvPr>
            <p:ph sz="half" idx="2"/>
          </p:nvPr>
        </p:nvPicPr>
        <p:blipFill rotWithShape="1">
          <a:blip r:embed="rId2" cstate="print"/>
          <a:srcRect t="36329" b="2480"/>
          <a:stretch/>
        </p:blipFill>
        <p:spPr>
          <a:xfrm rot="16200000">
            <a:off x="-1855314" y="1855314"/>
            <a:ext cx="6858000" cy="3147372"/>
          </a:xfrm>
          <a:prstGeom prst="rect">
            <a:avLst/>
          </a:prstGeom>
          <a:effectLst/>
        </p:spPr>
      </p:pic>
      <p:sp>
        <p:nvSpPr>
          <p:cNvPr id="3" name="Segnaposto contenuto 2"/>
          <p:cNvSpPr>
            <a:spLocks noGrp="1"/>
          </p:cNvSpPr>
          <p:nvPr>
            <p:ph sz="half" idx="1"/>
          </p:nvPr>
        </p:nvSpPr>
        <p:spPr>
          <a:xfrm>
            <a:off x="3415300" y="908720"/>
            <a:ext cx="5098904" cy="5638591"/>
          </a:xfrm>
        </p:spPr>
        <p:txBody>
          <a:bodyPr vert="horz" lIns="91440" tIns="45720" rIns="91440" bIns="45720" rtlCol="0">
            <a:noAutofit/>
          </a:bodyPr>
          <a:lstStyle/>
          <a:p>
            <a:pPr marL="114300" indent="0">
              <a:lnSpc>
                <a:spcPct val="90000"/>
              </a:lnSpc>
              <a:buNone/>
            </a:pPr>
            <a:r>
              <a:rPr lang="en-US" sz="2000" dirty="0">
                <a:latin typeface="Arial" panose="020B0604020202020204" pitchFamily="34" charset="0"/>
                <a:cs typeface="Arial" panose="020B0604020202020204" pitchFamily="34" charset="0"/>
              </a:rPr>
              <a:t>Le uova da cui nascerà un fuco vengono deposte in celle di dimensioni leggermente più grandi rispetto a quelle da operaia.</a:t>
            </a:r>
          </a:p>
          <a:p>
            <a:pPr marL="114300" indent="0">
              <a:lnSpc>
                <a:spcPct val="90000"/>
              </a:lnSpc>
              <a:buNone/>
            </a:pPr>
            <a:r>
              <a:rPr lang="en-US" sz="2000" dirty="0">
                <a:highlight>
                  <a:srgbClr val="00FF00"/>
                </a:highlight>
                <a:latin typeface="Arial" panose="020B0604020202020204" pitchFamily="34" charset="0"/>
                <a:cs typeface="Arial" panose="020B0604020202020204" pitchFamily="34" charset="0"/>
              </a:rPr>
              <a:t>Lo sfarfallamento </a:t>
            </a:r>
            <a:r>
              <a:rPr lang="en-US" sz="2000" dirty="0">
                <a:latin typeface="Arial" panose="020B0604020202020204" pitchFamily="34" charset="0"/>
                <a:cs typeface="Arial" panose="020B0604020202020204" pitchFamily="34" charset="0"/>
              </a:rPr>
              <a:t>avviene in </a:t>
            </a:r>
            <a:r>
              <a:rPr lang="en-US" sz="2000" b="1" u="sng" dirty="0">
                <a:latin typeface="Arial" panose="020B0604020202020204" pitchFamily="34" charset="0"/>
                <a:cs typeface="Arial" panose="020B0604020202020204" pitchFamily="34" charset="0"/>
              </a:rPr>
              <a:t>24° giornata</a:t>
            </a:r>
          </a:p>
          <a:p>
            <a:pPr marL="114300" indent="0">
              <a:lnSpc>
                <a:spcPct val="90000"/>
              </a:lnSpc>
              <a:buNone/>
            </a:pPr>
            <a:r>
              <a:rPr lang="en-US" sz="2000" dirty="0">
                <a:latin typeface="Arial" panose="020B0604020202020204" pitchFamily="34" charset="0"/>
                <a:cs typeface="Arial" panose="020B0604020202020204" pitchFamily="34" charset="0"/>
              </a:rPr>
              <a:t>Si fanno nutrire dalle operaie anche se sarebbero in grado di mangiare da soli</a:t>
            </a:r>
          </a:p>
          <a:p>
            <a:pPr marL="114300" indent="0">
              <a:lnSpc>
                <a:spcPct val="90000"/>
              </a:lnSpc>
              <a:buNone/>
            </a:pPr>
            <a:r>
              <a:rPr lang="en-US" sz="2000" u="sng" dirty="0">
                <a:latin typeface="Arial" panose="020B0604020202020204" pitchFamily="34" charset="0"/>
                <a:cs typeface="Arial" panose="020B0604020202020204" pitchFamily="34" charset="0"/>
              </a:rPr>
              <a:t>10 giorni dopo la nascita </a:t>
            </a:r>
            <a:r>
              <a:rPr lang="en-US" sz="2000" dirty="0">
                <a:latin typeface="Arial" panose="020B0604020202020204" pitchFamily="34" charset="0"/>
                <a:cs typeface="Arial" panose="020B0604020202020204" pitchFamily="34" charset="0"/>
              </a:rPr>
              <a:t>compiono </a:t>
            </a:r>
            <a:r>
              <a:rPr lang="en-US" sz="2000" b="1" u="sng" dirty="0" err="1">
                <a:latin typeface="Arial" panose="020B0604020202020204" pitchFamily="34" charset="0"/>
                <a:cs typeface="Arial" panose="020B0604020202020204" pitchFamily="34" charset="0"/>
              </a:rPr>
              <a:t>i</a:t>
            </a:r>
            <a:r>
              <a:rPr lang="en-US" sz="2000" b="1" u="sng" dirty="0">
                <a:latin typeface="Arial" panose="020B0604020202020204" pitchFamily="34" charset="0"/>
                <a:cs typeface="Arial" panose="020B0604020202020204" pitchFamily="34" charset="0"/>
              </a:rPr>
              <a:t> primi voli </a:t>
            </a:r>
            <a:r>
              <a:rPr lang="en-US" sz="2000" dirty="0">
                <a:latin typeface="Arial" panose="020B0604020202020204" pitchFamily="34" charset="0"/>
                <a:cs typeface="Arial" panose="020B0604020202020204" pitchFamily="34" charset="0"/>
              </a:rPr>
              <a:t>e dopo 12/20 giorni sono già in grado di accoppiarsi anche se raggiungono la </a:t>
            </a:r>
            <a:r>
              <a:rPr lang="en-US" sz="2000" u="sng" dirty="0">
                <a:highlight>
                  <a:srgbClr val="00FFFF"/>
                </a:highlight>
                <a:latin typeface="Arial" panose="020B0604020202020204" pitchFamily="34" charset="0"/>
                <a:cs typeface="Arial" panose="020B0604020202020204" pitchFamily="34" charset="0"/>
              </a:rPr>
              <a:t>maturità sessuale </a:t>
            </a:r>
            <a:r>
              <a:rPr lang="en-US" sz="2000" dirty="0">
                <a:latin typeface="Arial" panose="020B0604020202020204" pitchFamily="34" charset="0"/>
                <a:cs typeface="Arial" panose="020B0604020202020204" pitchFamily="34" charset="0"/>
              </a:rPr>
              <a:t>fra </a:t>
            </a:r>
            <a:r>
              <a:rPr lang="en-US" sz="2000" dirty="0" err="1">
                <a:latin typeface="Arial" panose="020B0604020202020204" pitchFamily="34" charset="0"/>
                <a:cs typeface="Arial" panose="020B0604020202020204" pitchFamily="34" charset="0"/>
              </a:rPr>
              <a:t>i</a:t>
            </a:r>
            <a:r>
              <a:rPr lang="en-US" sz="2000" dirty="0">
                <a:latin typeface="Arial" panose="020B0604020202020204" pitchFamily="34" charset="0"/>
                <a:cs typeface="Arial" panose="020B0604020202020204" pitchFamily="34" charset="0"/>
              </a:rPr>
              <a:t> </a:t>
            </a:r>
            <a:r>
              <a:rPr lang="en-US" sz="2000" b="1" u="sng" dirty="0">
                <a:latin typeface="Arial" panose="020B0604020202020204" pitchFamily="34" charset="0"/>
                <a:cs typeface="Arial" panose="020B0604020202020204" pitchFamily="34" charset="0"/>
              </a:rPr>
              <a:t>30 e </a:t>
            </a:r>
            <a:r>
              <a:rPr lang="en-US" sz="2000" b="1" u="sng" dirty="0" err="1">
                <a:latin typeface="Arial" panose="020B0604020202020204" pitchFamily="34" charset="0"/>
                <a:cs typeface="Arial" panose="020B0604020202020204" pitchFamily="34" charset="0"/>
              </a:rPr>
              <a:t>i</a:t>
            </a:r>
            <a:r>
              <a:rPr lang="en-US" sz="2000" b="1" u="sng" dirty="0">
                <a:latin typeface="Arial" panose="020B0604020202020204" pitchFamily="34" charset="0"/>
                <a:cs typeface="Arial" panose="020B0604020202020204" pitchFamily="34" charset="0"/>
              </a:rPr>
              <a:t> 40 giorni </a:t>
            </a:r>
            <a:r>
              <a:rPr lang="en-US" sz="2000" dirty="0">
                <a:latin typeface="Arial" panose="020B0604020202020204" pitchFamily="34" charset="0"/>
                <a:cs typeface="Arial" panose="020B0604020202020204" pitchFamily="34" charset="0"/>
              </a:rPr>
              <a:t>di vita</a:t>
            </a:r>
          </a:p>
          <a:p>
            <a:pPr marL="114300" indent="0">
              <a:lnSpc>
                <a:spcPct val="90000"/>
              </a:lnSpc>
              <a:buNone/>
            </a:pPr>
            <a:r>
              <a:rPr lang="en-US" sz="2000" u="sng" dirty="0" err="1">
                <a:latin typeface="Arial" panose="020B0604020202020204" pitchFamily="34" charset="0"/>
                <a:cs typeface="Arial" panose="020B0604020202020204" pitchFamily="34" charset="0"/>
              </a:rPr>
              <a:t>Vivono</a:t>
            </a:r>
            <a:r>
              <a:rPr lang="en-US" sz="2000" u="sng" dirty="0">
                <a:latin typeface="Arial" panose="020B0604020202020204" pitchFamily="34" charset="0"/>
                <a:cs typeface="Arial" panose="020B0604020202020204" pitchFamily="34" charset="0"/>
              </a:rPr>
              <a:t> in media 50 giorni</a:t>
            </a:r>
          </a:p>
          <a:p>
            <a:pPr marL="114300" indent="0">
              <a:lnSpc>
                <a:spcPct val="90000"/>
              </a:lnSpc>
              <a:buNone/>
            </a:pPr>
            <a:r>
              <a:rPr lang="en-US" sz="2000" b="1" dirty="0">
                <a:highlight>
                  <a:srgbClr val="FFFF00"/>
                </a:highlight>
                <a:latin typeface="Arial" panose="020B0604020202020204" pitchFamily="34" charset="0"/>
                <a:cs typeface="Arial" panose="020B0604020202020204" pitchFamily="34" charset="0"/>
              </a:rPr>
              <a:t>Non hanno pungiglione</a:t>
            </a:r>
          </a:p>
          <a:p>
            <a:pPr marL="114300" indent="0">
              <a:lnSpc>
                <a:spcPct val="90000"/>
              </a:lnSpc>
              <a:buNone/>
            </a:pPr>
            <a:r>
              <a:rPr lang="en-US" sz="2000" dirty="0">
                <a:latin typeface="Arial" panose="020B0604020202020204" pitchFamily="34" charset="0"/>
                <a:cs typeface="Arial" panose="020B0604020202020204" pitchFamily="34" charset="0"/>
              </a:rPr>
              <a:t>Muoiono dopo l’accoppiamento</a:t>
            </a:r>
          </a:p>
          <a:p>
            <a:pPr marL="114300" indent="0">
              <a:lnSpc>
                <a:spcPct val="90000"/>
              </a:lnSpc>
              <a:buNone/>
            </a:pPr>
            <a:r>
              <a:rPr lang="en-US" sz="2000" dirty="0">
                <a:latin typeface="Arial" panose="020B0604020202020204" pitchFamily="34" charset="0"/>
                <a:cs typeface="Arial" panose="020B0604020202020204" pitchFamily="34" charset="0"/>
              </a:rPr>
              <a:t>Alla fine di agosto tutti </a:t>
            </a:r>
            <a:r>
              <a:rPr lang="en-US" sz="2000" dirty="0" err="1">
                <a:latin typeface="Arial" panose="020B0604020202020204" pitchFamily="34" charset="0"/>
                <a:cs typeface="Arial" panose="020B0604020202020204" pitchFamily="34" charset="0"/>
              </a:rPr>
              <a:t>i</a:t>
            </a:r>
            <a:r>
              <a:rPr lang="en-US" sz="2000" dirty="0">
                <a:latin typeface="Arial" panose="020B0604020202020204" pitchFamily="34" charset="0"/>
                <a:cs typeface="Arial" panose="020B0604020202020204" pitchFamily="34" charset="0"/>
              </a:rPr>
              <a:t> fuchi rimasti in vita vengono uccisi</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dalle operaie</a:t>
            </a:r>
            <a:r>
              <a:rPr lang="en-US" sz="2000" dirty="0">
                <a:latin typeface="Arial" panose="020B0604020202020204" pitchFamily="34" charset="0"/>
                <a:cs typeface="Arial" panose="020B0604020202020204" pitchFamily="34" charset="0"/>
              </a:rPr>
              <a:t> (</a:t>
            </a:r>
            <a:r>
              <a:rPr lang="en-US" sz="2000" dirty="0">
                <a:solidFill>
                  <a:srgbClr val="00B0F0"/>
                </a:solidFill>
                <a:latin typeface="Arial" panose="020B0604020202020204" pitchFamily="34" charset="0"/>
                <a:cs typeface="Arial" panose="020B0604020202020204" pitchFamily="34" charset="0"/>
              </a:rPr>
              <a:t>mattanza dei fuchi</a:t>
            </a:r>
            <a:r>
              <a:rPr lang="en-US" sz="2000" dirty="0">
                <a:latin typeface="Arial" panose="020B0604020202020204" pitchFamily="34" charset="0"/>
                <a:cs typeface="Arial" panose="020B0604020202020204" pitchFamily="34" charset="0"/>
              </a:rPr>
              <a:t>) o cacciati dall’alveare e lasciati morire di fame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magine 3" descr="Immagine che contiene cibo, cioccolato, fetta, dessert&#10;&#10;Descrizione generata automaticamente">
            <a:extLst>
              <a:ext uri="{FF2B5EF4-FFF2-40B4-BE49-F238E27FC236}">
                <a16:creationId xmlns:a16="http://schemas.microsoft.com/office/drawing/2014/main" id="{CD6DAB41-458B-10BB-2EFA-383D2FB81BAF}"/>
              </a:ext>
            </a:extLst>
          </p:cNvPr>
          <p:cNvPicPr>
            <a:picLocks noChangeAspect="1"/>
          </p:cNvPicPr>
          <p:nvPr/>
        </p:nvPicPr>
        <p:blipFill rotWithShape="1">
          <a:blip r:embed="rId2">
            <a:extLst>
              <a:ext uri="{28A0092B-C50C-407E-A947-70E740481C1C}">
                <a14:useLocalDpi xmlns:a14="http://schemas.microsoft.com/office/drawing/2010/main" val="0"/>
              </a:ext>
            </a:extLst>
          </a:blip>
          <a:srcRect l="9804" r="1308"/>
          <a:stretch/>
        </p:blipFill>
        <p:spPr>
          <a:xfrm>
            <a:off x="20" y="10"/>
            <a:ext cx="4571980" cy="6857990"/>
          </a:xfrm>
          <a:prstGeom prst="rect">
            <a:avLst/>
          </a:prstGeom>
        </p:spPr>
      </p:pic>
      <p:pic>
        <p:nvPicPr>
          <p:cNvPr id="8" name="Immagine 7">
            <a:extLst>
              <a:ext uri="{FF2B5EF4-FFF2-40B4-BE49-F238E27FC236}">
                <a16:creationId xmlns:a16="http://schemas.microsoft.com/office/drawing/2014/main" id="{C2B2DFDF-6481-0A27-D9FD-EA395C1D5553}"/>
              </a:ext>
            </a:extLst>
          </p:cNvPr>
          <p:cNvPicPr>
            <a:picLocks noChangeAspect="1"/>
          </p:cNvPicPr>
          <p:nvPr/>
        </p:nvPicPr>
        <p:blipFill rotWithShape="1">
          <a:blip r:embed="rId3">
            <a:extLst>
              <a:ext uri="{28A0092B-C50C-407E-A947-70E740481C1C}">
                <a14:useLocalDpi xmlns:a14="http://schemas.microsoft.com/office/drawing/2010/main" val="0"/>
              </a:ext>
            </a:extLst>
          </a:blip>
          <a:srcRect l="2447" r="8664"/>
          <a:stretch/>
        </p:blipFill>
        <p:spPr>
          <a:xfrm>
            <a:off x="4572000" y="10"/>
            <a:ext cx="4572000" cy="6857990"/>
          </a:xfrm>
          <a:prstGeom prst="rect">
            <a:avLst/>
          </a:prstGeom>
        </p:spPr>
      </p:pic>
      <p:sp>
        <p:nvSpPr>
          <p:cNvPr id="9" name="CasellaDiTesto 8">
            <a:extLst>
              <a:ext uri="{FF2B5EF4-FFF2-40B4-BE49-F238E27FC236}">
                <a16:creationId xmlns:a16="http://schemas.microsoft.com/office/drawing/2014/main" id="{BB88273F-1710-B198-9826-3443A6470F0B}"/>
              </a:ext>
            </a:extLst>
          </p:cNvPr>
          <p:cNvSpPr txBox="1"/>
          <p:nvPr/>
        </p:nvSpPr>
        <p:spPr>
          <a:xfrm>
            <a:off x="-108520" y="5201570"/>
            <a:ext cx="2205959" cy="369332"/>
          </a:xfrm>
          <a:prstGeom prst="rect">
            <a:avLst/>
          </a:prstGeom>
          <a:noFill/>
        </p:spPr>
        <p:txBody>
          <a:bodyPr wrap="square" rtlCol="0">
            <a:spAutoFit/>
          </a:bodyPr>
          <a:lstStyle/>
          <a:p>
            <a:r>
              <a:rPr lang="it-IT" b="1" dirty="0">
                <a:solidFill>
                  <a:srgbClr val="FF0000"/>
                </a:solidFill>
                <a:latin typeface="Arial" panose="020B0604020202020204" pitchFamily="34" charset="0"/>
                <a:cs typeface="Arial" panose="020B0604020202020204" pitchFamily="34" charset="0"/>
              </a:rPr>
              <a:t>Covata da fuco</a:t>
            </a:r>
          </a:p>
        </p:txBody>
      </p:sp>
      <p:sp>
        <p:nvSpPr>
          <p:cNvPr id="11" name="Freccia in su 10">
            <a:extLst>
              <a:ext uri="{FF2B5EF4-FFF2-40B4-BE49-F238E27FC236}">
                <a16:creationId xmlns:a16="http://schemas.microsoft.com/office/drawing/2014/main" id="{6E489580-9373-4E9D-7717-1E1DBC940D3E}"/>
              </a:ext>
            </a:extLst>
          </p:cNvPr>
          <p:cNvSpPr/>
          <p:nvPr/>
        </p:nvSpPr>
        <p:spPr>
          <a:xfrm>
            <a:off x="323528" y="4941168"/>
            <a:ext cx="45719" cy="4571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reccia in su 11">
            <a:extLst>
              <a:ext uri="{FF2B5EF4-FFF2-40B4-BE49-F238E27FC236}">
                <a16:creationId xmlns:a16="http://schemas.microsoft.com/office/drawing/2014/main" id="{77F16A5A-A508-12EC-E769-DC9201E4871A}"/>
              </a:ext>
            </a:extLst>
          </p:cNvPr>
          <p:cNvSpPr/>
          <p:nvPr/>
        </p:nvSpPr>
        <p:spPr>
          <a:xfrm>
            <a:off x="107503" y="2526516"/>
            <a:ext cx="432049" cy="2255108"/>
          </a:xfrm>
          <a:prstGeom prst="upArrow">
            <a:avLst/>
          </a:prstGeom>
          <a:solidFill>
            <a:srgbClr val="E4061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FF0000"/>
              </a:solidFill>
              <a:highlight>
                <a:srgbClr val="E40616"/>
              </a:highlight>
            </a:endParaRPr>
          </a:p>
        </p:txBody>
      </p:sp>
      <p:sp>
        <p:nvSpPr>
          <p:cNvPr id="14" name="CasellaDiTesto 13">
            <a:extLst>
              <a:ext uri="{FF2B5EF4-FFF2-40B4-BE49-F238E27FC236}">
                <a16:creationId xmlns:a16="http://schemas.microsoft.com/office/drawing/2014/main" id="{346E89E2-D13F-13F1-1603-5C6247CF98D5}"/>
              </a:ext>
            </a:extLst>
          </p:cNvPr>
          <p:cNvSpPr txBox="1"/>
          <p:nvPr/>
        </p:nvSpPr>
        <p:spPr>
          <a:xfrm flipH="1">
            <a:off x="4592561" y="4986907"/>
            <a:ext cx="2186529" cy="369332"/>
          </a:xfrm>
          <a:prstGeom prst="rect">
            <a:avLst/>
          </a:prstGeom>
          <a:noFill/>
        </p:spPr>
        <p:txBody>
          <a:bodyPr wrap="square" rtlCol="0">
            <a:spAutoFit/>
          </a:bodyPr>
          <a:lstStyle/>
          <a:p>
            <a:r>
              <a:rPr lang="it-IT" b="1" dirty="0">
                <a:solidFill>
                  <a:srgbClr val="FF0000"/>
                </a:solidFill>
                <a:latin typeface="Arial" panose="020B0604020202020204" pitchFamily="34" charset="0"/>
                <a:cs typeface="Arial" panose="020B0604020202020204" pitchFamily="34" charset="0"/>
              </a:rPr>
              <a:t>Covata da operaia</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api_w034_450.jpg"/>
          <p:cNvPicPr>
            <a:picLocks noChangeAspect="1"/>
          </p:cNvPicPr>
          <p:nvPr/>
        </p:nvPicPr>
        <p:blipFill>
          <a:blip r:embed="rId2" cstate="print"/>
          <a:stretch>
            <a:fillRect/>
          </a:stretch>
        </p:blipFill>
        <p:spPr>
          <a:xfrm>
            <a:off x="0" y="3717031"/>
            <a:ext cx="4716016" cy="3144010"/>
          </a:xfrm>
          <a:prstGeom prst="rect">
            <a:avLst/>
          </a:prstGeom>
        </p:spPr>
      </p:pic>
      <p:pic>
        <p:nvPicPr>
          <p:cNvPr id="6" name="Immagine 5" descr="imagesCA9CSKNN.jpg"/>
          <p:cNvPicPr>
            <a:picLocks noChangeAspect="1"/>
          </p:cNvPicPr>
          <p:nvPr/>
        </p:nvPicPr>
        <p:blipFill>
          <a:blip r:embed="rId3" cstate="print"/>
          <a:stretch>
            <a:fillRect/>
          </a:stretch>
        </p:blipFill>
        <p:spPr>
          <a:xfrm>
            <a:off x="4644008" y="3717032"/>
            <a:ext cx="4499992" cy="3140968"/>
          </a:xfrm>
          <a:prstGeom prst="rect">
            <a:avLst/>
          </a:prstGeom>
        </p:spPr>
      </p:pic>
      <p:pic>
        <p:nvPicPr>
          <p:cNvPr id="8" name="Immagine 7"/>
          <p:cNvPicPr/>
          <p:nvPr/>
        </p:nvPicPr>
        <p:blipFill>
          <a:blip r:embed="rId4" cstate="print"/>
          <a:srcRect/>
          <a:stretch>
            <a:fillRect/>
          </a:stretch>
        </p:blipFill>
        <p:spPr bwMode="auto">
          <a:xfrm>
            <a:off x="0" y="0"/>
            <a:ext cx="3347864" cy="3717032"/>
          </a:xfrm>
          <a:prstGeom prst="rect">
            <a:avLst/>
          </a:prstGeom>
          <a:noFill/>
          <a:ln w="9525">
            <a:noFill/>
            <a:miter lim="800000"/>
            <a:headEnd/>
            <a:tailEnd/>
          </a:ln>
        </p:spPr>
      </p:pic>
      <p:pic>
        <p:nvPicPr>
          <p:cNvPr id="2050" name="Picture 2"/>
          <p:cNvPicPr>
            <a:picLocks noChangeAspect="1" noChangeArrowheads="1"/>
          </p:cNvPicPr>
          <p:nvPr/>
        </p:nvPicPr>
        <p:blipFill>
          <a:blip r:embed="rId5" cstate="print"/>
          <a:srcRect/>
          <a:stretch>
            <a:fillRect/>
          </a:stretch>
        </p:blipFill>
        <p:spPr bwMode="auto">
          <a:xfrm>
            <a:off x="3347864" y="0"/>
            <a:ext cx="4248471" cy="3719745"/>
          </a:xfrm>
          <a:prstGeom prst="rect">
            <a:avLst/>
          </a:prstGeom>
          <a:noFill/>
          <a:ln w="9525">
            <a:noFill/>
            <a:miter lim="800000"/>
            <a:headEnd/>
            <a:tailEnd/>
          </a:ln>
        </p:spPr>
      </p:pic>
      <p:pic>
        <p:nvPicPr>
          <p:cNvPr id="2051" name="Picture 3"/>
          <p:cNvPicPr>
            <a:picLocks noChangeAspect="1" noChangeArrowheads="1"/>
          </p:cNvPicPr>
          <p:nvPr/>
        </p:nvPicPr>
        <p:blipFill>
          <a:blip r:embed="rId6" cstate="print"/>
          <a:srcRect/>
          <a:stretch>
            <a:fillRect/>
          </a:stretch>
        </p:blipFill>
        <p:spPr bwMode="auto">
          <a:xfrm>
            <a:off x="7452320" y="0"/>
            <a:ext cx="1691680" cy="3717032"/>
          </a:xfrm>
          <a:prstGeom prst="rect">
            <a:avLst/>
          </a:prstGeom>
          <a:noFill/>
          <a:ln w="9525">
            <a:noFill/>
            <a:miter lim="800000"/>
            <a:headEnd/>
            <a:tailEnd/>
          </a:ln>
        </p:spPr>
      </p:pic>
      <p:sp>
        <p:nvSpPr>
          <p:cNvPr id="9" name="Titolo 1"/>
          <p:cNvSpPr txBox="1">
            <a:spLocks/>
          </p:cNvSpPr>
          <p:nvPr/>
        </p:nvSpPr>
        <p:spPr>
          <a:xfrm>
            <a:off x="107504" y="2852936"/>
            <a:ext cx="3203848" cy="638944"/>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2000" b="1" i="0" u="none" strike="noStrike" kern="1200" cap="none" spc="0" normalizeH="0" baseline="0" noProof="0" dirty="0">
                <a:ln>
                  <a:noFill/>
                </a:ln>
                <a:solidFill>
                  <a:schemeClr val="bg1"/>
                </a:solidFill>
                <a:effectLst/>
                <a:uLnTx/>
                <a:uFillTx/>
                <a:latin typeface="+mj-lt"/>
                <a:ea typeface="+mj-ea"/>
                <a:cs typeface="+mj-cs"/>
              </a:rPr>
              <a:t>Cella reale</a:t>
            </a:r>
          </a:p>
        </p:txBody>
      </p:sp>
      <p:sp>
        <p:nvSpPr>
          <p:cNvPr id="10" name="Titolo 1"/>
          <p:cNvSpPr txBox="1">
            <a:spLocks/>
          </p:cNvSpPr>
          <p:nvPr/>
        </p:nvSpPr>
        <p:spPr>
          <a:xfrm>
            <a:off x="-252536" y="4725144"/>
            <a:ext cx="3707904"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2000" b="1" i="0" u="none" strike="noStrike" kern="1200" cap="none" spc="0" normalizeH="0" baseline="0" noProof="0" dirty="0">
                <a:ln>
                  <a:noFill/>
                </a:ln>
                <a:solidFill>
                  <a:srgbClr val="FFFF00"/>
                </a:solidFill>
                <a:effectLst/>
                <a:uLnTx/>
                <a:uFillTx/>
                <a:latin typeface="+mj-lt"/>
                <a:ea typeface="+mj-ea"/>
                <a:cs typeface="+mj-cs"/>
              </a:rPr>
              <a:t>larve</a:t>
            </a:r>
          </a:p>
        </p:txBody>
      </p:sp>
      <p:sp>
        <p:nvSpPr>
          <p:cNvPr id="11" name="Titolo 1"/>
          <p:cNvSpPr txBox="1">
            <a:spLocks/>
          </p:cNvSpPr>
          <p:nvPr/>
        </p:nvSpPr>
        <p:spPr>
          <a:xfrm rot="19213583">
            <a:off x="1061167" y="1455275"/>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2000" b="1" i="0" u="none" strike="noStrike" kern="1200" cap="none" spc="0" normalizeH="0" baseline="0" noProof="0" dirty="0">
                <a:ln>
                  <a:noFill/>
                </a:ln>
                <a:solidFill>
                  <a:srgbClr val="0070C0"/>
                </a:solidFill>
                <a:effectLst/>
                <a:uLnTx/>
                <a:uFillTx/>
                <a:latin typeface="+mj-lt"/>
                <a:ea typeface="+mj-ea"/>
                <a:cs typeface="+mj-cs"/>
              </a:rPr>
              <a:t>Ape regina</a:t>
            </a:r>
          </a:p>
        </p:txBody>
      </p:sp>
      <p:sp>
        <p:nvSpPr>
          <p:cNvPr id="12" name="Titolo 1"/>
          <p:cNvSpPr txBox="1">
            <a:spLocks/>
          </p:cNvSpPr>
          <p:nvPr/>
        </p:nvSpPr>
        <p:spPr>
          <a:xfrm>
            <a:off x="179512" y="3789040"/>
            <a:ext cx="3707904"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2000" b="1" i="0" u="none" strike="noStrike" kern="1200" cap="none" spc="0" normalizeH="0" baseline="0" noProof="0" dirty="0">
                <a:ln>
                  <a:noFill/>
                </a:ln>
                <a:solidFill>
                  <a:srgbClr val="FFFF00"/>
                </a:solidFill>
                <a:effectLst/>
                <a:uLnTx/>
                <a:uFillTx/>
                <a:latin typeface="+mj-lt"/>
                <a:ea typeface="+mj-ea"/>
                <a:cs typeface="+mj-cs"/>
              </a:rPr>
              <a:t>uovo</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Corso api parco nord 20171205_16180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8" y="0"/>
            <a:ext cx="6858000" cy="6858000"/>
          </a:xfrm>
          <a:prstGeom prst="rect">
            <a:avLst/>
          </a:prstGeom>
        </p:spPr>
      </p:pic>
      <p:sp>
        <p:nvSpPr>
          <p:cNvPr id="5" name="CasellaDiTesto 4"/>
          <p:cNvSpPr txBox="1"/>
          <p:nvPr/>
        </p:nvSpPr>
        <p:spPr>
          <a:xfrm>
            <a:off x="6876256" y="332656"/>
            <a:ext cx="2267744" cy="6093976"/>
          </a:xfrm>
          <a:prstGeom prst="rect">
            <a:avLst/>
          </a:prstGeom>
          <a:noFill/>
          <a:ln>
            <a:solidFill>
              <a:srgbClr val="FF0000"/>
            </a:solidFill>
          </a:ln>
        </p:spPr>
        <p:txBody>
          <a:bodyPr wrap="square" rtlCol="0">
            <a:spAutoFit/>
          </a:bodyPr>
          <a:lstStyle/>
          <a:p>
            <a:pPr algn="ctr"/>
            <a:r>
              <a:rPr lang="it-IT" sz="2400" b="1" u="sng" dirty="0">
                <a:solidFill>
                  <a:srgbClr val="008000"/>
                </a:solidFill>
              </a:rPr>
              <a:t>APICOLTURA:</a:t>
            </a:r>
          </a:p>
          <a:p>
            <a:pPr marL="342900" indent="-342900">
              <a:buFont typeface="Arial"/>
              <a:buChar char="•"/>
            </a:pPr>
            <a:r>
              <a:rPr lang="it-IT" dirty="0">
                <a:solidFill>
                  <a:srgbClr val="0000FF"/>
                </a:solidFill>
                <a:effectLst>
                  <a:outerShdw blurRad="38100" dist="38100" dir="2700000" algn="tl">
                    <a:srgbClr val="000000">
                      <a:alpha val="43137"/>
                    </a:srgbClr>
                  </a:outerShdw>
                </a:effectLst>
              </a:rPr>
              <a:t>attività di interesse nazionale</a:t>
            </a:r>
          </a:p>
          <a:p>
            <a:pPr marL="342900" indent="-342900">
              <a:buFont typeface="Arial"/>
              <a:buChar char="•"/>
            </a:pPr>
            <a:r>
              <a:rPr lang="it-IT" sz="2000" b="1" i="1" dirty="0"/>
              <a:t>utile per:</a:t>
            </a:r>
          </a:p>
          <a:p>
            <a:pPr marL="342900" indent="-342900">
              <a:buFont typeface="+mj-lt"/>
              <a:buAutoNum type="arabicPeriod"/>
            </a:pPr>
            <a:r>
              <a:rPr lang="it-IT" dirty="0">
                <a:solidFill>
                  <a:srgbClr val="FF0000"/>
                </a:solidFill>
                <a:effectLst>
                  <a:outerShdw blurRad="38100" dist="38100" dir="2700000" algn="tl">
                    <a:srgbClr val="000000">
                      <a:alpha val="43137"/>
                    </a:srgbClr>
                  </a:outerShdw>
                </a:effectLst>
              </a:rPr>
              <a:t>conservazione dell’</a:t>
            </a:r>
            <a:r>
              <a:rPr lang="it-IT" u="sng" dirty="0">
                <a:solidFill>
                  <a:srgbClr val="FF0000"/>
                </a:solidFill>
                <a:effectLst>
                  <a:outerShdw blurRad="38100" dist="38100" dir="2700000" algn="tl">
                    <a:srgbClr val="000000">
                      <a:alpha val="43137"/>
                    </a:srgbClr>
                  </a:outerShdw>
                </a:effectLst>
              </a:rPr>
              <a:t>ambiente</a:t>
            </a:r>
            <a:r>
              <a:rPr lang="it-IT" dirty="0">
                <a:solidFill>
                  <a:srgbClr val="FF0000"/>
                </a:solidFill>
                <a:effectLst>
                  <a:outerShdw blurRad="38100" dist="38100" dir="2700000" algn="tl">
                    <a:srgbClr val="000000">
                      <a:alpha val="43137"/>
                    </a:srgbClr>
                  </a:outerShdw>
                </a:effectLst>
              </a:rPr>
              <a:t> </a:t>
            </a:r>
          </a:p>
          <a:p>
            <a:pPr marL="342900" indent="-342900">
              <a:buFont typeface="+mj-lt"/>
              <a:buAutoNum type="arabicPeriod"/>
            </a:pPr>
            <a:r>
              <a:rPr lang="it-IT" dirty="0">
                <a:solidFill>
                  <a:srgbClr val="FF00FF"/>
                </a:solidFill>
                <a:effectLst>
                  <a:outerShdw blurRad="38100" dist="38100" dir="2700000" algn="tl">
                    <a:srgbClr val="000000">
                      <a:alpha val="43137"/>
                    </a:srgbClr>
                  </a:outerShdw>
                </a:effectLst>
              </a:rPr>
              <a:t>della </a:t>
            </a:r>
            <a:r>
              <a:rPr lang="it-IT" u="sng" dirty="0">
                <a:solidFill>
                  <a:srgbClr val="FF00FF"/>
                </a:solidFill>
                <a:effectLst>
                  <a:outerShdw blurRad="38100" dist="38100" dir="2700000" algn="tl">
                    <a:srgbClr val="000000">
                      <a:alpha val="43137"/>
                    </a:srgbClr>
                  </a:outerShdw>
                </a:effectLst>
              </a:rPr>
              <a:t>biodiversità</a:t>
            </a:r>
          </a:p>
          <a:p>
            <a:pPr marL="342900" indent="-342900">
              <a:buFont typeface="+mj-lt"/>
              <a:buAutoNum type="arabicPeriod"/>
            </a:pPr>
            <a:r>
              <a:rPr lang="it-IT" dirty="0">
                <a:solidFill>
                  <a:srgbClr val="0000FF"/>
                </a:solidFill>
                <a:effectLst>
                  <a:outerShdw blurRad="38100" dist="38100" dir="2700000" algn="tl">
                    <a:srgbClr val="000000">
                      <a:alpha val="43137"/>
                    </a:srgbClr>
                  </a:outerShdw>
                </a:effectLst>
              </a:rPr>
              <a:t>dell’</a:t>
            </a:r>
            <a:r>
              <a:rPr lang="it-IT" u="sng" dirty="0">
                <a:solidFill>
                  <a:srgbClr val="0000FF"/>
                </a:solidFill>
                <a:effectLst>
                  <a:outerShdw blurRad="38100" dist="38100" dir="2700000" algn="tl">
                    <a:srgbClr val="000000">
                      <a:alpha val="43137"/>
                    </a:srgbClr>
                  </a:outerShdw>
                </a:effectLst>
              </a:rPr>
              <a:t>ecosistema</a:t>
            </a:r>
            <a:endParaRPr lang="it-IT" u="sng" dirty="0">
              <a:solidFill>
                <a:srgbClr val="FF00FF"/>
              </a:solidFill>
              <a:effectLst>
                <a:outerShdw blurRad="38100" dist="38100" dir="2700000" algn="tl">
                  <a:srgbClr val="000000">
                    <a:alpha val="43137"/>
                  </a:srgbClr>
                </a:outerShdw>
              </a:effectLst>
            </a:endParaRPr>
          </a:p>
          <a:p>
            <a:pPr marL="342900" indent="-342900">
              <a:buFont typeface="+mj-lt"/>
              <a:buAutoNum type="arabicPeriod"/>
            </a:pPr>
            <a:r>
              <a:rPr lang="it-IT" dirty="0">
                <a:solidFill>
                  <a:srgbClr val="800000"/>
                </a:solidFill>
                <a:effectLst>
                  <a:outerShdw blurRad="38100" dist="38100" dir="2700000" algn="tl">
                    <a:srgbClr val="000000">
                      <a:alpha val="43137"/>
                    </a:srgbClr>
                  </a:outerShdw>
                </a:effectLst>
              </a:rPr>
              <a:t>salvaguardia delle razze apistiche</a:t>
            </a:r>
          </a:p>
          <a:p>
            <a:pPr marL="342900" indent="-342900">
              <a:buFont typeface="+mj-lt"/>
              <a:buAutoNum type="arabicPeriod"/>
            </a:pPr>
            <a:r>
              <a:rPr lang="it-IT" dirty="0">
                <a:solidFill>
                  <a:srgbClr val="800080"/>
                </a:solidFill>
                <a:effectLst>
                  <a:outerShdw blurRad="38100" dist="38100" dir="2700000" algn="tl">
                    <a:srgbClr val="000000">
                      <a:alpha val="43137"/>
                    </a:srgbClr>
                  </a:outerShdw>
                </a:effectLst>
              </a:rPr>
              <a:t>dell’agricoltura</a:t>
            </a:r>
          </a:p>
          <a:p>
            <a:pPr marL="342900" indent="-342900">
              <a:buFont typeface="+mj-lt"/>
              <a:buAutoNum type="arabicPeriod"/>
            </a:pPr>
            <a:r>
              <a:rPr lang="it-IT" u="heavy" dirty="0">
                <a:solidFill>
                  <a:srgbClr val="CC66FF"/>
                </a:solidFill>
                <a:effectLst>
                  <a:outerShdw blurRad="38100" dist="38100" dir="2700000" algn="tl">
                    <a:srgbClr val="000000">
                      <a:alpha val="43137"/>
                    </a:srgbClr>
                  </a:outerShdw>
                </a:effectLst>
                <a:uFill>
                  <a:solidFill>
                    <a:srgbClr val="008040"/>
                  </a:solidFill>
                </a:uFill>
              </a:rPr>
              <a:t>per garantire la naturale impollinazione</a:t>
            </a:r>
          </a:p>
          <a:p>
            <a:pPr marL="342900" indent="-342900">
              <a:buFont typeface="Arial"/>
              <a:buChar char="•"/>
            </a:pPr>
            <a:r>
              <a:rPr lang="it-IT" sz="2000" b="1" u="sng" dirty="0"/>
              <a:t>E’ un’attività agricola </a:t>
            </a:r>
            <a:r>
              <a:rPr lang="it-IT" dirty="0"/>
              <a:t>non correlata necessariamente alla gestione del terreno</a:t>
            </a:r>
          </a:p>
        </p:txBody>
      </p:sp>
    </p:spTree>
    <p:extLst>
      <p:ext uri="{BB962C8B-B14F-4D97-AF65-F5344CB8AC3E}">
        <p14:creationId xmlns:p14="http://schemas.microsoft.com/office/powerpoint/2010/main" val="16148585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8866"/>
            <a:ext cx="8229600" cy="778098"/>
          </a:xfrm>
        </p:spPr>
        <p:txBody>
          <a:bodyPr/>
          <a:lstStyle/>
          <a:p>
            <a:r>
              <a:rPr lang="it-IT" dirty="0"/>
              <a:t>ALVEARE SUPERORGANISMO</a:t>
            </a:r>
          </a:p>
        </p:txBody>
      </p:sp>
      <p:sp>
        <p:nvSpPr>
          <p:cNvPr id="3" name="Titolo 1"/>
          <p:cNvSpPr txBox="1">
            <a:spLocks/>
          </p:cNvSpPr>
          <p:nvPr/>
        </p:nvSpPr>
        <p:spPr>
          <a:xfrm>
            <a:off x="395536" y="1052736"/>
            <a:ext cx="3816424" cy="5746398"/>
          </a:xfrm>
          <a:prstGeom prst="rect">
            <a:avLst/>
          </a:prstGeom>
        </p:spPr>
        <p:txBody>
          <a:bodyPr vert="horz" lIns="91440" tIns="45720" rIns="91440" bIns="45720" rtlCol="0" anchor="ctr">
            <a:normAutofit fontScale="25000" lnSpcReduction="20000"/>
          </a:bodyPr>
          <a:lstStyle/>
          <a:p>
            <a:pPr marL="0" marR="0" lvl="0" indent="0" algn="just" defTabSz="914400" rtl="0" eaLnBrk="1" fontAlgn="auto" latinLnBrk="0" hangingPunct="1">
              <a:lnSpc>
                <a:spcPct val="100000"/>
              </a:lnSpc>
              <a:spcBef>
                <a:spcPct val="0"/>
              </a:spcBef>
              <a:spcAft>
                <a:spcPts val="0"/>
              </a:spcAft>
              <a:buClrTx/>
              <a:buSzTx/>
              <a:buFont typeface="Arial" pitchFamily="34" charset="0"/>
              <a:buChar char="•"/>
              <a:tabLst/>
              <a:defRPr/>
            </a:pPr>
            <a:r>
              <a:rPr kumimoji="0" lang="it-IT" sz="7200" b="1" i="0" u="sng" strike="noStrike" kern="1200" cap="none" spc="0" normalizeH="0" baseline="0" noProof="0" dirty="0">
                <a:ln>
                  <a:noFill/>
                </a:ln>
                <a:solidFill>
                  <a:srgbClr val="0070C0"/>
                </a:solidFill>
                <a:effectLst/>
                <a:uLnTx/>
                <a:uFillTx/>
                <a:latin typeface="Arial" panose="020B0604020202020204" pitchFamily="34" charset="0"/>
                <a:ea typeface="+mj-ea"/>
                <a:cs typeface="Arial" panose="020B0604020202020204" pitchFamily="34" charset="0"/>
              </a:rPr>
              <a:t>Il superorganismo si nutre</a:t>
            </a:r>
            <a:r>
              <a:rPr kumimoji="0" lang="it-IT" sz="72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 le bottinatrici importano il cibo necessario per la sopravvivenza</a:t>
            </a:r>
          </a:p>
          <a:p>
            <a:pPr marL="0" marR="0" lvl="0" indent="0" algn="just" defTabSz="914400" rtl="0" eaLnBrk="1" fontAlgn="auto" latinLnBrk="0" hangingPunct="1">
              <a:lnSpc>
                <a:spcPct val="100000"/>
              </a:lnSpc>
              <a:spcBef>
                <a:spcPct val="0"/>
              </a:spcBef>
              <a:spcAft>
                <a:spcPts val="0"/>
              </a:spcAft>
              <a:buClrTx/>
              <a:buSzTx/>
              <a:buFont typeface="Arial" pitchFamily="34" charset="0"/>
              <a:buChar char="•"/>
              <a:tabLst/>
              <a:defRPr/>
            </a:pPr>
            <a:r>
              <a:rPr lang="it-IT" sz="7200" b="1" u="sng" dirty="0">
                <a:solidFill>
                  <a:schemeClr val="accent3">
                    <a:lumMod val="75000"/>
                  </a:schemeClr>
                </a:solidFill>
                <a:latin typeface="Arial" panose="020B0604020202020204" pitchFamily="34" charset="0"/>
                <a:ea typeface="+mj-ea"/>
                <a:cs typeface="Arial" panose="020B0604020202020204" pitchFamily="34" charset="0"/>
              </a:rPr>
              <a:t>Il superorganismo cresce</a:t>
            </a:r>
            <a:r>
              <a:rPr lang="it-IT" sz="7200" dirty="0">
                <a:latin typeface="Arial" panose="020B0604020202020204" pitchFamily="34" charset="0"/>
                <a:ea typeface="+mj-ea"/>
                <a:cs typeface="Arial" panose="020B0604020202020204" pitchFamily="34" charset="0"/>
              </a:rPr>
              <a:t>: le operaie danno un maggior o minor stimolo alla regina per la ovodeposizione a seconda della presenza di scorte di cibo più o meno abbondanti e a seconda delle condizioni climatiche ambientali</a:t>
            </a:r>
          </a:p>
          <a:p>
            <a:pPr marL="0" marR="0" lvl="0" indent="0" algn="just" defTabSz="914400" rtl="0" eaLnBrk="1" fontAlgn="auto" latinLnBrk="0" hangingPunct="1">
              <a:lnSpc>
                <a:spcPct val="100000"/>
              </a:lnSpc>
              <a:spcBef>
                <a:spcPct val="0"/>
              </a:spcBef>
              <a:spcAft>
                <a:spcPts val="0"/>
              </a:spcAft>
              <a:buClrTx/>
              <a:buSzTx/>
              <a:buFont typeface="Arial" pitchFamily="34" charset="0"/>
              <a:buChar char="•"/>
              <a:tabLst/>
              <a:defRPr/>
            </a:pPr>
            <a:r>
              <a:rPr kumimoji="0" lang="it-IT" sz="7200" b="1" i="0" u="sng"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t>Il superorganismo si riproduce</a:t>
            </a:r>
            <a:r>
              <a:rPr kumimoji="0" lang="it-IT" sz="72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 il numero degli individui all’interno della famiglia cresce in modo esponenziale finché attraverso la sciamatura da una famiglia non ne avrà origine un’altra</a:t>
            </a:r>
          </a:p>
          <a:p>
            <a:pPr marL="0" marR="0" lvl="0" indent="0" algn="just" defTabSz="914400" rtl="0" eaLnBrk="1" fontAlgn="auto" latinLnBrk="0" hangingPunct="1">
              <a:lnSpc>
                <a:spcPct val="100000"/>
              </a:lnSpc>
              <a:spcBef>
                <a:spcPct val="0"/>
              </a:spcBef>
              <a:spcAft>
                <a:spcPts val="0"/>
              </a:spcAft>
              <a:buClrTx/>
              <a:buSzTx/>
              <a:buFont typeface="Arial" pitchFamily="34" charset="0"/>
              <a:buChar char="•"/>
              <a:tabLst/>
              <a:defRPr/>
            </a:pPr>
            <a:r>
              <a:rPr lang="it-IT" sz="7200" b="1" u="sng" dirty="0">
                <a:solidFill>
                  <a:schemeClr val="accent6">
                    <a:lumMod val="75000"/>
                  </a:schemeClr>
                </a:solidFill>
                <a:latin typeface="Arial" panose="020B0604020202020204" pitchFamily="34" charset="0"/>
                <a:ea typeface="+mj-ea"/>
                <a:cs typeface="Arial" panose="020B0604020202020204" pitchFamily="34" charset="0"/>
              </a:rPr>
              <a:t>Il superorganismo si difende</a:t>
            </a:r>
            <a:r>
              <a:rPr lang="it-IT" sz="7200" dirty="0">
                <a:latin typeface="Arial" panose="020B0604020202020204" pitchFamily="34" charset="0"/>
                <a:ea typeface="+mj-ea"/>
                <a:cs typeface="Arial" panose="020B0604020202020204" pitchFamily="34" charset="0"/>
              </a:rPr>
              <a:t>:  quando l’alveare riceve un’aggressione da fattori esterni le api guardiane attaccano l’agente estraneo difendendo la famiglia così come le cellule di difesa del nostro organismo aggrediscono gli agenti patogeni che cercano di causare un’infezione</a:t>
            </a:r>
            <a:endParaRPr kumimoji="0" lang="it-IT" sz="72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a:p>
            <a:pPr marL="0" marR="0" lvl="0" indent="0" algn="just" defTabSz="914400" rtl="0" eaLnBrk="1" fontAlgn="auto" latinLnBrk="0" hangingPunct="1">
              <a:lnSpc>
                <a:spcPct val="100000"/>
              </a:lnSpc>
              <a:spcBef>
                <a:spcPct val="0"/>
              </a:spcBef>
              <a:spcAft>
                <a:spcPts val="0"/>
              </a:spcAft>
              <a:buClrTx/>
              <a:buSzTx/>
              <a:buFont typeface="Arial" pitchFamily="34" charset="0"/>
              <a:buChar char="•"/>
              <a:tabLst/>
              <a:defRPr/>
            </a:pPr>
            <a:endParaRPr kumimoji="0" lang="it-IT" b="0" i="0" u="none" strike="noStrike" kern="1200" cap="none" spc="0" normalizeH="0" baseline="0" noProof="0" dirty="0">
              <a:ln>
                <a:noFill/>
              </a:ln>
              <a:solidFill>
                <a:schemeClr val="tx1"/>
              </a:solidFill>
              <a:effectLst/>
              <a:uLnTx/>
              <a:uFillTx/>
              <a:latin typeface="+mj-lt"/>
              <a:ea typeface="+mj-ea"/>
              <a:cs typeface="+mj-cs"/>
            </a:endParaRPr>
          </a:p>
        </p:txBody>
      </p:sp>
      <p:sp>
        <p:nvSpPr>
          <p:cNvPr id="4" name="Titolo 1"/>
          <p:cNvSpPr txBox="1">
            <a:spLocks/>
          </p:cNvSpPr>
          <p:nvPr/>
        </p:nvSpPr>
        <p:spPr>
          <a:xfrm>
            <a:off x="4932042" y="836964"/>
            <a:ext cx="3837112" cy="2412015"/>
          </a:xfrm>
          <a:prstGeom prst="rect">
            <a:avLst/>
          </a:prstGeom>
        </p:spPr>
        <p:txBody>
          <a:bodyPr vert="horz" lIns="91440" tIns="45720" rIns="91440" bIns="45720" rtlCol="0" anchor="ctr">
            <a:norm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it-IT" sz="1600" b="0" i="0" u="none" strike="noStrike" kern="1200" cap="none" spc="0" normalizeH="0" baseline="0" noProof="0" dirty="0">
                <a:ln>
                  <a:noFill/>
                </a:ln>
                <a:solidFill>
                  <a:schemeClr val="tx1"/>
                </a:solidFill>
                <a:effectLst/>
                <a:highlight>
                  <a:srgbClr val="FFFF00"/>
                </a:highlight>
                <a:uLnTx/>
                <a:uFillTx/>
                <a:latin typeface="Arial" panose="020B0604020202020204" pitchFamily="34" charset="0"/>
                <a:ea typeface="+mj-ea"/>
                <a:cs typeface="Arial" panose="020B0604020202020204" pitchFamily="34" charset="0"/>
              </a:rPr>
              <a:t>Tutte le funzioni biologiche </a:t>
            </a:r>
            <a:r>
              <a:rPr kumimoji="0" lang="it-IT" sz="1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del superorganismo sono regolate dai </a:t>
            </a:r>
            <a:r>
              <a:rPr kumimoji="0" lang="it-IT" b="1" i="0" u="none" strike="noStrike" kern="1200" cap="none" spc="0" normalizeH="0" baseline="0" noProof="0" dirty="0">
                <a:ln>
                  <a:noFill/>
                </a:ln>
                <a:solidFill>
                  <a:srgbClr val="00B050"/>
                </a:solidFill>
                <a:effectLst/>
                <a:uLnTx/>
                <a:uFillTx/>
                <a:latin typeface="Arial" panose="020B0604020202020204" pitchFamily="34" charset="0"/>
                <a:ea typeface="+mj-ea"/>
                <a:cs typeface="Arial" panose="020B0604020202020204" pitchFamily="34" charset="0"/>
              </a:rPr>
              <a:t>ferormoni</a:t>
            </a:r>
            <a:r>
              <a:rPr kumimoji="0" lang="it-IT" sz="1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 (dal greco phero=trasporto e ormao=stimolo). Queste sostanze vengono secrete all’interno dell’alveare e sono in grado di passare da un individuo all’altro </a:t>
            </a:r>
            <a:r>
              <a:rPr kumimoji="0" lang="it-IT" sz="1600" b="0" i="0" u="none" strike="noStrike" kern="1200" cap="none" spc="0" normalizeH="0" baseline="0" noProof="0" dirty="0">
                <a:ln>
                  <a:noFill/>
                </a:ln>
                <a:solidFill>
                  <a:schemeClr val="tx1"/>
                </a:solidFill>
                <a:effectLst/>
                <a:highlight>
                  <a:srgbClr val="00FF00"/>
                </a:highlight>
                <a:uLnTx/>
                <a:uFillTx/>
                <a:latin typeface="Arial" panose="020B0604020202020204" pitchFamily="34" charset="0"/>
                <a:ea typeface="+mj-ea"/>
                <a:cs typeface="Arial" panose="020B0604020202020204" pitchFamily="34" charset="0"/>
              </a:rPr>
              <a:t>armonizzando il comportamento del superorganismo </a:t>
            </a:r>
            <a:r>
              <a:rPr kumimoji="0" lang="it-IT" sz="16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in rapporto alle necessità collettive </a:t>
            </a:r>
          </a:p>
        </p:txBody>
      </p:sp>
      <p:pic>
        <p:nvPicPr>
          <p:cNvPr id="9" name="Immagine 8" descr="Immagine che contiene favo, alveare, ape, insetto&#10;&#10;Descrizione generata automaticamente">
            <a:extLst>
              <a:ext uri="{FF2B5EF4-FFF2-40B4-BE49-F238E27FC236}">
                <a16:creationId xmlns:a16="http://schemas.microsoft.com/office/drawing/2014/main" id="{867BAE14-7024-BEA3-7E97-6A7F25DDB4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016" y="3248980"/>
            <a:ext cx="4234438" cy="2916324"/>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nvGraphicFramePr>
        <p:xfrm>
          <a:off x="179512" y="260648"/>
          <a:ext cx="8748464" cy="6093297"/>
        </p:xfrm>
        <a:graphic>
          <a:graphicData uri="http://schemas.openxmlformats.org/drawingml/2006/table">
            <a:tbl>
              <a:tblPr/>
              <a:tblGrid>
                <a:gridCol w="4054915">
                  <a:extLst>
                    <a:ext uri="{9D8B030D-6E8A-4147-A177-3AD203B41FA5}">
                      <a16:colId xmlns:a16="http://schemas.microsoft.com/office/drawing/2014/main" val="20000"/>
                    </a:ext>
                  </a:extLst>
                </a:gridCol>
                <a:gridCol w="4693549">
                  <a:extLst>
                    <a:ext uri="{9D8B030D-6E8A-4147-A177-3AD203B41FA5}">
                      <a16:colId xmlns:a16="http://schemas.microsoft.com/office/drawing/2014/main" val="20001"/>
                    </a:ext>
                  </a:extLst>
                </a:gridCol>
              </a:tblGrid>
              <a:tr h="553936">
                <a:tc gridSpan="2">
                  <a:txBody>
                    <a:bodyPr/>
                    <a:lstStyle/>
                    <a:p>
                      <a:pPr algn="ctr"/>
                      <a:r>
                        <a:rPr lang="it-IT" sz="2800" dirty="0">
                          <a:latin typeface="+mj-lt"/>
                          <a:ea typeface="Times New Roman"/>
                          <a:cs typeface="Arial"/>
                        </a:rPr>
                        <a:t>BILANCIO ENERGETICO DELL’ALVEARE</a:t>
                      </a:r>
                      <a:endParaRPr lang="it-IT" sz="2800" dirty="0">
                        <a:latin typeface="+mj-lt"/>
                        <a:ea typeface="Times New Roman"/>
                      </a:endParaRPr>
                    </a:p>
                  </a:txBody>
                  <a:tcPr marL="62416" marR="62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it-IT"/>
                    </a:p>
                  </a:txBody>
                  <a:tcPr/>
                </a:tc>
                <a:extLst>
                  <a:ext uri="{0D108BD9-81ED-4DB2-BD59-A6C34878D82A}">
                    <a16:rowId xmlns:a16="http://schemas.microsoft.com/office/drawing/2014/main" val="10000"/>
                  </a:ext>
                </a:extLst>
              </a:tr>
              <a:tr h="553936">
                <a:tc>
                  <a:txBody>
                    <a:bodyPr/>
                    <a:lstStyle/>
                    <a:p>
                      <a:pPr algn="ctr"/>
                      <a:r>
                        <a:rPr lang="it-IT" sz="3200" dirty="0">
                          <a:latin typeface="+mj-lt"/>
                          <a:ea typeface="Times New Roman"/>
                          <a:cs typeface="Arial"/>
                        </a:rPr>
                        <a:t>Cosa entra</a:t>
                      </a:r>
                      <a:endParaRPr lang="it-IT" sz="3200" dirty="0">
                        <a:latin typeface="+mj-lt"/>
                        <a:ea typeface="Times New Roman"/>
                      </a:endParaRPr>
                    </a:p>
                  </a:txBody>
                  <a:tcPr marL="62416" marR="62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it-IT" sz="3200" dirty="0">
                          <a:latin typeface="+mj-lt"/>
                          <a:ea typeface="Times New Roman"/>
                          <a:cs typeface="Arial"/>
                        </a:rPr>
                        <a:t>Cosa esce</a:t>
                      </a:r>
                      <a:endParaRPr lang="it-IT" sz="3200" dirty="0">
                        <a:latin typeface="+mj-lt"/>
                        <a:ea typeface="Times New Roman"/>
                      </a:endParaRPr>
                    </a:p>
                  </a:txBody>
                  <a:tcPr marL="62416" marR="62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985425">
                <a:tc>
                  <a:txBody>
                    <a:bodyPr/>
                    <a:lstStyle/>
                    <a:p>
                      <a:pPr marL="342900" lvl="0" indent="-342900" algn="just">
                        <a:buFont typeface="Symbol"/>
                        <a:buNone/>
                        <a:tabLst>
                          <a:tab pos="457200" algn="l"/>
                        </a:tabLst>
                      </a:pPr>
                      <a:endParaRPr lang="it-IT" sz="2000" dirty="0">
                        <a:latin typeface="+mj-lt"/>
                        <a:ea typeface="Times New Roman"/>
                        <a:cs typeface="Arial"/>
                      </a:endParaRPr>
                    </a:p>
                    <a:p>
                      <a:pPr marL="342900" lvl="0" indent="-342900" algn="just">
                        <a:buFont typeface="Symbol"/>
                        <a:buNone/>
                        <a:tabLst>
                          <a:tab pos="457200" algn="l"/>
                        </a:tabLst>
                      </a:pPr>
                      <a:r>
                        <a:rPr lang="it-IT" sz="2000" dirty="0">
                          <a:latin typeface="+mj-lt"/>
                          <a:ea typeface="Times New Roman"/>
                          <a:cs typeface="Arial"/>
                        </a:rPr>
                        <a:t>    Ossigeno</a:t>
                      </a:r>
                      <a:endParaRPr lang="it-IT" sz="2000" dirty="0">
                        <a:latin typeface="+mj-lt"/>
                        <a:ea typeface="Times New Roman"/>
                      </a:endParaRPr>
                    </a:p>
                    <a:p>
                      <a:pPr marL="342900" lvl="0" indent="-342900" algn="just">
                        <a:buFont typeface="Symbol"/>
                        <a:buNone/>
                        <a:tabLst>
                          <a:tab pos="457200" algn="l"/>
                        </a:tabLst>
                      </a:pPr>
                      <a:r>
                        <a:rPr lang="it-IT" sz="2000" dirty="0">
                          <a:latin typeface="+mj-lt"/>
                          <a:ea typeface="Times New Roman"/>
                          <a:cs typeface="Arial"/>
                        </a:rPr>
                        <a:t>    Propoli</a:t>
                      </a:r>
                      <a:endParaRPr lang="it-IT" sz="2000" dirty="0">
                        <a:latin typeface="+mj-lt"/>
                        <a:ea typeface="Times New Roman"/>
                      </a:endParaRPr>
                    </a:p>
                    <a:p>
                      <a:pPr marL="342900" lvl="0" indent="-342900" algn="just">
                        <a:buFont typeface="Symbol"/>
                        <a:buNone/>
                        <a:tabLst>
                          <a:tab pos="457200" algn="l"/>
                        </a:tabLst>
                      </a:pPr>
                      <a:r>
                        <a:rPr lang="it-IT" sz="2000" dirty="0">
                          <a:latin typeface="+mj-lt"/>
                          <a:ea typeface="Times New Roman"/>
                          <a:cs typeface="Arial"/>
                        </a:rPr>
                        <a:t>    Nettare</a:t>
                      </a:r>
                      <a:endParaRPr lang="it-IT" sz="2000" dirty="0">
                        <a:latin typeface="+mj-lt"/>
                        <a:ea typeface="Times New Roman"/>
                      </a:endParaRPr>
                    </a:p>
                    <a:p>
                      <a:pPr marL="342900" lvl="0" indent="-342900" algn="just">
                        <a:buFont typeface="Symbol"/>
                        <a:buNone/>
                        <a:tabLst>
                          <a:tab pos="457200" algn="l"/>
                        </a:tabLst>
                      </a:pPr>
                      <a:r>
                        <a:rPr lang="it-IT" sz="2000" dirty="0">
                          <a:latin typeface="+mj-lt"/>
                          <a:ea typeface="Times New Roman"/>
                          <a:cs typeface="Arial"/>
                        </a:rPr>
                        <a:t>    Melata</a:t>
                      </a:r>
                      <a:endParaRPr lang="it-IT" sz="2000" dirty="0">
                        <a:latin typeface="+mj-lt"/>
                        <a:ea typeface="Times New Roman"/>
                      </a:endParaRPr>
                    </a:p>
                    <a:p>
                      <a:pPr marL="342900" lvl="0" indent="-342900" algn="just">
                        <a:buFont typeface="Symbol"/>
                        <a:buNone/>
                        <a:tabLst>
                          <a:tab pos="457200" algn="l"/>
                        </a:tabLst>
                      </a:pPr>
                      <a:r>
                        <a:rPr lang="it-IT" sz="2000" dirty="0">
                          <a:latin typeface="+mj-lt"/>
                          <a:ea typeface="Times New Roman"/>
                          <a:cs typeface="Arial"/>
                        </a:rPr>
                        <a:t>    Polline</a:t>
                      </a:r>
                      <a:endParaRPr lang="it-IT" sz="2000" dirty="0">
                        <a:latin typeface="+mj-lt"/>
                        <a:ea typeface="Times New Roman"/>
                      </a:endParaRPr>
                    </a:p>
                    <a:p>
                      <a:pPr marL="342900" lvl="0" indent="-342900" algn="just">
                        <a:buFont typeface="Symbol"/>
                        <a:buNone/>
                        <a:tabLst>
                          <a:tab pos="457200" algn="l"/>
                        </a:tabLst>
                      </a:pPr>
                      <a:r>
                        <a:rPr lang="it-IT" sz="2000" dirty="0">
                          <a:latin typeface="+mj-lt"/>
                          <a:ea typeface="Times New Roman"/>
                          <a:cs typeface="Arial"/>
                        </a:rPr>
                        <a:t>    Acqua</a:t>
                      </a:r>
                      <a:endParaRPr lang="it-IT" sz="2000" dirty="0">
                        <a:latin typeface="+mj-lt"/>
                        <a:ea typeface="Times New Roman"/>
                      </a:endParaRPr>
                    </a:p>
                  </a:txBody>
                  <a:tcPr marL="62416" marR="62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buFont typeface="Symbol"/>
                        <a:buNone/>
                        <a:tabLst>
                          <a:tab pos="457200" algn="l"/>
                        </a:tabLst>
                      </a:pPr>
                      <a:r>
                        <a:rPr lang="it-IT" sz="1600" dirty="0">
                          <a:latin typeface="+mj-lt"/>
                          <a:ea typeface="Times New Roman"/>
                          <a:cs typeface="Arial"/>
                        </a:rPr>
                        <a:t>    </a:t>
                      </a:r>
                    </a:p>
                    <a:p>
                      <a:pPr marL="342900" lvl="0" indent="-342900" algn="just">
                        <a:buFont typeface="Symbol"/>
                        <a:buNone/>
                        <a:tabLst>
                          <a:tab pos="457200" algn="l"/>
                        </a:tabLst>
                      </a:pPr>
                      <a:r>
                        <a:rPr lang="it-IT" sz="1600" dirty="0">
                          <a:latin typeface="+mj-lt"/>
                          <a:ea typeface="Times New Roman"/>
                          <a:cs typeface="Arial"/>
                        </a:rPr>
                        <a:t>    </a:t>
                      </a:r>
                      <a:r>
                        <a:rPr lang="it-IT" sz="1800" dirty="0">
                          <a:latin typeface="+mj-lt"/>
                          <a:ea typeface="Times New Roman"/>
                          <a:cs typeface="Arial"/>
                        </a:rPr>
                        <a:t>CO2</a:t>
                      </a:r>
                      <a:endParaRPr lang="it-IT" sz="1800" dirty="0">
                        <a:latin typeface="+mj-lt"/>
                        <a:ea typeface="Times New Roman"/>
                      </a:endParaRPr>
                    </a:p>
                    <a:p>
                      <a:pPr marL="342900" lvl="0" indent="-342900" algn="just">
                        <a:buFont typeface="Symbol"/>
                        <a:buNone/>
                        <a:tabLst>
                          <a:tab pos="457200" algn="l"/>
                        </a:tabLst>
                      </a:pPr>
                      <a:r>
                        <a:rPr lang="it-IT" sz="1800" dirty="0">
                          <a:latin typeface="+mj-lt"/>
                          <a:ea typeface="Times New Roman"/>
                          <a:cs typeface="Arial"/>
                        </a:rPr>
                        <a:t>    Calore</a:t>
                      </a:r>
                      <a:endParaRPr lang="it-IT" sz="1800" dirty="0">
                        <a:latin typeface="+mj-lt"/>
                        <a:ea typeface="Times New Roman"/>
                      </a:endParaRPr>
                    </a:p>
                    <a:p>
                      <a:pPr marL="342900" lvl="0" indent="-342900" algn="just">
                        <a:buFont typeface="Symbol"/>
                        <a:buNone/>
                        <a:tabLst>
                          <a:tab pos="457200" algn="l"/>
                        </a:tabLst>
                      </a:pPr>
                      <a:r>
                        <a:rPr lang="it-IT" sz="1800" dirty="0">
                          <a:latin typeface="+mj-lt"/>
                          <a:ea typeface="Times New Roman"/>
                          <a:cs typeface="Arial"/>
                        </a:rPr>
                        <a:t>    Acqua</a:t>
                      </a:r>
                      <a:endParaRPr lang="it-IT" sz="1800" dirty="0">
                        <a:latin typeface="+mj-lt"/>
                        <a:ea typeface="Times New Roman"/>
                      </a:endParaRPr>
                    </a:p>
                    <a:p>
                      <a:pPr marL="342900" lvl="0" indent="-342900" algn="just">
                        <a:buFont typeface="Symbol"/>
                        <a:buNone/>
                        <a:tabLst>
                          <a:tab pos="457200" algn="l"/>
                        </a:tabLst>
                      </a:pPr>
                      <a:r>
                        <a:rPr lang="it-IT" sz="1800" dirty="0">
                          <a:latin typeface="+mj-lt"/>
                          <a:ea typeface="Times New Roman"/>
                          <a:cs typeface="Arial"/>
                        </a:rPr>
                        <a:t>    Miele</a:t>
                      </a:r>
                      <a:endParaRPr lang="it-IT" sz="1800" dirty="0">
                        <a:latin typeface="+mj-lt"/>
                        <a:ea typeface="Times New Roman"/>
                      </a:endParaRPr>
                    </a:p>
                    <a:p>
                      <a:pPr marL="342900" lvl="0" indent="-342900" algn="just">
                        <a:buFont typeface="Symbol"/>
                        <a:buNone/>
                        <a:tabLst>
                          <a:tab pos="457200" algn="l"/>
                        </a:tabLst>
                      </a:pPr>
                      <a:r>
                        <a:rPr lang="it-IT" sz="1800" dirty="0">
                          <a:latin typeface="+mj-lt"/>
                          <a:ea typeface="Times New Roman"/>
                          <a:cs typeface="Arial"/>
                        </a:rPr>
                        <a:t>    Api 25  kg</a:t>
                      </a:r>
                      <a:endParaRPr lang="it-IT" sz="1800" dirty="0">
                        <a:latin typeface="+mj-lt"/>
                        <a:ea typeface="Times New Roman"/>
                      </a:endParaRPr>
                    </a:p>
                    <a:p>
                      <a:pPr marL="342900" lvl="0" indent="-342900" algn="just">
                        <a:buFont typeface="Symbol"/>
                        <a:buNone/>
                        <a:tabLst>
                          <a:tab pos="457200" algn="l"/>
                        </a:tabLst>
                      </a:pPr>
                      <a:r>
                        <a:rPr lang="it-IT" sz="1800" dirty="0">
                          <a:latin typeface="+mj-lt"/>
                          <a:ea typeface="Times New Roman"/>
                          <a:cs typeface="Arial"/>
                        </a:rPr>
                        <a:t>    Cera 40  kg</a:t>
                      </a:r>
                      <a:endParaRPr lang="it-IT" sz="1800" dirty="0">
                        <a:latin typeface="+mj-lt"/>
                        <a:ea typeface="Times New Roman"/>
                      </a:endParaRPr>
                    </a:p>
                    <a:p>
                      <a:pPr marL="342900" lvl="0" indent="-342900" algn="just">
                        <a:buFont typeface="Symbol"/>
                        <a:buNone/>
                        <a:tabLst>
                          <a:tab pos="457200" algn="l"/>
                        </a:tabLst>
                      </a:pPr>
                      <a:r>
                        <a:rPr lang="it-IT" sz="1800" dirty="0">
                          <a:latin typeface="+mj-lt"/>
                          <a:ea typeface="Times New Roman"/>
                          <a:cs typeface="Arial"/>
                        </a:rPr>
                        <a:t>    Polline</a:t>
                      </a:r>
                      <a:endParaRPr lang="it-IT" sz="1800" dirty="0">
                        <a:latin typeface="+mj-lt"/>
                        <a:ea typeface="Times New Roman"/>
                      </a:endParaRPr>
                    </a:p>
                    <a:p>
                      <a:pPr marL="342900" lvl="0" indent="-342900" algn="just">
                        <a:buFont typeface="Symbol"/>
                        <a:buNone/>
                        <a:tabLst>
                          <a:tab pos="457200" algn="l"/>
                        </a:tabLst>
                      </a:pPr>
                      <a:r>
                        <a:rPr lang="it-IT" sz="1800" dirty="0">
                          <a:latin typeface="+mj-lt"/>
                          <a:ea typeface="Times New Roman"/>
                          <a:cs typeface="Arial"/>
                        </a:rPr>
                        <a:t>    Deiezioni </a:t>
                      </a:r>
                      <a:endParaRPr lang="it-IT" sz="1800" dirty="0">
                        <a:latin typeface="+mj-lt"/>
                        <a:ea typeface="Times New Roman"/>
                      </a:endParaRPr>
                    </a:p>
                  </a:txBody>
                  <a:tcPr marL="62416" marR="62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3" name="Immagine 2" descr="apefiore.png"/>
          <p:cNvPicPr>
            <a:picLocks noChangeAspect="1"/>
          </p:cNvPicPr>
          <p:nvPr/>
        </p:nvPicPr>
        <p:blipFill>
          <a:blip r:embed="rId2" cstate="print"/>
          <a:stretch>
            <a:fillRect/>
          </a:stretch>
        </p:blipFill>
        <p:spPr>
          <a:xfrm>
            <a:off x="1907704" y="1412776"/>
            <a:ext cx="2232248" cy="4798737"/>
          </a:xfrm>
          <a:prstGeom prst="rect">
            <a:avLst/>
          </a:prstGeom>
        </p:spPr>
      </p:pic>
      <p:pic>
        <p:nvPicPr>
          <p:cNvPr id="4" name="Immagine 3" descr="fiori primavera.jpg"/>
          <p:cNvPicPr>
            <a:picLocks noChangeAspect="1"/>
          </p:cNvPicPr>
          <p:nvPr/>
        </p:nvPicPr>
        <p:blipFill>
          <a:blip r:embed="rId3" cstate="print"/>
          <a:stretch>
            <a:fillRect/>
          </a:stretch>
        </p:blipFill>
        <p:spPr>
          <a:xfrm>
            <a:off x="5580112" y="3212976"/>
            <a:ext cx="3001516" cy="3001516"/>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1">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olo 1"/>
          <p:cNvSpPr>
            <a:spLocks noGrp="1"/>
          </p:cNvSpPr>
          <p:nvPr>
            <p:ph type="title"/>
          </p:nvPr>
        </p:nvSpPr>
        <p:spPr>
          <a:xfrm>
            <a:off x="628650" y="365125"/>
            <a:ext cx="4045020" cy="315912"/>
          </a:xfrm>
        </p:spPr>
        <p:txBody>
          <a:bodyPr vert="horz" lIns="91440" tIns="45720" rIns="91440" bIns="45720" rtlCol="0" anchor="ctr">
            <a:normAutofit fontScale="90000"/>
          </a:bodyPr>
          <a:lstStyle/>
          <a:p>
            <a:pPr algn="l">
              <a:lnSpc>
                <a:spcPct val="90000"/>
              </a:lnSpc>
            </a:pPr>
            <a:r>
              <a:rPr lang="en-US" dirty="0"/>
              <a:t>LA SCIAMATURA</a:t>
            </a:r>
          </a:p>
        </p:txBody>
      </p:sp>
      <p:sp>
        <p:nvSpPr>
          <p:cNvPr id="14" name="Freeform: Shape 13">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48992" y="1"/>
            <a:ext cx="866357"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olo 1"/>
          <p:cNvSpPr txBox="1">
            <a:spLocks/>
          </p:cNvSpPr>
          <p:nvPr/>
        </p:nvSpPr>
        <p:spPr>
          <a:xfrm>
            <a:off x="39941" y="810940"/>
            <a:ext cx="4982319" cy="6047060"/>
          </a:xfrm>
          <a:prstGeom prst="rect">
            <a:avLst/>
          </a:prstGeom>
        </p:spPr>
        <p:txBody>
          <a:bodyPr vert="horz" lIns="91440" tIns="45720" rIns="91440" bIns="45720" rtlCol="0">
            <a:normAutofit/>
          </a:bodyPr>
          <a:lstStyle/>
          <a:p>
            <a:pPr marR="0" lvl="0" fontAlgn="auto">
              <a:lnSpc>
                <a:spcPct val="90000"/>
              </a:lnSpc>
              <a:spcBef>
                <a:spcPct val="0"/>
              </a:spcBef>
              <a:spcAft>
                <a:spcPts val="600"/>
              </a:spcAft>
              <a:buClrTx/>
              <a:buSzTx/>
              <a:tabLst/>
              <a:defRPr/>
            </a:pPr>
            <a:r>
              <a:rPr kumimoji="0" lang="en-US" sz="1000" b="0" i="0" u="none" strike="noStrike" cap="none" spc="0" normalizeH="0" baseline="0" noProof="0" dirty="0">
                <a:ln>
                  <a:noFill/>
                </a:ln>
                <a:effectLst/>
                <a:uLnTx/>
                <a:uFillTx/>
              </a:rPr>
              <a:t>  </a:t>
            </a:r>
            <a:r>
              <a:rPr kumimoji="0" lang="en-US" sz="1400" b="0" i="0" u="none" strike="noStrike" cap="none" spc="0" normalizeH="0" baseline="0" noProof="0" dirty="0">
                <a:ln>
                  <a:noFill/>
                </a:ln>
                <a:effectLst/>
                <a:uLnTx/>
                <a:uFillTx/>
                <a:latin typeface="Arial" panose="020B0604020202020204" pitchFamily="34" charset="0"/>
                <a:cs typeface="Arial" panose="020B0604020202020204" pitchFamily="34" charset="0"/>
              </a:rPr>
              <a:t>E’ il fenomeno più appariscente e spettacolare della vita delle api</a:t>
            </a:r>
          </a:p>
          <a:p>
            <a:pPr marR="0" lvl="0" fontAlgn="auto">
              <a:lnSpc>
                <a:spcPct val="90000"/>
              </a:lnSpc>
              <a:spcBef>
                <a:spcPct val="0"/>
              </a:spcBef>
              <a:spcAft>
                <a:spcPts val="600"/>
              </a:spcAft>
              <a:buClrTx/>
              <a:buSzTx/>
              <a:tabLst/>
              <a:defRPr/>
            </a:pPr>
            <a:r>
              <a:rPr lang="en-US" sz="1400" dirty="0">
                <a:highlight>
                  <a:srgbClr val="00FFFF"/>
                </a:highlight>
                <a:latin typeface="Arial" panose="020B0604020202020204" pitchFamily="34" charset="0"/>
                <a:cs typeface="Arial" panose="020B0604020202020204" pitchFamily="34" charset="0"/>
              </a:rPr>
              <a:t>  E’ il processo attraverso il quale il superorganismo alveare si </a:t>
            </a:r>
            <a:r>
              <a:rPr lang="en-US" sz="1400" b="1" dirty="0">
                <a:highlight>
                  <a:srgbClr val="00FFFF"/>
                </a:highlight>
                <a:latin typeface="Arial" panose="020B0604020202020204" pitchFamily="34" charset="0"/>
                <a:cs typeface="Arial" panose="020B0604020202020204" pitchFamily="34" charset="0"/>
              </a:rPr>
              <a:t>riproduce</a:t>
            </a:r>
          </a:p>
          <a:p>
            <a:pPr marR="0" lvl="0" fontAlgn="auto">
              <a:lnSpc>
                <a:spcPct val="90000"/>
              </a:lnSpc>
              <a:spcBef>
                <a:spcPct val="0"/>
              </a:spcBef>
              <a:spcAft>
                <a:spcPts val="600"/>
              </a:spcAft>
              <a:buClrTx/>
              <a:buSzTx/>
              <a:tabLst/>
              <a:defRPr/>
            </a:pPr>
            <a:r>
              <a:rPr kumimoji="0" lang="en-US" sz="1400" b="0" i="0" u="none" strike="noStrike" cap="none" spc="0" normalizeH="0" baseline="0" noProof="0" dirty="0">
                <a:ln>
                  <a:noFill/>
                </a:ln>
                <a:effectLst/>
                <a:uLnTx/>
                <a:uFillTx/>
                <a:latin typeface="Arial" panose="020B0604020202020204" pitchFamily="34" charset="0"/>
                <a:cs typeface="Arial" panose="020B0604020202020204" pitchFamily="34" charset="0"/>
              </a:rPr>
              <a:t>  E’ il risultato della divisione della colonia al massimo del suo sviluppo</a:t>
            </a:r>
          </a:p>
          <a:p>
            <a:pPr marR="0" lvl="0" fontAlgn="auto">
              <a:lnSpc>
                <a:spcPct val="90000"/>
              </a:lnSpc>
              <a:spcBef>
                <a:spcPct val="0"/>
              </a:spcBef>
              <a:spcAft>
                <a:spcPts val="600"/>
              </a:spcAft>
              <a:buClrTx/>
              <a:buSzTx/>
              <a:tabLst/>
              <a:defRPr/>
            </a:pPr>
            <a:r>
              <a:rPr lang="en-US" sz="1400" b="1" dirty="0">
                <a:highlight>
                  <a:srgbClr val="FFFF00"/>
                </a:highlight>
                <a:latin typeface="Arial" panose="020B0604020202020204" pitchFamily="34" charset="0"/>
                <a:cs typeface="Arial" panose="020B0604020202020204" pitchFamily="34" charset="0"/>
              </a:rPr>
              <a:t>  Avviene in un periodo stagionale propizio </a:t>
            </a:r>
            <a:r>
              <a:rPr lang="en-US" sz="1400" dirty="0">
                <a:latin typeface="Arial" panose="020B0604020202020204" pitchFamily="34" charset="0"/>
                <a:cs typeface="Arial" panose="020B0604020202020204" pitchFamily="34" charset="0"/>
              </a:rPr>
              <a:t>sia per la disponibilità di cibo che per un buon clima</a:t>
            </a:r>
          </a:p>
          <a:p>
            <a:pPr marR="0" lvl="0" fontAlgn="auto">
              <a:lnSpc>
                <a:spcPct val="90000"/>
              </a:lnSpc>
              <a:spcBef>
                <a:spcPct val="0"/>
              </a:spcBef>
              <a:spcAft>
                <a:spcPts val="600"/>
              </a:spcAft>
              <a:buClrTx/>
              <a:buSzTx/>
              <a:tabLst/>
              <a:defRPr/>
            </a:pPr>
            <a:r>
              <a:rPr kumimoji="0" lang="en-US" sz="1400" b="0" i="0" u="none" strike="noStrike" cap="none" spc="0" normalizeH="0" baseline="0" noProof="0" dirty="0">
                <a:ln>
                  <a:noFill/>
                </a:ln>
                <a:effectLst/>
                <a:uLnTx/>
                <a:uFillTx/>
                <a:latin typeface="Arial" panose="020B0604020202020204" pitchFamily="34" charset="0"/>
                <a:cs typeface="Arial" panose="020B0604020202020204" pitchFamily="34" charset="0"/>
              </a:rPr>
              <a:t>  </a:t>
            </a:r>
            <a:r>
              <a:rPr kumimoji="0" lang="en-US" sz="1400" b="1" i="0" u="none" strike="noStrike"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Si ripete ogni anno a primavera </a:t>
            </a:r>
            <a:r>
              <a:rPr kumimoji="0" lang="en-US" sz="1400" b="0" i="0" u="none" strike="noStrike" cap="none" spc="0" normalizeH="0" baseline="0" noProof="0" dirty="0">
                <a:ln>
                  <a:noFill/>
                </a:ln>
                <a:effectLst/>
                <a:uLnTx/>
                <a:uFillTx/>
                <a:latin typeface="Arial" panose="020B0604020202020204" pitchFamily="34" charset="0"/>
                <a:cs typeface="Arial" panose="020B0604020202020204" pitchFamily="34" charset="0"/>
              </a:rPr>
              <a:t>con l’arrivo della grande fioritura</a:t>
            </a:r>
          </a:p>
          <a:p>
            <a:pPr marR="0" lvl="0" fontAlgn="auto">
              <a:lnSpc>
                <a:spcPct val="90000"/>
              </a:lnSpc>
              <a:spcBef>
                <a:spcPct val="0"/>
              </a:spcBef>
              <a:spcAft>
                <a:spcPts val="600"/>
              </a:spcAft>
              <a:buClrTx/>
              <a:buSzTx/>
              <a:tabLst/>
              <a:defRPr/>
            </a:pPr>
            <a:r>
              <a:rPr lang="en-US" sz="1400" b="1" dirty="0">
                <a:highlight>
                  <a:srgbClr val="00FF00"/>
                </a:highlight>
                <a:latin typeface="Arial" panose="020B0604020202020204" pitchFamily="34" charset="0"/>
                <a:cs typeface="Arial" panose="020B0604020202020204" pitchFamily="34" charset="0"/>
              </a:rPr>
              <a:t>  La vecchia regina abbandona l’alveare </a:t>
            </a:r>
            <a:r>
              <a:rPr lang="en-US" sz="1400" dirty="0">
                <a:latin typeface="Arial" panose="020B0604020202020204" pitchFamily="34" charset="0"/>
                <a:cs typeface="Arial" panose="020B0604020202020204" pitchFamily="34" charset="0"/>
              </a:rPr>
              <a:t>con circa la metà della popolazione andando a formare una nuova    famiglia</a:t>
            </a:r>
          </a:p>
          <a:p>
            <a:pPr marR="0" lvl="0" fontAlgn="auto">
              <a:lnSpc>
                <a:spcPct val="90000"/>
              </a:lnSpc>
              <a:spcBef>
                <a:spcPct val="0"/>
              </a:spcBef>
              <a:spcAft>
                <a:spcPts val="600"/>
              </a:spcAft>
              <a:buClrTx/>
              <a:buSzTx/>
              <a:tabLst/>
              <a:defRPr/>
            </a:pPr>
            <a:r>
              <a:rPr kumimoji="0" lang="en-US" sz="1400" b="1" i="0" u="none" strike="noStrike" cap="none" spc="0" normalizeH="0" baseline="0" noProof="0" dirty="0">
                <a:ln>
                  <a:noFill/>
                </a:ln>
                <a:effectLst/>
                <a:highlight>
                  <a:srgbClr val="C0C0C0"/>
                </a:highlight>
                <a:uLnTx/>
                <a:uFillTx/>
                <a:latin typeface="Arial" panose="020B0604020202020204" pitchFamily="34" charset="0"/>
                <a:cs typeface="Arial" panose="020B0604020202020204" pitchFamily="34" charset="0"/>
              </a:rPr>
              <a:t>  Fattori che condizionano la sciamatura </a:t>
            </a:r>
            <a:r>
              <a:rPr kumimoji="0" lang="en-US" sz="1400" b="0" i="0" u="none" strike="noStrike" cap="none" spc="0" normalizeH="0" baseline="0" noProof="0" dirty="0">
                <a:ln>
                  <a:noFill/>
                </a:ln>
                <a:effectLst/>
                <a:uLnTx/>
                <a:uFillTx/>
                <a:latin typeface="Arial" panose="020B0604020202020204" pitchFamily="34" charset="0"/>
                <a:cs typeface="Arial" panose="020B0604020202020204" pitchFamily="34" charset="0"/>
              </a:rPr>
              <a:t>sono</a:t>
            </a:r>
            <a:r>
              <a:rPr kumimoji="0" lang="en-US" sz="1400" b="1" i="0" u="none" strike="noStrike"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interni </a:t>
            </a:r>
            <a:r>
              <a:rPr kumimoji="0" lang="en-US" sz="1400" b="0" i="0" u="none" strike="noStrike" cap="none" spc="0" normalizeH="0" baseline="0" noProof="0" dirty="0">
                <a:ln>
                  <a:noFill/>
                </a:ln>
                <a:effectLst/>
                <a:uLnTx/>
                <a:uFillTx/>
                <a:latin typeface="Arial" panose="020B0604020202020204" pitchFamily="34" charset="0"/>
                <a:cs typeface="Arial" panose="020B0604020202020204" pitchFamily="34" charset="0"/>
              </a:rPr>
              <a:t>mancanza di spazio regina vecchia</a:t>
            </a:r>
            <a:r>
              <a:rPr kumimoji="0" lang="en-US" sz="1400" b="1" i="0" u="none" strike="noStrike"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esterni </a:t>
            </a:r>
            <a:r>
              <a:rPr kumimoji="0" lang="en-US" sz="1400" b="0" i="0" u="none" strike="noStrike" cap="none" spc="0" normalizeH="0" baseline="0" noProof="0" dirty="0">
                <a:ln>
                  <a:noFill/>
                </a:ln>
                <a:effectLst/>
                <a:uLnTx/>
                <a:uFillTx/>
                <a:latin typeface="Arial" panose="020B0604020202020204" pitchFamily="34" charset="0"/>
                <a:cs typeface="Arial" panose="020B0604020202020204" pitchFamily="34" charset="0"/>
              </a:rPr>
              <a:t>clima e fonti nettarifere</a:t>
            </a:r>
          </a:p>
          <a:p>
            <a:pPr marR="0" lvl="0" fontAlgn="auto">
              <a:lnSpc>
                <a:spcPct val="90000"/>
              </a:lnSpc>
              <a:spcBef>
                <a:spcPct val="0"/>
              </a:spcBef>
              <a:spcAft>
                <a:spcPts val="600"/>
              </a:spcAft>
              <a:buClrTx/>
              <a:buSzTx/>
              <a:tabLst/>
              <a:defRPr/>
            </a:pPr>
            <a:r>
              <a:rPr lang="en-US" sz="1400" dirty="0">
                <a:latin typeface="Arial" panose="020B0604020202020204" pitchFamily="34" charset="0"/>
                <a:cs typeface="Arial" panose="020B0604020202020204" pitchFamily="34" charset="0"/>
              </a:rPr>
              <a:t>  </a:t>
            </a:r>
            <a:r>
              <a:rPr lang="en-US" sz="1600" b="1" dirty="0">
                <a:solidFill>
                  <a:srgbClr val="00B050"/>
                </a:solidFill>
                <a:latin typeface="Arial" panose="020B0604020202020204" pitchFamily="34" charset="0"/>
                <a:cs typeface="Arial" panose="020B0604020202020204" pitchFamily="34" charset="0"/>
              </a:rPr>
              <a:t>Come riconoscere che l’alveare si accinge a sciamare?</a:t>
            </a:r>
          </a:p>
          <a:p>
            <a:pPr marR="0" lvl="0" fontAlgn="auto">
              <a:lnSpc>
                <a:spcPct val="90000"/>
              </a:lnSpc>
              <a:spcBef>
                <a:spcPct val="0"/>
              </a:spcBef>
              <a:spcAft>
                <a:spcPts val="600"/>
              </a:spcAft>
              <a:buClrTx/>
              <a:buSzTx/>
              <a:tabLst/>
              <a:defRPr/>
            </a:pPr>
            <a:r>
              <a:rPr kumimoji="0" lang="en-US" sz="1400" b="0" i="0" u="none" strike="noStrike" cap="none" spc="0" normalizeH="0" baseline="0" noProof="0" dirty="0">
                <a:ln>
                  <a:noFill/>
                </a:ln>
                <a:effectLst/>
                <a:uLnTx/>
                <a:uFillTx/>
                <a:latin typeface="Arial" panose="020B0604020202020204" pitchFamily="34" charset="0"/>
                <a:cs typeface="Arial" panose="020B0604020202020204" pitchFamily="34" charset="0"/>
              </a:rPr>
              <a:t>  Come avviene l’uscita dall’alveare?</a:t>
            </a:r>
          </a:p>
          <a:p>
            <a:pPr marR="0" lvl="0" fontAlgn="auto">
              <a:lnSpc>
                <a:spcPct val="90000"/>
              </a:lnSpc>
              <a:spcBef>
                <a:spcPct val="0"/>
              </a:spcBef>
              <a:spcAft>
                <a:spcPts val="600"/>
              </a:spcAft>
              <a:buClrTx/>
              <a:buSzTx/>
              <a:tabLst/>
              <a:defRPr/>
            </a:pPr>
            <a:r>
              <a:rPr lang="en-US" sz="1400" dirty="0">
                <a:latin typeface="Arial" panose="020B0604020202020204" pitchFamily="34" charset="0"/>
                <a:cs typeface="Arial" panose="020B0604020202020204" pitchFamily="34" charset="0"/>
              </a:rPr>
              <a:t>  Sciame primario e sciame secondario</a:t>
            </a:r>
          </a:p>
          <a:p>
            <a:pPr marR="0" lvl="0" fontAlgn="auto">
              <a:lnSpc>
                <a:spcPct val="90000"/>
              </a:lnSpc>
              <a:spcBef>
                <a:spcPct val="0"/>
              </a:spcBef>
              <a:spcAft>
                <a:spcPts val="600"/>
              </a:spcAft>
              <a:buClrTx/>
              <a:buSzTx/>
              <a:tabLst/>
              <a:defRPr/>
            </a:pPr>
            <a:r>
              <a:rPr kumimoji="0" lang="en-US" sz="1400" b="0" i="0" u="none" strike="noStrike" cap="none" spc="0" normalizeH="0" baseline="0" noProof="0" dirty="0">
                <a:ln>
                  <a:noFill/>
                </a:ln>
                <a:effectLst/>
                <a:uLnTx/>
                <a:uFillTx/>
                <a:latin typeface="Arial" panose="020B0604020202020204" pitchFamily="34" charset="0"/>
                <a:cs typeface="Arial" panose="020B0604020202020204" pitchFamily="34" charset="0"/>
              </a:rPr>
              <a:t>  Come catturare uno sciame</a:t>
            </a:r>
          </a:p>
          <a:p>
            <a:pPr marR="0" lvl="0" fontAlgn="auto">
              <a:lnSpc>
                <a:spcPct val="90000"/>
              </a:lnSpc>
              <a:spcBef>
                <a:spcPct val="0"/>
              </a:spcBef>
              <a:spcAft>
                <a:spcPts val="600"/>
              </a:spcAft>
              <a:buClrTx/>
              <a:buSzTx/>
              <a:tabLst/>
              <a:defRPr/>
            </a:pPr>
            <a:r>
              <a:rPr lang="en-US" sz="1400" dirty="0">
                <a:latin typeface="Arial" panose="020B0604020202020204" pitchFamily="34" charset="0"/>
                <a:cs typeface="Arial" panose="020B0604020202020204" pitchFamily="34" charset="0"/>
              </a:rPr>
              <a:t>  Come sistemare lo sciame nell’arnia</a:t>
            </a:r>
          </a:p>
          <a:p>
            <a:pPr marR="0" lvl="0" fontAlgn="auto">
              <a:lnSpc>
                <a:spcPct val="90000"/>
              </a:lnSpc>
              <a:spcBef>
                <a:spcPct val="0"/>
              </a:spcBef>
              <a:spcAft>
                <a:spcPts val="600"/>
              </a:spcAft>
              <a:buClrTx/>
              <a:buSzTx/>
              <a:tabLst/>
              <a:defRPr/>
            </a:pPr>
            <a:r>
              <a:rPr kumimoji="0" lang="en-US" sz="1600" b="1" i="0" u="none" strike="noStrike" cap="none" spc="0" normalizeH="0" baseline="0" noProof="0" dirty="0">
                <a:ln>
                  <a:noFill/>
                </a:ln>
                <a:effectLst/>
                <a:highlight>
                  <a:srgbClr val="FF00FF"/>
                </a:highlight>
                <a:uLnTx/>
                <a:uFillTx/>
                <a:latin typeface="Arial" panose="020B0604020202020204" pitchFamily="34" charset="0"/>
                <a:cs typeface="Arial" panose="020B0604020202020204" pitchFamily="34" charset="0"/>
              </a:rPr>
              <a:t>  Articolo 924 CV: </a:t>
            </a:r>
            <a:r>
              <a:rPr kumimoji="0" lang="en-US" sz="1400" b="0" i="0" u="none" strike="noStrike" cap="none" spc="0" normalizeH="0" baseline="0" noProof="0" dirty="0">
                <a:ln>
                  <a:noFill/>
                </a:ln>
                <a:effectLst/>
                <a:uLnTx/>
                <a:uFillTx/>
                <a:latin typeface="Arial" panose="020B0604020202020204" pitchFamily="34" charset="0"/>
                <a:cs typeface="Arial" panose="020B0604020202020204" pitchFamily="34" charset="0"/>
              </a:rPr>
              <a:t>il proprietario di sciami d’api ha diritto di inseguirli sul fondo altrui, ma deve l’indennità per il danno cagionato al fondo: se non li ha inseguito entro due giorni può prenderli e tenerli il proprietario del fondo</a:t>
            </a:r>
          </a:p>
        </p:txBody>
      </p:sp>
      <p:sp>
        <p:nvSpPr>
          <p:cNvPr id="16" name="Oval 15">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6138" y="3423959"/>
            <a:ext cx="473163"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5587670" y="5166682"/>
            <a:ext cx="1376794"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pic>
        <p:nvPicPr>
          <p:cNvPr id="7" name="Immagine 6" descr="Immagine che contiene albero, insetto, alveare, aria aperta&#10;&#10;Descrizione generata automaticamente">
            <a:extLst>
              <a:ext uri="{FF2B5EF4-FFF2-40B4-BE49-F238E27FC236}">
                <a16:creationId xmlns:a16="http://schemas.microsoft.com/office/drawing/2014/main" id="{12D45E40-2440-2F4D-508D-99E6253EC577}"/>
              </a:ext>
            </a:extLst>
          </p:cNvPr>
          <p:cNvPicPr>
            <a:picLocks noChangeAspect="1"/>
          </p:cNvPicPr>
          <p:nvPr/>
        </p:nvPicPr>
        <p:blipFill rotWithShape="1">
          <a:blip r:embed="rId2">
            <a:extLst>
              <a:ext uri="{28A0092B-C50C-407E-A947-70E740481C1C}">
                <a14:useLocalDpi xmlns:a14="http://schemas.microsoft.com/office/drawing/2010/main" val="0"/>
              </a:ext>
            </a:extLst>
          </a:blip>
          <a:srcRect l="25632" r="23871" b="2"/>
          <a:stretch/>
        </p:blipFill>
        <p:spPr>
          <a:xfrm>
            <a:off x="5658673" y="1075239"/>
            <a:ext cx="3251760" cy="4335681"/>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20" name="Freeform: Shape 19">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62201" y="1"/>
            <a:ext cx="1550211"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22" name="Straight Connector 21">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04058"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4" name="Freeform: Shape 23">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7145" y="6033795"/>
            <a:ext cx="1493298"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8772" y="5519196"/>
            <a:ext cx="1005228"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4" name="Titolo 1"/>
          <p:cNvSpPr txBox="1">
            <a:spLocks/>
          </p:cNvSpPr>
          <p:nvPr/>
        </p:nvSpPr>
        <p:spPr>
          <a:xfrm>
            <a:off x="467544" y="3977680"/>
            <a:ext cx="8229600" cy="2880320"/>
          </a:xfrm>
          <a:prstGeom prst="rect">
            <a:avLst/>
          </a:prstGeom>
        </p:spPr>
        <p:txBody>
          <a:bodyPr vert="horz" lIns="91440" tIns="45720" rIns="91440" bIns="45720" rtlCol="0" anchor="ctr">
            <a:normAutofit/>
          </a:bodyPr>
          <a:lstStyle/>
          <a:p>
            <a:pPr marL="0" marR="0" lvl="0" indent="0" algn="just" defTabSz="914400" rtl="0" eaLnBrk="1" fontAlgn="auto" latinLnBrk="0" hangingPunct="1">
              <a:lnSpc>
                <a:spcPct val="100000"/>
              </a:lnSpc>
              <a:spcBef>
                <a:spcPct val="0"/>
              </a:spcBef>
              <a:spcAft>
                <a:spcPts val="0"/>
              </a:spcAft>
              <a:buClrTx/>
              <a:buSzTx/>
              <a:buFont typeface="Arial" pitchFamily="34" charset="0"/>
              <a:buChar char="•"/>
              <a:tabLst/>
              <a:defRPr/>
            </a:pPr>
            <a:endParaRPr kumimoji="0" lang="it-IT" sz="16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Titolo 1"/>
          <p:cNvSpPr txBox="1">
            <a:spLocks/>
          </p:cNvSpPr>
          <p:nvPr/>
        </p:nvSpPr>
        <p:spPr>
          <a:xfrm>
            <a:off x="323528" y="3789040"/>
            <a:ext cx="8229600" cy="2880320"/>
          </a:xfrm>
          <a:prstGeom prst="rect">
            <a:avLst/>
          </a:prstGeom>
        </p:spPr>
        <p:txBody>
          <a:bodyPr vert="horz" lIns="91440" tIns="45720" rIns="91440" bIns="45720" rtlCol="0" anchor="ctr">
            <a:normAutofit/>
          </a:bodyPr>
          <a:lstStyle/>
          <a:p>
            <a:pPr marL="0" marR="0" lvl="0" indent="0" algn="just" defTabSz="914400" rtl="0" eaLnBrk="1" fontAlgn="auto" latinLnBrk="0" hangingPunct="1">
              <a:lnSpc>
                <a:spcPct val="100000"/>
              </a:lnSpc>
              <a:spcBef>
                <a:spcPct val="0"/>
              </a:spcBef>
              <a:spcAft>
                <a:spcPts val="0"/>
              </a:spcAft>
              <a:buClrTx/>
              <a:buSzTx/>
              <a:buFont typeface="Arial" pitchFamily="34" charset="0"/>
              <a:buChar char="•"/>
              <a:tabLst/>
              <a:defRPr/>
            </a:pPr>
            <a:endParaRPr kumimoji="0" lang="it-IT" sz="16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1"/>
            <a:ext cx="9144000" cy="6903151"/>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311200" y="0"/>
            <a:ext cx="7832800" cy="6858000"/>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0" y="0"/>
            <a:ext cx="2614756" cy="685800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Immagine 4" descr="Immagine che contiene aria aperta, erba, albero, pianta&#10;&#10;Descrizione generata automaticamente">
            <a:extLst>
              <a:ext uri="{FF2B5EF4-FFF2-40B4-BE49-F238E27FC236}">
                <a16:creationId xmlns:a16="http://schemas.microsoft.com/office/drawing/2014/main" id="{3952A04E-5BF0-28FB-416D-23580E83C501}"/>
              </a:ext>
            </a:extLst>
          </p:cNvPr>
          <p:cNvPicPr>
            <a:picLocks noChangeAspect="1"/>
          </p:cNvPicPr>
          <p:nvPr/>
        </p:nvPicPr>
        <p:blipFill rotWithShape="1">
          <a:blip r:embed="rId2">
            <a:extLst>
              <a:ext uri="{28A0092B-C50C-407E-A947-70E740481C1C}">
                <a14:useLocalDpi xmlns:a14="http://schemas.microsoft.com/office/drawing/2010/main" val="0"/>
              </a:ext>
            </a:extLst>
          </a:blip>
          <a:srcRect r="2" b="7259"/>
          <a:stretch/>
        </p:blipFill>
        <p:spPr>
          <a:xfrm>
            <a:off x="20" y="10"/>
            <a:ext cx="5527522" cy="6857990"/>
          </a:xfrm>
          <a:prstGeom prst="rect">
            <a:avLst/>
          </a:prstGeom>
        </p:spPr>
      </p:pic>
      <p:pic>
        <p:nvPicPr>
          <p:cNvPr id="3" name="Immagine 2" descr="Immagine che contiene aria aperta, erba, cielo, pianta&#10;&#10;Descrizione generata automaticamente">
            <a:extLst>
              <a:ext uri="{FF2B5EF4-FFF2-40B4-BE49-F238E27FC236}">
                <a16:creationId xmlns:a16="http://schemas.microsoft.com/office/drawing/2014/main" id="{4536708A-3BF2-5509-7AFB-6561DD5B1A67}"/>
              </a:ext>
            </a:extLst>
          </p:cNvPr>
          <p:cNvPicPr>
            <a:picLocks noChangeAspect="1"/>
          </p:cNvPicPr>
          <p:nvPr/>
        </p:nvPicPr>
        <p:blipFill rotWithShape="1">
          <a:blip r:embed="rId3">
            <a:extLst>
              <a:ext uri="{28A0092B-C50C-407E-A947-70E740481C1C}">
                <a14:useLocalDpi xmlns:a14="http://schemas.microsoft.com/office/drawing/2010/main" val="0"/>
              </a:ext>
            </a:extLst>
          </a:blip>
          <a:srcRect t="7195" r="3" b="34405"/>
          <a:stretch/>
        </p:blipFill>
        <p:spPr>
          <a:xfrm>
            <a:off x="5650992" y="1"/>
            <a:ext cx="3493008" cy="3346704"/>
          </a:xfrm>
          <a:prstGeom prst="rect">
            <a:avLst/>
          </a:prstGeom>
        </p:spPr>
      </p:pic>
      <p:pic>
        <p:nvPicPr>
          <p:cNvPr id="7" name="Immagine 6" descr="Immagine che contiene aria aperta, erba, testo, gioco atletico&#10;&#10;Descrizione generata automaticamente">
            <a:extLst>
              <a:ext uri="{FF2B5EF4-FFF2-40B4-BE49-F238E27FC236}">
                <a16:creationId xmlns:a16="http://schemas.microsoft.com/office/drawing/2014/main" id="{1D4F48BD-E142-3BFC-33EE-20AAC8449A87}"/>
              </a:ext>
            </a:extLst>
          </p:cNvPr>
          <p:cNvPicPr>
            <a:picLocks noChangeAspect="1"/>
          </p:cNvPicPr>
          <p:nvPr/>
        </p:nvPicPr>
        <p:blipFill rotWithShape="1">
          <a:blip r:embed="rId4">
            <a:extLst>
              <a:ext uri="{28A0092B-C50C-407E-A947-70E740481C1C}">
                <a14:useLocalDpi xmlns:a14="http://schemas.microsoft.com/office/drawing/2010/main" val="0"/>
              </a:ext>
            </a:extLst>
          </a:blip>
          <a:srcRect t="24491" r="1" b="17728"/>
          <a:stretch/>
        </p:blipFill>
        <p:spPr>
          <a:xfrm>
            <a:off x="5650990" y="3511296"/>
            <a:ext cx="3493010" cy="3346704"/>
          </a:xfrm>
          <a:prstGeom prst="rect">
            <a:avLst/>
          </a:prstGeom>
        </p:spPr>
      </p:pic>
    </p:spTree>
    <p:extLst>
      <p:ext uri="{BB962C8B-B14F-4D97-AF65-F5344CB8AC3E}">
        <p14:creationId xmlns:p14="http://schemas.microsoft.com/office/powerpoint/2010/main" val="6653162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571352" y="350196"/>
            <a:ext cx="3485178" cy="1624520"/>
          </a:xfrm>
        </p:spPr>
        <p:txBody>
          <a:bodyPr anchor="ctr">
            <a:normAutofit/>
          </a:bodyPr>
          <a:lstStyle/>
          <a:p>
            <a:pPr>
              <a:lnSpc>
                <a:spcPct val="90000"/>
              </a:lnSpc>
            </a:pPr>
            <a:r>
              <a:rPr lang="it-IT" sz="3500"/>
              <a:t>MORTE DELLA REGINA ORFANITA’</a:t>
            </a:r>
          </a:p>
        </p:txBody>
      </p:sp>
      <p:sp>
        <p:nvSpPr>
          <p:cNvPr id="3" name="Segnaposto contenuto 2"/>
          <p:cNvSpPr>
            <a:spLocks noGrp="1"/>
          </p:cNvSpPr>
          <p:nvPr>
            <p:ph idx="1"/>
          </p:nvPr>
        </p:nvSpPr>
        <p:spPr>
          <a:xfrm>
            <a:off x="-21490" y="2743201"/>
            <a:ext cx="4588370" cy="4114800"/>
          </a:xfrm>
        </p:spPr>
        <p:txBody>
          <a:bodyPr anchor="ctr">
            <a:normAutofit/>
          </a:bodyPr>
          <a:lstStyle/>
          <a:p>
            <a:pPr marL="0" indent="0">
              <a:lnSpc>
                <a:spcPct val="90000"/>
              </a:lnSpc>
              <a:buNone/>
            </a:pPr>
            <a:r>
              <a:rPr lang="it-IT" sz="1400" dirty="0">
                <a:highlight>
                  <a:srgbClr val="FFFF00"/>
                </a:highlight>
                <a:latin typeface="Arial" panose="020B0604020202020204" pitchFamily="34" charset="0"/>
                <a:cs typeface="Arial" panose="020B0604020202020204" pitchFamily="34" charset="0"/>
              </a:rPr>
              <a:t>L’alveare si dice orfano quando è privo di regina</a:t>
            </a:r>
          </a:p>
          <a:p>
            <a:pPr marL="0" indent="0">
              <a:lnSpc>
                <a:spcPct val="90000"/>
              </a:lnSpc>
              <a:buNone/>
            </a:pPr>
            <a:r>
              <a:rPr lang="it-IT" sz="1400" dirty="0">
                <a:highlight>
                  <a:srgbClr val="00FFFF"/>
                </a:highlight>
                <a:latin typeface="Arial" panose="020B0604020202020204" pitchFamily="34" charset="0"/>
                <a:cs typeface="Arial" panose="020B0604020202020204" pitchFamily="34" charset="0"/>
              </a:rPr>
              <a:t>L’orfanità può verificarsi </a:t>
            </a:r>
            <a:r>
              <a:rPr lang="it-IT" sz="1400" dirty="0">
                <a:latin typeface="Arial" panose="020B0604020202020204" pitchFamily="34" charset="0"/>
                <a:cs typeface="Arial" panose="020B0604020202020204" pitchFamily="34" charset="0"/>
              </a:rPr>
              <a:t>per </a:t>
            </a:r>
            <a:r>
              <a:rPr lang="it-IT" sz="1600" b="1" u="sng" dirty="0">
                <a:solidFill>
                  <a:srgbClr val="00B050"/>
                </a:solidFill>
                <a:latin typeface="Arial" panose="020B0604020202020204" pitchFamily="34" charset="0"/>
                <a:cs typeface="Arial" panose="020B0604020202020204" pitchFamily="34" charset="0"/>
              </a:rPr>
              <a:t>cause naturali</a:t>
            </a:r>
            <a:r>
              <a:rPr lang="it-IT" sz="1400" dirty="0">
                <a:latin typeface="Arial" panose="020B0604020202020204" pitchFamily="34" charset="0"/>
                <a:cs typeface="Arial" panose="020B0604020202020204" pitchFamily="34" charset="0"/>
              </a:rPr>
              <a:t>: la regina muore durante il volo di accoppiamento.  </a:t>
            </a:r>
            <a:r>
              <a:rPr lang="it-IT" sz="1400" b="1" u="sng" dirty="0">
                <a:latin typeface="Arial" panose="020B0604020202020204" pitchFamily="34" charset="0"/>
                <a:cs typeface="Arial" panose="020B0604020202020204" pitchFamily="34" charset="0"/>
              </a:rPr>
              <a:t>Cause </a:t>
            </a:r>
            <a:r>
              <a:rPr lang="it-IT" sz="1600" b="1" u="sng" dirty="0">
                <a:solidFill>
                  <a:srgbClr val="0070C0"/>
                </a:solidFill>
                <a:latin typeface="Arial" panose="020B0604020202020204" pitchFamily="34" charset="0"/>
                <a:cs typeface="Arial" panose="020B0604020202020204" pitchFamily="34" charset="0"/>
              </a:rPr>
              <a:t>accidentali</a:t>
            </a:r>
            <a:r>
              <a:rPr lang="it-IT" sz="1400" dirty="0">
                <a:latin typeface="Arial" panose="020B0604020202020204" pitchFamily="34" charset="0"/>
                <a:cs typeface="Arial" panose="020B0604020202020204" pitchFamily="34" charset="0"/>
              </a:rPr>
              <a:t>: l’apicoltore durante la visita all’alveare accidentalmente la uccide. </a:t>
            </a:r>
          </a:p>
          <a:p>
            <a:pPr marL="0" indent="0">
              <a:lnSpc>
                <a:spcPct val="90000"/>
              </a:lnSpc>
              <a:buNone/>
            </a:pPr>
            <a:r>
              <a:rPr lang="it-IT" sz="1400" dirty="0">
                <a:highlight>
                  <a:srgbClr val="FFFF00"/>
                </a:highlight>
                <a:latin typeface="Arial" panose="020B0604020202020204" pitchFamily="34" charset="0"/>
                <a:cs typeface="Arial" panose="020B0604020202020204" pitchFamily="34" charset="0"/>
              </a:rPr>
              <a:t>L’orfanità si riconosce da </a:t>
            </a:r>
            <a:r>
              <a:rPr lang="it-IT" sz="1400" b="1" u="sng" dirty="0">
                <a:highlight>
                  <a:srgbClr val="FFFF00"/>
                </a:highlight>
                <a:latin typeface="Arial" panose="020B0604020202020204" pitchFamily="34" charset="0"/>
                <a:cs typeface="Arial" panose="020B0604020202020204" pitchFamily="34" charset="0"/>
              </a:rPr>
              <a:t>segnali esterni</a:t>
            </a:r>
            <a:r>
              <a:rPr lang="it-IT" sz="1400" dirty="0">
                <a:highlight>
                  <a:srgbClr val="FFFF00"/>
                </a:highlight>
                <a:latin typeface="Arial" panose="020B0604020202020204" pitchFamily="34" charset="0"/>
                <a:cs typeface="Arial" panose="020B0604020202020204" pitchFamily="34" charset="0"/>
              </a:rPr>
              <a:t>: </a:t>
            </a:r>
            <a:r>
              <a:rPr lang="it-IT" sz="1400" dirty="0">
                <a:latin typeface="Arial" panose="020B0604020202020204" pitchFamily="34" charset="0"/>
                <a:cs typeface="Arial" panose="020B0604020202020204" pitchFamily="34" charset="0"/>
              </a:rPr>
              <a:t>api che sostano a lungo indaffarate sul predellino, bottinatrici che volano disordinatamente riportando poco polline, api che rientrano titubanti nell’alveare.  </a:t>
            </a:r>
            <a:r>
              <a:rPr lang="it-IT" sz="1400" b="1" u="sng" dirty="0">
                <a:highlight>
                  <a:srgbClr val="00FFFF"/>
                </a:highlight>
                <a:latin typeface="Arial" panose="020B0604020202020204" pitchFamily="34" charset="0"/>
                <a:cs typeface="Arial" panose="020B0604020202020204" pitchFamily="34" charset="0"/>
              </a:rPr>
              <a:t>Segnali interni</a:t>
            </a:r>
            <a:r>
              <a:rPr lang="it-IT" sz="1400" dirty="0">
                <a:latin typeface="Arial" panose="020B0604020202020204" pitchFamily="34" charset="0"/>
                <a:cs typeface="Arial" panose="020B0604020202020204" pitchFamily="34" charset="0"/>
              </a:rPr>
              <a:t>: appena aperto l’alveare si sente un </a:t>
            </a:r>
            <a:r>
              <a:rPr lang="it-IT" sz="1400" b="1" u="sng" dirty="0">
                <a:latin typeface="Arial" panose="020B0604020202020204" pitchFamily="34" charset="0"/>
                <a:cs typeface="Arial" panose="020B0604020202020204" pitchFamily="34" charset="0"/>
              </a:rPr>
              <a:t>forte ronzio</a:t>
            </a:r>
            <a:r>
              <a:rPr lang="it-IT" sz="1400" dirty="0">
                <a:latin typeface="Arial" panose="020B0604020202020204" pitchFamily="34" charset="0"/>
                <a:cs typeface="Arial" panose="020B0604020202020204" pitchFamily="34" charset="0"/>
              </a:rPr>
              <a:t>, le operaie si muovono nervosamente sui favi, la famiglia si dimostra decisamente </a:t>
            </a:r>
            <a:r>
              <a:rPr lang="it-IT" sz="1400" b="1" u="sng" dirty="0">
                <a:latin typeface="Arial" panose="020B0604020202020204" pitchFamily="34" charset="0"/>
                <a:cs typeface="Arial" panose="020B0604020202020204" pitchFamily="34" charset="0"/>
              </a:rPr>
              <a:t>molesta</a:t>
            </a:r>
            <a:r>
              <a:rPr lang="it-IT" sz="1400" dirty="0">
                <a:latin typeface="Arial" panose="020B0604020202020204" pitchFamily="34" charset="0"/>
                <a:cs typeface="Arial" panose="020B0604020202020204" pitchFamily="34" charset="0"/>
              </a:rPr>
              <a:t>, controllando i favi </a:t>
            </a:r>
            <a:r>
              <a:rPr lang="it-IT" sz="1400" b="1" u="sng" dirty="0">
                <a:solidFill>
                  <a:srgbClr val="FF0066"/>
                </a:solidFill>
                <a:latin typeface="Arial" panose="020B0604020202020204" pitchFamily="34" charset="0"/>
                <a:cs typeface="Arial" panose="020B0604020202020204" pitchFamily="34" charset="0"/>
              </a:rPr>
              <a:t>manca la covata giovane </a:t>
            </a:r>
            <a:r>
              <a:rPr lang="it-IT" sz="1400" dirty="0">
                <a:latin typeface="Arial" panose="020B0604020202020204" pitchFamily="34" charset="0"/>
                <a:cs typeface="Arial" panose="020B0604020202020204" pitchFamily="34" charset="0"/>
              </a:rPr>
              <a:t>( uova e larve). Nell’alveare orfano da pochi giorni si osservano gli </a:t>
            </a:r>
            <a:r>
              <a:rPr lang="it-IT" sz="1400" b="1" u="sng" dirty="0">
                <a:latin typeface="Arial" panose="020B0604020202020204" pitchFamily="34" charset="0"/>
                <a:cs typeface="Arial" panose="020B0604020202020204" pitchFamily="34" charset="0"/>
              </a:rPr>
              <a:t>abbozzi di celle reali di sostituzione </a:t>
            </a:r>
            <a:r>
              <a:rPr lang="it-IT" sz="1400" dirty="0">
                <a:latin typeface="Arial" panose="020B0604020202020204" pitchFamily="34" charset="0"/>
                <a:cs typeface="Arial" panose="020B0604020202020204" pitchFamily="34" charset="0"/>
              </a:rPr>
              <a:t>costruite al centro del favo.</a:t>
            </a:r>
          </a:p>
          <a:p>
            <a:pPr marL="0" indent="0">
              <a:lnSpc>
                <a:spcPct val="90000"/>
              </a:lnSpc>
              <a:buNone/>
            </a:pPr>
            <a:r>
              <a:rPr lang="it-IT" sz="1400" dirty="0">
                <a:latin typeface="Arial" panose="020B0604020202020204" pitchFamily="34" charset="0"/>
                <a:cs typeface="Arial" panose="020B0604020202020204" pitchFamily="34" charset="0"/>
              </a:rPr>
              <a:t>Segno della </a:t>
            </a:r>
            <a:r>
              <a:rPr lang="it-IT" sz="1400" b="1" u="sng" dirty="0">
                <a:latin typeface="Arial" panose="020B0604020202020204" pitchFamily="34" charset="0"/>
                <a:cs typeface="Arial" panose="020B0604020202020204" pitchFamily="34" charset="0"/>
              </a:rPr>
              <a:t>percussione della parete </a:t>
            </a:r>
            <a:r>
              <a:rPr lang="it-IT" sz="1400" dirty="0">
                <a:latin typeface="Arial" panose="020B0604020202020204" pitchFamily="34" charset="0"/>
                <a:cs typeface="Arial" panose="020B0604020202020204" pitchFamily="34" charset="0"/>
              </a:rPr>
              <a:t>dell’arnia.</a:t>
            </a:r>
          </a:p>
          <a:p>
            <a:pPr marL="0" indent="0">
              <a:lnSpc>
                <a:spcPct val="90000"/>
              </a:lnSpc>
              <a:buNone/>
            </a:pPr>
            <a:r>
              <a:rPr lang="it-IT" sz="1400" b="1" u="sng" dirty="0">
                <a:latin typeface="Arial" panose="020B0604020202020204" pitchFamily="34" charset="0"/>
                <a:cs typeface="Arial" panose="020B0604020202020204" pitchFamily="34" charset="0"/>
              </a:rPr>
              <a:t>Ape fucaiola </a:t>
            </a:r>
            <a:r>
              <a:rPr lang="it-IT" sz="1400" dirty="0">
                <a:latin typeface="Arial" panose="020B0604020202020204" pitchFamily="34" charset="0"/>
                <a:cs typeface="Arial" panose="020B0604020202020204" pitchFamily="34" charset="0"/>
              </a:rPr>
              <a:t>come riconoscerne la presenza.</a:t>
            </a:r>
          </a:p>
          <a:p>
            <a:pPr marL="0" indent="0">
              <a:lnSpc>
                <a:spcPct val="90000"/>
              </a:lnSpc>
              <a:buNone/>
            </a:pPr>
            <a:r>
              <a:rPr lang="it-IT" sz="1400" dirty="0">
                <a:latin typeface="Arial" panose="020B0604020202020204" pitchFamily="34" charset="0"/>
                <a:cs typeface="Arial" panose="020B0604020202020204" pitchFamily="34" charset="0"/>
              </a:rPr>
              <a:t>Cosa fare in caso di orfanità.</a:t>
            </a:r>
          </a:p>
        </p:txBody>
      </p:sp>
      <p:pic>
        <p:nvPicPr>
          <p:cNvPr id="5" name="Picture 4" descr="Api che lavorano su un favo">
            <a:extLst>
              <a:ext uri="{FF2B5EF4-FFF2-40B4-BE49-F238E27FC236}">
                <a16:creationId xmlns:a16="http://schemas.microsoft.com/office/drawing/2014/main" id="{E8B2C4D8-7309-9A00-A5F7-4B62B625E440}"/>
              </a:ext>
            </a:extLst>
          </p:cNvPr>
          <p:cNvPicPr>
            <a:picLocks noChangeAspect="1"/>
          </p:cNvPicPr>
          <p:nvPr/>
        </p:nvPicPr>
        <p:blipFill rotWithShape="1">
          <a:blip r:embed="rId2"/>
          <a:srcRect l="28535" r="22910"/>
          <a:stretch/>
        </p:blipFill>
        <p:spPr>
          <a:xfrm>
            <a:off x="4572000" y="1"/>
            <a:ext cx="4577118" cy="68580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IL LINGUAGGIO DELLE API</a:t>
            </a:r>
          </a:p>
        </p:txBody>
      </p:sp>
      <p:pic>
        <p:nvPicPr>
          <p:cNvPr id="4" name="Segnaposto contenuto 3" descr="schema-danza-delle-api.jpg"/>
          <p:cNvPicPr>
            <a:picLocks noGrp="1" noChangeAspect="1"/>
          </p:cNvPicPr>
          <p:nvPr>
            <p:ph sz="half" idx="1"/>
          </p:nvPr>
        </p:nvPicPr>
        <p:blipFill>
          <a:blip r:embed="rId2" cstate="print"/>
          <a:stretch>
            <a:fillRect/>
          </a:stretch>
        </p:blipFill>
        <p:spPr>
          <a:xfrm>
            <a:off x="457200" y="1978501"/>
            <a:ext cx="4038600" cy="3769360"/>
          </a:xfrm>
        </p:spPr>
      </p:pic>
      <p:sp>
        <p:nvSpPr>
          <p:cNvPr id="7" name="Segnaposto contenuto 6"/>
          <p:cNvSpPr>
            <a:spLocks noGrp="1"/>
          </p:cNvSpPr>
          <p:nvPr>
            <p:ph sz="half" idx="2"/>
          </p:nvPr>
        </p:nvSpPr>
        <p:spPr/>
        <p:txBody>
          <a:bodyPr>
            <a:normAutofit fontScale="92500" lnSpcReduction="10000"/>
          </a:bodyPr>
          <a:lstStyle/>
          <a:p>
            <a:pPr algn="just"/>
            <a:r>
              <a:rPr lang="it-IT" sz="1600" dirty="0"/>
              <a:t>Se il cibo è ad una distanza fra 50 e 100 mt l’ape compirà una danza circolare</a:t>
            </a:r>
          </a:p>
          <a:p>
            <a:pPr algn="just"/>
            <a:r>
              <a:rPr lang="it-IT" sz="1600" dirty="0"/>
              <a:t>Oltre ai 100  m la bottinatrice eseguirà una danza diversa dalla precedente dopo aver disegnato un semicerchio cambierà bruscamente direzione tracciando una linea retta, si porta al punto di partenza disegnando un altro semicerchio dalla parte opposta  al primo ma ad esso simmetrica</a:t>
            </a:r>
          </a:p>
          <a:p>
            <a:pPr algn="just"/>
            <a:r>
              <a:rPr lang="it-IT" sz="1600" dirty="0"/>
              <a:t>Se il tratto rettilineo è percorso dall’alto verso il basso il cibo si trova verso la direzione del sole, dal basso verso l’alto è dalla parte opposta al sole</a:t>
            </a:r>
          </a:p>
          <a:p>
            <a:pPr algn="just"/>
            <a:r>
              <a:rPr lang="it-IT" sz="1600" dirty="0"/>
              <a:t>Se il tratto rettilineo della danza forma un angolo di 45° verso sinistra rispetto all’asse verticale del favo vuol dire che il cibo è a 45° di angolazione a sinistra rispetto alla posizione del sole e così via fino a coprire l’intero orizzonte di 360°.</a:t>
            </a:r>
          </a:p>
          <a:p>
            <a:pPr algn="just"/>
            <a:endParaRPr lang="it-IT" sz="1600" dirty="0"/>
          </a:p>
        </p:txBody>
      </p:sp>
      <p:sp>
        <p:nvSpPr>
          <p:cNvPr id="8" name="Titolo 1"/>
          <p:cNvSpPr txBox="1">
            <a:spLocks/>
          </p:cNvSpPr>
          <p:nvPr/>
        </p:nvSpPr>
        <p:spPr>
          <a:xfrm>
            <a:off x="467544" y="26064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none" spc="0" normalizeH="0" baseline="0" noProof="0">
                <a:ln>
                  <a:noFill/>
                </a:ln>
                <a:solidFill>
                  <a:schemeClr val="tx1"/>
                </a:solidFill>
                <a:effectLst/>
                <a:uLnTx/>
                <a:uFillTx/>
                <a:latin typeface="+mj-lt"/>
                <a:ea typeface="+mj-ea"/>
                <a:cs typeface="+mj-cs"/>
              </a:rPr>
              <a:t>IL LINGUAGGIO DELLE API</a:t>
            </a:r>
            <a:endParaRPr kumimoji="0" lang="it-IT"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9" name="Rettangolo 8"/>
          <p:cNvSpPr/>
          <p:nvPr/>
        </p:nvSpPr>
        <p:spPr>
          <a:xfrm>
            <a:off x="2123728" y="5301208"/>
            <a:ext cx="2592288" cy="400110"/>
          </a:xfrm>
          <a:prstGeom prst="rect">
            <a:avLst/>
          </a:prstGeom>
        </p:spPr>
        <p:txBody>
          <a:bodyPr wrap="square">
            <a:spAutoFit/>
          </a:bodyPr>
          <a:lstStyle/>
          <a:p>
            <a:r>
              <a:rPr lang="it-IT" sz="2000" b="1" dirty="0">
                <a:solidFill>
                  <a:srgbClr val="DA0000"/>
                </a:solidFill>
              </a:rPr>
              <a:t>Karl von Frisch 1973</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467544" y="1988840"/>
            <a:ext cx="8352928" cy="4134560"/>
          </a:xfrm>
          <a:prstGeom prst="rect">
            <a:avLst/>
          </a:prstGeom>
          <a:noFill/>
          <a:ln w="9525">
            <a:noFill/>
            <a:miter lim="800000"/>
            <a:headEnd/>
            <a:tailEnd/>
          </a:ln>
        </p:spPr>
      </p:pic>
      <p:sp>
        <p:nvSpPr>
          <p:cNvPr id="4" name="Rettangolo 3"/>
          <p:cNvSpPr/>
          <p:nvPr/>
        </p:nvSpPr>
        <p:spPr>
          <a:xfrm>
            <a:off x="899592" y="476672"/>
            <a:ext cx="7344816" cy="923330"/>
          </a:xfrm>
          <a:prstGeom prst="rect">
            <a:avLst/>
          </a:prstGeom>
          <a:noFill/>
        </p:spPr>
        <p:txBody>
          <a:bodyPr wrap="square" lIns="91440" tIns="45720" rIns="91440" bIns="45720">
            <a:spAutoFit/>
          </a:bodyPr>
          <a:lstStyle/>
          <a:p>
            <a:pPr algn="ctr"/>
            <a:r>
              <a:rPr lang="it-IT" sz="54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Danza dell’addome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043608" y="332656"/>
            <a:ext cx="6912768" cy="6052467"/>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932040" y="260648"/>
            <a:ext cx="3008313" cy="1162050"/>
          </a:xfrm>
        </p:spPr>
        <p:txBody>
          <a:bodyPr>
            <a:normAutofit/>
          </a:bodyPr>
          <a:lstStyle/>
          <a:p>
            <a:pPr algn="ctr"/>
            <a:r>
              <a:rPr lang="it-IT" sz="4400"/>
              <a:t>L’APE</a:t>
            </a:r>
            <a:endParaRPr lang="it-IT" sz="4400" dirty="0"/>
          </a:p>
        </p:txBody>
      </p:sp>
      <p:pic>
        <p:nvPicPr>
          <p:cNvPr id="5" name="Segnaposto contenuto 4" descr="ape.jpg"/>
          <p:cNvPicPr>
            <a:picLocks noGrp="1" noChangeAspect="1"/>
          </p:cNvPicPr>
          <p:nvPr>
            <p:ph idx="1"/>
          </p:nvPr>
        </p:nvPicPr>
        <p:blipFill>
          <a:blip r:embed="rId2" cstate="print"/>
          <a:stretch>
            <a:fillRect/>
          </a:stretch>
        </p:blipFill>
        <p:spPr>
          <a:xfrm>
            <a:off x="3707904" y="764704"/>
            <a:ext cx="5111750" cy="5094759"/>
          </a:xfrm>
        </p:spPr>
      </p:pic>
      <p:sp>
        <p:nvSpPr>
          <p:cNvPr id="4" name="Segnaposto testo 3"/>
          <p:cNvSpPr>
            <a:spLocks noGrp="1"/>
          </p:cNvSpPr>
          <p:nvPr>
            <p:ph type="body" sz="half" idx="2"/>
          </p:nvPr>
        </p:nvSpPr>
        <p:spPr/>
        <p:txBody>
          <a:bodyPr>
            <a:normAutofit lnSpcReduction="10000"/>
          </a:bodyPr>
          <a:lstStyle/>
          <a:p>
            <a:pPr algn="just"/>
            <a:r>
              <a:rPr lang="it-IT" dirty="0"/>
              <a:t>L’ape è un </a:t>
            </a:r>
            <a:r>
              <a:rPr lang="it-IT" b="1" u="sng" dirty="0">
                <a:effectLst>
                  <a:outerShdw blurRad="38100" dist="38100" dir="2700000" algn="tl">
                    <a:srgbClr val="000000">
                      <a:alpha val="43137"/>
                    </a:srgbClr>
                  </a:outerShdw>
                </a:effectLst>
              </a:rPr>
              <a:t>insetto sociale </a:t>
            </a:r>
            <a:r>
              <a:rPr lang="it-IT" dirty="0"/>
              <a:t>classificato come </a:t>
            </a:r>
            <a:r>
              <a:rPr lang="it-IT" dirty="0">
                <a:solidFill>
                  <a:srgbClr val="FF0000"/>
                </a:solidFill>
              </a:rPr>
              <a:t>artropode</a:t>
            </a:r>
            <a:r>
              <a:rPr lang="it-IT" dirty="0"/>
              <a:t>, ossia animale privo di scheletro, appartiene </a:t>
            </a:r>
            <a:r>
              <a:rPr lang="it-IT" sz="1600" b="1" dirty="0">
                <a:solidFill>
                  <a:srgbClr val="00B050"/>
                </a:solidFill>
                <a:highlight>
                  <a:srgbClr val="FFFF00"/>
                </a:highlight>
              </a:rPr>
              <a:t>all’ordine degli imenotteri </a:t>
            </a:r>
            <a:r>
              <a:rPr lang="it-IT" dirty="0"/>
              <a:t>( famiglia degli apidi) della quale fanno parte anche formiche, vespe etc.</a:t>
            </a:r>
          </a:p>
          <a:p>
            <a:pPr algn="just"/>
            <a:r>
              <a:rPr lang="it-IT" sz="1600" b="1" dirty="0">
                <a:highlight>
                  <a:srgbClr val="FFFF00"/>
                </a:highlight>
              </a:rPr>
              <a:t>Al genere apis </a:t>
            </a:r>
            <a:r>
              <a:rPr lang="it-IT" dirty="0"/>
              <a:t>appartengono 4  </a:t>
            </a:r>
            <a:r>
              <a:rPr lang="it-IT" sz="1600" b="1" dirty="0">
                <a:solidFill>
                  <a:srgbClr val="FF0000"/>
                </a:solidFill>
              </a:rPr>
              <a:t>specie</a:t>
            </a:r>
            <a:r>
              <a:rPr lang="it-IT" dirty="0"/>
              <a:t>:</a:t>
            </a:r>
          </a:p>
          <a:p>
            <a:pPr algn="just">
              <a:buFont typeface="Arial" pitchFamily="34" charset="0"/>
              <a:buChar char="•"/>
            </a:pPr>
            <a:r>
              <a:rPr lang="it-IT" dirty="0"/>
              <a:t> </a:t>
            </a:r>
            <a:r>
              <a:rPr lang="it-IT" b="1" u="sng" dirty="0">
                <a:solidFill>
                  <a:srgbClr val="FF00FF"/>
                </a:solidFill>
                <a:effectLst>
                  <a:outerShdw blurRad="38100" dist="38100" dir="2700000" algn="tl">
                    <a:srgbClr val="000000">
                      <a:alpha val="43137"/>
                    </a:srgbClr>
                  </a:outerShdw>
                </a:effectLst>
              </a:rPr>
              <a:t>apis mellifera</a:t>
            </a:r>
          </a:p>
          <a:p>
            <a:pPr algn="just">
              <a:buFont typeface="Arial" pitchFamily="34" charset="0"/>
              <a:buChar char="•"/>
            </a:pPr>
            <a:r>
              <a:rPr lang="it-IT" dirty="0">
                <a:solidFill>
                  <a:srgbClr val="008040"/>
                </a:solidFill>
                <a:effectLst>
                  <a:outerShdw blurRad="38100" dist="38100" dir="2700000" algn="tl">
                    <a:srgbClr val="000000">
                      <a:alpha val="43137"/>
                    </a:srgbClr>
                  </a:outerShdw>
                </a:effectLst>
              </a:rPr>
              <a:t> </a:t>
            </a:r>
            <a:r>
              <a:rPr lang="it-IT" b="1" u="sng" dirty="0">
                <a:solidFill>
                  <a:srgbClr val="008040"/>
                </a:solidFill>
                <a:effectLst>
                  <a:outerShdw blurRad="38100" dist="38100" dir="2700000" algn="tl">
                    <a:srgbClr val="000000">
                      <a:alpha val="43137"/>
                    </a:srgbClr>
                  </a:outerShdw>
                </a:effectLst>
              </a:rPr>
              <a:t>apis dorsata </a:t>
            </a:r>
            <a:r>
              <a:rPr lang="it-IT" dirty="0"/>
              <a:t>asiatica dimensioni giganti come un calabrone</a:t>
            </a:r>
          </a:p>
          <a:p>
            <a:pPr algn="just">
              <a:buFont typeface="Arial" pitchFamily="34" charset="0"/>
              <a:buChar char="•"/>
            </a:pPr>
            <a:r>
              <a:rPr lang="it-IT" dirty="0"/>
              <a:t> </a:t>
            </a:r>
            <a:r>
              <a:rPr lang="it-IT" b="1" u="sng" dirty="0">
                <a:solidFill>
                  <a:schemeClr val="tx2">
                    <a:lumMod val="60000"/>
                    <a:lumOff val="40000"/>
                  </a:schemeClr>
                </a:solidFill>
                <a:effectLst>
                  <a:outerShdw blurRad="38100" dist="38100" dir="2700000" algn="tl">
                    <a:srgbClr val="000000">
                      <a:alpha val="43137"/>
                    </a:srgbClr>
                  </a:outerShdw>
                </a:effectLst>
              </a:rPr>
              <a:t>apis florea </a:t>
            </a:r>
            <a:r>
              <a:rPr lang="it-IT" dirty="0"/>
              <a:t>o ape nana sempre diffusa nel continente asiatico</a:t>
            </a:r>
          </a:p>
          <a:p>
            <a:pPr algn="just">
              <a:buFont typeface="Arial" pitchFamily="34" charset="0"/>
              <a:buChar char="•"/>
            </a:pPr>
            <a:r>
              <a:rPr lang="it-IT" dirty="0"/>
              <a:t> </a:t>
            </a:r>
            <a:r>
              <a:rPr lang="it-IT" b="1" u="sng" dirty="0">
                <a:solidFill>
                  <a:srgbClr val="FF0000"/>
                </a:solidFill>
                <a:effectLst>
                  <a:outerShdw blurRad="38100" dist="38100" dir="2700000" algn="tl">
                    <a:srgbClr val="000000">
                      <a:alpha val="43137"/>
                    </a:srgbClr>
                  </a:outerShdw>
                </a:effectLst>
              </a:rPr>
              <a:t>apis cerana </a:t>
            </a:r>
            <a:r>
              <a:rPr lang="it-IT" dirty="0"/>
              <a:t>è la più simile all’ape mellifera ed è diffusa nelle zone collinari dell’india, la sua presenza si estende in Cina ed arriva fino in Siberia. E’ un ape molto mansueta, ma poco laboriosa ha contribuito a diffondere la varroa nel mondo apistico</a:t>
            </a:r>
          </a:p>
        </p:txBody>
      </p:sp>
      <p:sp>
        <p:nvSpPr>
          <p:cNvPr id="3" name="CasellaDiTesto 2">
            <a:extLst>
              <a:ext uri="{FF2B5EF4-FFF2-40B4-BE49-F238E27FC236}">
                <a16:creationId xmlns:a16="http://schemas.microsoft.com/office/drawing/2014/main" id="{89B61A2D-4E53-0BD1-9ADC-CB6EFA564B90}"/>
              </a:ext>
            </a:extLst>
          </p:cNvPr>
          <p:cNvSpPr txBox="1"/>
          <p:nvPr/>
        </p:nvSpPr>
        <p:spPr>
          <a:xfrm>
            <a:off x="827584" y="260648"/>
            <a:ext cx="1729961" cy="769441"/>
          </a:xfrm>
          <a:prstGeom prst="rect">
            <a:avLst/>
          </a:prstGeom>
          <a:noFill/>
        </p:spPr>
        <p:txBody>
          <a:bodyPr wrap="none" rtlCol="0">
            <a:spAutoFit/>
          </a:bodyPr>
          <a:lstStyle/>
          <a:p>
            <a:r>
              <a:rPr lang="it-IT" sz="4400" dirty="0">
                <a:latin typeface="Algerian" panose="04020705040A02060702" pitchFamily="82" charset="0"/>
              </a:rPr>
              <a:t>L’APE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20170204_233002.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Le api ci riconoscono ?</a:t>
            </a:r>
          </a:p>
        </p:txBody>
      </p:sp>
      <p:pic>
        <p:nvPicPr>
          <p:cNvPr id="3" name="Immagine 2" descr="88.jpg"/>
          <p:cNvPicPr>
            <a:picLocks noChangeAspect="1"/>
          </p:cNvPicPr>
          <p:nvPr/>
        </p:nvPicPr>
        <p:blipFill>
          <a:blip r:embed="rId2" cstate="print"/>
          <a:stretch>
            <a:fillRect/>
          </a:stretch>
        </p:blipFill>
        <p:spPr>
          <a:xfrm>
            <a:off x="395536" y="1628800"/>
            <a:ext cx="2094291" cy="2286700"/>
          </a:xfrm>
          <a:prstGeom prst="rect">
            <a:avLst/>
          </a:prstGeom>
        </p:spPr>
      </p:pic>
      <p:pic>
        <p:nvPicPr>
          <p:cNvPr id="4" name="Immagine 3" descr="faccia-di-un-uomo-17.jpg"/>
          <p:cNvPicPr>
            <a:picLocks noChangeAspect="1"/>
          </p:cNvPicPr>
          <p:nvPr/>
        </p:nvPicPr>
        <p:blipFill>
          <a:blip r:embed="rId3" cstate="print"/>
          <a:stretch>
            <a:fillRect/>
          </a:stretch>
        </p:blipFill>
        <p:spPr>
          <a:xfrm>
            <a:off x="2699793" y="1480183"/>
            <a:ext cx="1944215" cy="2740905"/>
          </a:xfrm>
          <a:prstGeom prst="rect">
            <a:avLst/>
          </a:prstGeom>
        </p:spPr>
      </p:pic>
      <p:pic>
        <p:nvPicPr>
          <p:cNvPr id="5" name="Immagine 4" descr="99.jpg"/>
          <p:cNvPicPr>
            <a:picLocks noChangeAspect="1"/>
          </p:cNvPicPr>
          <p:nvPr/>
        </p:nvPicPr>
        <p:blipFill>
          <a:blip r:embed="rId4" cstate="print"/>
          <a:stretch>
            <a:fillRect/>
          </a:stretch>
        </p:blipFill>
        <p:spPr>
          <a:xfrm>
            <a:off x="4470657" y="4113768"/>
            <a:ext cx="2093203" cy="2950944"/>
          </a:xfrm>
          <a:prstGeom prst="rect">
            <a:avLst/>
          </a:prstGeom>
        </p:spPr>
      </p:pic>
      <p:pic>
        <p:nvPicPr>
          <p:cNvPr id="7" name="Immagine 6" descr="faccia-di-un-uomo-17099.jpg"/>
          <p:cNvPicPr>
            <a:picLocks noChangeAspect="1"/>
          </p:cNvPicPr>
          <p:nvPr/>
        </p:nvPicPr>
        <p:blipFill>
          <a:blip r:embed="rId5" cstate="print"/>
          <a:stretch>
            <a:fillRect/>
          </a:stretch>
        </p:blipFill>
        <p:spPr>
          <a:xfrm>
            <a:off x="6739380" y="4232461"/>
            <a:ext cx="2404620" cy="2625539"/>
          </a:xfrm>
          <a:prstGeom prst="rect">
            <a:avLst/>
          </a:prstGeom>
        </p:spPr>
      </p:pic>
      <p:sp>
        <p:nvSpPr>
          <p:cNvPr id="8" name="CasellaDiTesto 7"/>
          <p:cNvSpPr txBox="1"/>
          <p:nvPr/>
        </p:nvSpPr>
        <p:spPr>
          <a:xfrm>
            <a:off x="467544" y="1268760"/>
            <a:ext cx="1618577" cy="369332"/>
          </a:xfrm>
          <a:prstGeom prst="rect">
            <a:avLst/>
          </a:prstGeom>
          <a:noFill/>
        </p:spPr>
        <p:txBody>
          <a:bodyPr wrap="none" rtlCol="0">
            <a:spAutoFit/>
          </a:bodyPr>
          <a:lstStyle/>
          <a:p>
            <a:r>
              <a:rPr lang="it-IT" dirty="0"/>
              <a:t>CON SCIROPPO</a:t>
            </a:r>
          </a:p>
        </p:txBody>
      </p:sp>
      <p:sp>
        <p:nvSpPr>
          <p:cNvPr id="9" name="CasellaDiTesto 8"/>
          <p:cNvSpPr txBox="1"/>
          <p:nvPr/>
        </p:nvSpPr>
        <p:spPr>
          <a:xfrm>
            <a:off x="2771800" y="1268760"/>
            <a:ext cx="1803085" cy="369332"/>
          </a:xfrm>
          <a:prstGeom prst="rect">
            <a:avLst/>
          </a:prstGeom>
          <a:noFill/>
        </p:spPr>
        <p:txBody>
          <a:bodyPr wrap="none" rtlCol="0">
            <a:spAutoFit/>
          </a:bodyPr>
          <a:lstStyle/>
          <a:p>
            <a:r>
              <a:rPr lang="it-IT" dirty="0"/>
              <a:t>SENZA SCIROPPO</a:t>
            </a:r>
          </a:p>
        </p:txBody>
      </p:sp>
      <p:sp>
        <p:nvSpPr>
          <p:cNvPr id="10" name="CasellaDiTesto 9"/>
          <p:cNvSpPr txBox="1"/>
          <p:nvPr/>
        </p:nvSpPr>
        <p:spPr>
          <a:xfrm>
            <a:off x="4788024" y="3501008"/>
            <a:ext cx="1803085" cy="369332"/>
          </a:xfrm>
          <a:prstGeom prst="rect">
            <a:avLst/>
          </a:prstGeom>
          <a:noFill/>
        </p:spPr>
        <p:txBody>
          <a:bodyPr wrap="none" rtlCol="0">
            <a:spAutoFit/>
          </a:bodyPr>
          <a:lstStyle/>
          <a:p>
            <a:r>
              <a:rPr lang="it-IT" dirty="0"/>
              <a:t>SENZA SCIROPPO</a:t>
            </a:r>
          </a:p>
        </p:txBody>
      </p:sp>
      <p:sp>
        <p:nvSpPr>
          <p:cNvPr id="11" name="CasellaDiTesto 10"/>
          <p:cNvSpPr txBox="1"/>
          <p:nvPr/>
        </p:nvSpPr>
        <p:spPr>
          <a:xfrm>
            <a:off x="6948264" y="3501008"/>
            <a:ext cx="1803085" cy="369332"/>
          </a:xfrm>
          <a:prstGeom prst="rect">
            <a:avLst/>
          </a:prstGeom>
          <a:noFill/>
        </p:spPr>
        <p:txBody>
          <a:bodyPr wrap="none" rtlCol="0">
            <a:spAutoFit/>
          </a:bodyPr>
          <a:lstStyle/>
          <a:p>
            <a:r>
              <a:rPr lang="it-IT" dirty="0"/>
              <a:t>SENZA SCIROPPO</a:t>
            </a:r>
          </a:p>
        </p:txBody>
      </p:sp>
      <p:sp>
        <p:nvSpPr>
          <p:cNvPr id="6" name="Rettangolo 5">
            <a:extLst>
              <a:ext uri="{FF2B5EF4-FFF2-40B4-BE49-F238E27FC236}">
                <a16:creationId xmlns:a16="http://schemas.microsoft.com/office/drawing/2014/main" id="{D38277CF-3EC5-F00D-9366-C91DF2868F4C}"/>
              </a:ext>
            </a:extLst>
          </p:cNvPr>
          <p:cNvSpPr/>
          <p:nvPr/>
        </p:nvSpPr>
        <p:spPr>
          <a:xfrm>
            <a:off x="974505" y="4105239"/>
            <a:ext cx="604653" cy="923330"/>
          </a:xfrm>
          <a:prstGeom prst="rect">
            <a:avLst/>
          </a:prstGeom>
          <a:noFill/>
        </p:spPr>
        <p:txBody>
          <a:bodyPr wrap="none" lIns="91440" tIns="45720" rIns="91440" bIns="45720">
            <a:spAutoFit/>
          </a:bodyPr>
          <a:lstStyle/>
          <a:p>
            <a:pPr algn="ctr"/>
            <a:r>
              <a:rPr lang="it-IT" sz="5400" b="1" dirty="0">
                <a:ln w="22225">
                  <a:solidFill>
                    <a:schemeClr val="accent2"/>
                  </a:solidFill>
                  <a:prstDash val="solid"/>
                </a:ln>
                <a:solidFill>
                  <a:srgbClr val="E40616"/>
                </a:solidFill>
              </a:rPr>
              <a:t>A</a:t>
            </a:r>
            <a:endParaRPr lang="it-IT" sz="5400" b="1" cap="none" spc="0" dirty="0">
              <a:ln w="22225">
                <a:solidFill>
                  <a:schemeClr val="accent2"/>
                </a:solidFill>
                <a:prstDash val="solid"/>
              </a:ln>
              <a:solidFill>
                <a:srgbClr val="E40616"/>
              </a:solidFill>
              <a:effectLst/>
            </a:endParaRPr>
          </a:p>
        </p:txBody>
      </p:sp>
      <p:sp>
        <p:nvSpPr>
          <p:cNvPr id="13" name="Rettangolo 12">
            <a:extLst>
              <a:ext uri="{FF2B5EF4-FFF2-40B4-BE49-F238E27FC236}">
                <a16:creationId xmlns:a16="http://schemas.microsoft.com/office/drawing/2014/main" id="{61C51406-8F20-0DE7-29FA-E4939329328C}"/>
              </a:ext>
            </a:extLst>
          </p:cNvPr>
          <p:cNvSpPr/>
          <p:nvPr/>
        </p:nvSpPr>
        <p:spPr>
          <a:xfrm>
            <a:off x="7547479" y="2666406"/>
            <a:ext cx="604653" cy="923330"/>
          </a:xfrm>
          <a:prstGeom prst="rect">
            <a:avLst/>
          </a:prstGeom>
          <a:noFill/>
        </p:spPr>
        <p:txBody>
          <a:bodyPr wrap="none" lIns="91440" tIns="45720" rIns="91440" bIns="45720">
            <a:spAutoFit/>
          </a:bodyPr>
          <a:lstStyle/>
          <a:p>
            <a:pPr algn="ctr"/>
            <a:r>
              <a:rPr lang="it-IT" sz="5400" b="1" dirty="0">
                <a:ln w="22225">
                  <a:solidFill>
                    <a:schemeClr val="accent2"/>
                  </a:solidFill>
                  <a:prstDash val="solid"/>
                </a:ln>
                <a:solidFill>
                  <a:srgbClr val="FF0000"/>
                </a:solidFill>
              </a:rPr>
              <a:t>A</a:t>
            </a:r>
            <a:endParaRPr lang="it-IT" sz="5400" b="1" cap="none" spc="0" dirty="0">
              <a:ln w="22225">
                <a:solidFill>
                  <a:schemeClr val="accent2"/>
                </a:solidFill>
                <a:prstDash val="solid"/>
              </a:ln>
              <a:solidFill>
                <a:srgbClr val="FF0000"/>
              </a:solidFill>
              <a:effectLst/>
            </a:endParaRPr>
          </a:p>
        </p:txBody>
      </p:sp>
    </p:spTree>
    <p:extLst>
      <p:ext uri="{BB962C8B-B14F-4D97-AF65-F5344CB8AC3E}">
        <p14:creationId xmlns:p14="http://schemas.microsoft.com/office/powerpoint/2010/main" val="10203155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400" b="1" dirty="0"/>
              <a:t>ATTIVITA’ LAVORATIVA DELL’APE OPERAIA NELLA SUA VITA</a:t>
            </a:r>
          </a:p>
        </p:txBody>
      </p:sp>
      <p:sp>
        <p:nvSpPr>
          <p:cNvPr id="3" name="Segnaposto contenuto 2"/>
          <p:cNvSpPr>
            <a:spLocks noGrp="1"/>
          </p:cNvSpPr>
          <p:nvPr>
            <p:ph idx="1"/>
          </p:nvPr>
        </p:nvSpPr>
        <p:spPr>
          <a:xfrm>
            <a:off x="457200" y="1600200"/>
            <a:ext cx="8229600" cy="5069160"/>
          </a:xfrm>
        </p:spPr>
        <p:txBody>
          <a:bodyPr>
            <a:normAutofit lnSpcReduction="10000"/>
          </a:bodyPr>
          <a:lstStyle/>
          <a:p>
            <a:pPr lvl="0"/>
            <a:r>
              <a:rPr lang="it-IT" sz="1900" dirty="0"/>
              <a:t>68 h e 53 min a </a:t>
            </a:r>
            <a:r>
              <a:rPr lang="it-IT" sz="1900" u="sng" dirty="0">
                <a:solidFill>
                  <a:srgbClr val="0070C0"/>
                </a:solidFill>
              </a:rPr>
              <a:t>far nulla</a:t>
            </a:r>
          </a:p>
          <a:p>
            <a:pPr lvl="0"/>
            <a:r>
              <a:rPr lang="it-IT" sz="1900" dirty="0"/>
              <a:t>11h e 44 min a </a:t>
            </a:r>
            <a:r>
              <a:rPr lang="it-IT" sz="1900" u="sng" dirty="0">
                <a:solidFill>
                  <a:srgbClr val="00B050"/>
                </a:solidFill>
              </a:rPr>
              <a:t>pulir celle</a:t>
            </a:r>
          </a:p>
          <a:p>
            <a:pPr lvl="0"/>
            <a:r>
              <a:rPr lang="it-IT" sz="1900" dirty="0"/>
              <a:t>1h e 50 min ad </a:t>
            </a:r>
            <a:r>
              <a:rPr lang="it-IT" sz="1900" u="sng" dirty="0">
                <a:solidFill>
                  <a:srgbClr val="7030A0"/>
                </a:solidFill>
              </a:rPr>
              <a:t>accudire</a:t>
            </a:r>
            <a:r>
              <a:rPr lang="it-IT" sz="1900" u="sng" dirty="0"/>
              <a:t> </a:t>
            </a:r>
            <a:r>
              <a:rPr lang="it-IT" sz="1900" dirty="0"/>
              <a:t>larve giovani</a:t>
            </a:r>
          </a:p>
          <a:p>
            <a:pPr lvl="0"/>
            <a:r>
              <a:rPr lang="it-IT" sz="1900" dirty="0"/>
              <a:t>2 h ed 8 min ad </a:t>
            </a:r>
            <a:r>
              <a:rPr lang="it-IT" sz="1900" u="sng" dirty="0">
                <a:solidFill>
                  <a:srgbClr val="002060"/>
                </a:solidFill>
              </a:rPr>
              <a:t>accudire </a:t>
            </a:r>
            <a:r>
              <a:rPr lang="it-IT" sz="1900" dirty="0"/>
              <a:t>larve vecchie</a:t>
            </a:r>
          </a:p>
          <a:p>
            <a:pPr lvl="0"/>
            <a:r>
              <a:rPr lang="it-IT" sz="1900" dirty="0"/>
              <a:t>6 h e 24 min a </a:t>
            </a:r>
            <a:r>
              <a:rPr lang="it-IT" sz="1900" u="sng" dirty="0">
                <a:solidFill>
                  <a:srgbClr val="FF0000"/>
                </a:solidFill>
              </a:rPr>
              <a:t>costruire</a:t>
            </a:r>
          </a:p>
          <a:p>
            <a:pPr lvl="0"/>
            <a:r>
              <a:rPr lang="it-IT" sz="1900" dirty="0"/>
              <a:t>12 h e 34 min ad </a:t>
            </a:r>
            <a:r>
              <a:rPr lang="it-IT" sz="1900" u="sng" dirty="0">
                <a:solidFill>
                  <a:schemeClr val="accent5">
                    <a:lumMod val="75000"/>
                  </a:schemeClr>
                </a:solidFill>
              </a:rPr>
              <a:t>opercolare</a:t>
            </a:r>
            <a:r>
              <a:rPr lang="it-IT" sz="1900" dirty="0"/>
              <a:t> celle</a:t>
            </a:r>
          </a:p>
          <a:p>
            <a:pPr lvl="0"/>
            <a:r>
              <a:rPr lang="it-IT" sz="1900" dirty="0"/>
              <a:t>12 h e 34 min a far da </a:t>
            </a:r>
            <a:r>
              <a:rPr lang="it-IT" sz="1900" u="sng" dirty="0">
                <a:solidFill>
                  <a:srgbClr val="C00000"/>
                </a:solidFill>
              </a:rPr>
              <a:t>sentinella</a:t>
            </a:r>
          </a:p>
          <a:p>
            <a:pPr lvl="0"/>
            <a:r>
              <a:rPr lang="it-IT" sz="1900" dirty="0"/>
              <a:t>1h e 15 min a compiere </a:t>
            </a:r>
            <a:r>
              <a:rPr lang="it-IT" sz="1900" u="sng" dirty="0">
                <a:solidFill>
                  <a:schemeClr val="accent6"/>
                </a:solidFill>
              </a:rPr>
              <a:t>voli d’orientamento</a:t>
            </a:r>
          </a:p>
          <a:p>
            <a:pPr lvl="0"/>
            <a:r>
              <a:rPr lang="it-IT" sz="1900" dirty="0"/>
              <a:t>9 h e 59 min </a:t>
            </a:r>
            <a:r>
              <a:rPr lang="it-IT" sz="1900" u="sng" dirty="0"/>
              <a:t>a </a:t>
            </a:r>
            <a:r>
              <a:rPr lang="it-IT" sz="1900" u="sng" dirty="0">
                <a:solidFill>
                  <a:schemeClr val="accent2"/>
                </a:solidFill>
              </a:rPr>
              <a:t>bottinare</a:t>
            </a:r>
          </a:p>
          <a:p>
            <a:pPr algn="just">
              <a:buNone/>
            </a:pPr>
            <a:endParaRPr lang="it-IT" sz="1800" dirty="0"/>
          </a:p>
          <a:p>
            <a:pPr algn="just">
              <a:buNone/>
            </a:pPr>
            <a:r>
              <a:rPr lang="it-IT" sz="1800" dirty="0"/>
              <a:t>Su un totale di circa </a:t>
            </a:r>
            <a:r>
              <a:rPr lang="it-IT" sz="1800" b="1" u="sng" dirty="0"/>
              <a:t>170 h di vita  </a:t>
            </a:r>
            <a:r>
              <a:rPr lang="it-IT" sz="1800" b="1" u="sng" dirty="0">
                <a:solidFill>
                  <a:srgbClr val="0070C0"/>
                </a:solidFill>
              </a:rPr>
              <a:t>124 ore </a:t>
            </a:r>
          </a:p>
          <a:p>
            <a:pPr algn="just">
              <a:buNone/>
            </a:pPr>
            <a:r>
              <a:rPr lang="it-IT" sz="1800" dirty="0"/>
              <a:t>ovvero il </a:t>
            </a:r>
            <a:r>
              <a:rPr lang="it-IT" sz="1800" b="1" dirty="0"/>
              <a:t>70% del loro tempo </a:t>
            </a:r>
            <a:r>
              <a:rPr lang="it-IT" sz="1800" dirty="0"/>
              <a:t>lo passano </a:t>
            </a:r>
          </a:p>
          <a:p>
            <a:pPr algn="just">
              <a:buNone/>
            </a:pPr>
            <a:r>
              <a:rPr lang="it-IT" sz="1800" dirty="0"/>
              <a:t>ad </a:t>
            </a:r>
            <a:r>
              <a:rPr lang="it-IT" sz="1800" b="1" u="sng" dirty="0">
                <a:solidFill>
                  <a:srgbClr val="FF0000"/>
                </a:solidFill>
              </a:rPr>
              <a:t>oziare.</a:t>
            </a:r>
            <a:r>
              <a:rPr lang="it-IT" sz="1800" dirty="0"/>
              <a:t> Per raccogliere nettare per </a:t>
            </a:r>
            <a:r>
              <a:rPr lang="it-IT" sz="1800" b="1" dirty="0">
                <a:solidFill>
                  <a:schemeClr val="accent3">
                    <a:lumMod val="75000"/>
                  </a:schemeClr>
                </a:solidFill>
              </a:rPr>
              <a:t>1 kg di miele</a:t>
            </a:r>
          </a:p>
          <a:p>
            <a:pPr algn="just">
              <a:buNone/>
            </a:pPr>
            <a:r>
              <a:rPr lang="it-IT" sz="1800" dirty="0"/>
              <a:t>bottinano da </a:t>
            </a:r>
            <a:r>
              <a:rPr lang="it-IT" sz="1800" b="1" u="sng" dirty="0">
                <a:solidFill>
                  <a:schemeClr val="accent6">
                    <a:lumMod val="75000"/>
                  </a:schemeClr>
                </a:solidFill>
              </a:rPr>
              <a:t>80.000 a 6.000.000 fiori </a:t>
            </a:r>
            <a:r>
              <a:rPr lang="it-IT" sz="1800" dirty="0"/>
              <a:t>percorrendo</a:t>
            </a:r>
          </a:p>
          <a:p>
            <a:pPr algn="just">
              <a:buNone/>
            </a:pPr>
            <a:r>
              <a:rPr lang="it-IT" sz="1800" dirty="0"/>
              <a:t>circa </a:t>
            </a:r>
            <a:r>
              <a:rPr lang="it-IT" sz="1800" b="1" u="sng" dirty="0">
                <a:solidFill>
                  <a:srgbClr val="7030A0"/>
                </a:solidFill>
              </a:rPr>
              <a:t>100.000 km</a:t>
            </a:r>
          </a:p>
          <a:p>
            <a:endParaRPr lang="it-IT" dirty="0"/>
          </a:p>
        </p:txBody>
      </p:sp>
      <p:pic>
        <p:nvPicPr>
          <p:cNvPr id="4" name="Immagine 3" descr="ape-fiore.jpg"/>
          <p:cNvPicPr>
            <a:picLocks noChangeAspect="1"/>
          </p:cNvPicPr>
          <p:nvPr/>
        </p:nvPicPr>
        <p:blipFill>
          <a:blip r:embed="rId2" cstate="print"/>
          <a:stretch>
            <a:fillRect/>
          </a:stretch>
        </p:blipFill>
        <p:spPr>
          <a:xfrm rot="18986645">
            <a:off x="4991149" y="2620567"/>
            <a:ext cx="3839594" cy="2372782"/>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magine 2" descr="Immagine che contiene terra, persona, esterni, gruppo&#10;&#10;Descrizione generata automaticamente">
            <a:extLst>
              <a:ext uri="{FF2B5EF4-FFF2-40B4-BE49-F238E27FC236}">
                <a16:creationId xmlns:a16="http://schemas.microsoft.com/office/drawing/2014/main" id="{C23DE9EF-9509-131A-DF0E-2FAC0FC53B0D}"/>
              </a:ext>
            </a:extLst>
          </p:cNvPr>
          <p:cNvPicPr>
            <a:picLocks noChangeAspect="1"/>
          </p:cNvPicPr>
          <p:nvPr/>
        </p:nvPicPr>
        <p:blipFill rotWithShape="1">
          <a:blip r:embed="rId2">
            <a:extLst>
              <a:ext uri="{28A0092B-C50C-407E-A947-70E740481C1C}">
                <a14:useLocalDpi xmlns:a14="http://schemas.microsoft.com/office/drawing/2010/main" val="0"/>
              </a:ext>
            </a:extLst>
          </a:blip>
          <a:srcRect l="4977" r="12689"/>
          <a:stretch/>
        </p:blipFill>
        <p:spPr>
          <a:xfrm>
            <a:off x="20" y="10"/>
            <a:ext cx="9143980" cy="6857989"/>
          </a:xfrm>
          <a:prstGeom prst="rect">
            <a:avLst/>
          </a:prstGeom>
        </p:spPr>
      </p:pic>
      <p:sp>
        <p:nvSpPr>
          <p:cNvPr id="8" name="Freeform: Shape 7">
            <a:extLst>
              <a:ext uri="{FF2B5EF4-FFF2-40B4-BE49-F238E27FC236}">
                <a16:creationId xmlns:a16="http://schemas.microsoft.com/office/drawing/2014/main" id="{569BBA9B-8F4E-4D2B-BEFA-41A475443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87577" y="3359"/>
            <a:ext cx="1409491" cy="1407490"/>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51012D1-8033-40B1-9EC0-91390FFC7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65267" y="134348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526406" y="6114337"/>
            <a:ext cx="645368"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291F021-C45C-4D44-A2B8-A789E386C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2583" y="5721108"/>
            <a:ext cx="1696473"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03951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magine 2" descr="Immagine che contiene testo&#10;&#10;Descrizione generata automaticamente">
            <a:extLst>
              <a:ext uri="{FF2B5EF4-FFF2-40B4-BE49-F238E27FC236}">
                <a16:creationId xmlns:a16="http://schemas.microsoft.com/office/drawing/2014/main" id="{F13B31F9-F543-9680-12F6-5772E2D219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12" r="5406" b="2"/>
          <a:stretch/>
        </p:blipFill>
        <p:spPr>
          <a:xfrm>
            <a:off x="20" y="1282"/>
            <a:ext cx="9143980" cy="6856718"/>
          </a:xfrm>
          <a:prstGeom prst="rect">
            <a:avLst/>
          </a:prstGeom>
        </p:spPr>
      </p:pic>
    </p:spTree>
    <p:extLst>
      <p:ext uri="{BB962C8B-B14F-4D97-AF65-F5344CB8AC3E}">
        <p14:creationId xmlns:p14="http://schemas.microsoft.com/office/powerpoint/2010/main" val="33385130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3">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75BB9F04-E661-1E49-160F-4F0D9625FAE0}"/>
              </a:ext>
            </a:extLst>
          </p:cNvPr>
          <p:cNvSpPr>
            <a:spLocks noGrp="1"/>
          </p:cNvSpPr>
          <p:nvPr>
            <p:ph type="title"/>
          </p:nvPr>
        </p:nvSpPr>
        <p:spPr>
          <a:xfrm>
            <a:off x="4456778" y="404092"/>
            <a:ext cx="4860031" cy="1676121"/>
          </a:xfrm>
        </p:spPr>
        <p:txBody>
          <a:bodyPr vert="horz" lIns="91440" tIns="45720" rIns="91440" bIns="45720" rtlCol="0" anchor="b">
            <a:normAutofit/>
          </a:bodyPr>
          <a:lstStyle/>
          <a:p>
            <a:pPr>
              <a:lnSpc>
                <a:spcPct val="90000"/>
              </a:lnSpc>
            </a:pPr>
            <a:r>
              <a:rPr lang="en-US" sz="4200" kern="1200" dirty="0">
                <a:solidFill>
                  <a:schemeClr val="bg1"/>
                </a:solidFill>
                <a:latin typeface="Algerian" panose="04020705040A02060702" pitchFamily="82" charset="0"/>
                <a:cs typeface="Arial" panose="020B0604020202020204" pitchFamily="34" charset="0"/>
              </a:rPr>
              <a:t>GRAZIE PER L’ATTENZIONE</a:t>
            </a:r>
          </a:p>
        </p:txBody>
      </p:sp>
      <p:sp>
        <p:nvSpPr>
          <p:cNvPr id="30" name="Freeform: Shape 25">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18115"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descr="Immagine che contiene testo&#10;&#10;Descrizione generata automaticamente">
            <a:extLst>
              <a:ext uri="{FF2B5EF4-FFF2-40B4-BE49-F238E27FC236}">
                <a16:creationId xmlns:a16="http://schemas.microsoft.com/office/drawing/2014/main" id="{8AF36FC1-7196-9727-20F1-973A960373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974" y="1340768"/>
            <a:ext cx="3035882" cy="3005523"/>
          </a:xfrm>
          <a:prstGeom prst="rect">
            <a:avLst/>
          </a:prstGeom>
        </p:spPr>
      </p:pic>
      <p:sp>
        <p:nvSpPr>
          <p:cNvPr id="3" name="CasellaDiTesto 2">
            <a:extLst>
              <a:ext uri="{FF2B5EF4-FFF2-40B4-BE49-F238E27FC236}">
                <a16:creationId xmlns:a16="http://schemas.microsoft.com/office/drawing/2014/main" id="{72ABBDFC-0DE0-63AB-E84B-4ABA27F6CDF9}"/>
              </a:ext>
            </a:extLst>
          </p:cNvPr>
          <p:cNvSpPr txBox="1"/>
          <p:nvPr/>
        </p:nvSpPr>
        <p:spPr>
          <a:xfrm>
            <a:off x="3267856" y="5992243"/>
            <a:ext cx="5876144" cy="461665"/>
          </a:xfrm>
          <a:prstGeom prst="rect">
            <a:avLst/>
          </a:prstGeom>
          <a:noFill/>
        </p:spPr>
        <p:txBody>
          <a:bodyPr wrap="square" rtlCol="0">
            <a:spAutoFit/>
          </a:bodyPr>
          <a:lstStyle/>
          <a:p>
            <a:r>
              <a:rPr lang="it-IT" sz="2400" b="1" dirty="0">
                <a:solidFill>
                  <a:schemeClr val="bg1"/>
                </a:solidFill>
                <a:latin typeface="Arial" panose="020B0604020202020204" pitchFamily="34" charset="0"/>
                <a:cs typeface="Arial" panose="020B0604020202020204" pitchFamily="34" charset="0"/>
              </a:rPr>
              <a:t>https://leapidimaurizio.blogspot.com</a:t>
            </a:r>
          </a:p>
        </p:txBody>
      </p:sp>
      <p:sp>
        <p:nvSpPr>
          <p:cNvPr id="5" name="CasellaDiTesto 4">
            <a:extLst>
              <a:ext uri="{FF2B5EF4-FFF2-40B4-BE49-F238E27FC236}">
                <a16:creationId xmlns:a16="http://schemas.microsoft.com/office/drawing/2014/main" id="{2D8B8F1C-9151-AFE2-3516-3FF31A8E8D13}"/>
              </a:ext>
            </a:extLst>
          </p:cNvPr>
          <p:cNvSpPr txBox="1"/>
          <p:nvPr/>
        </p:nvSpPr>
        <p:spPr>
          <a:xfrm flipH="1">
            <a:off x="4201389" y="5530578"/>
            <a:ext cx="3600400" cy="461665"/>
          </a:xfrm>
          <a:prstGeom prst="rect">
            <a:avLst/>
          </a:prstGeom>
          <a:noFill/>
        </p:spPr>
        <p:txBody>
          <a:bodyPr wrap="square" rtlCol="0">
            <a:spAutoFit/>
          </a:bodyPr>
          <a:lstStyle/>
          <a:p>
            <a:pPr algn="ctr"/>
            <a:r>
              <a:rPr lang="it-IT" sz="2400" b="1" dirty="0">
                <a:solidFill>
                  <a:schemeClr val="bg1"/>
                </a:solidFill>
                <a:latin typeface="Arial" panose="020B0604020202020204" pitchFamily="34" charset="0"/>
                <a:cs typeface="Arial" panose="020B0604020202020204" pitchFamily="34" charset="0"/>
              </a:rPr>
              <a:t>Miele e Birra</a:t>
            </a:r>
          </a:p>
        </p:txBody>
      </p:sp>
    </p:spTree>
    <p:extLst>
      <p:ext uri="{BB962C8B-B14F-4D97-AF65-F5344CB8AC3E}">
        <p14:creationId xmlns:p14="http://schemas.microsoft.com/office/powerpoint/2010/main" val="1051358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1" y="0"/>
            <a:ext cx="4566878" cy="1484784"/>
          </a:xfrm>
        </p:spPr>
        <p:txBody>
          <a:bodyPr vert="horz" lIns="91440" tIns="45720" rIns="91440" bIns="45720" rtlCol="0" anchor="ctr">
            <a:normAutofit/>
          </a:bodyPr>
          <a:lstStyle/>
          <a:p>
            <a:pPr algn="ctr">
              <a:lnSpc>
                <a:spcPct val="90000"/>
              </a:lnSpc>
            </a:pPr>
            <a:r>
              <a:rPr lang="en-US" sz="1600" b="0" dirty="0">
                <a:solidFill>
                  <a:srgbClr val="0070C0"/>
                </a:solidFill>
                <a:latin typeface="Algerian" panose="04020705040A02060702" pitchFamily="82" charset="0"/>
              </a:rPr>
              <a:t>SOTTOSPECIE DI API MELLIFERE DI MAGGIOR IMPORTANZA</a:t>
            </a:r>
          </a:p>
        </p:txBody>
      </p:sp>
      <p:sp>
        <p:nvSpPr>
          <p:cNvPr id="4" name="Segnaposto testo 3"/>
          <p:cNvSpPr>
            <a:spLocks noGrp="1"/>
          </p:cNvSpPr>
          <p:nvPr>
            <p:ph type="body" sz="half" idx="2"/>
          </p:nvPr>
        </p:nvSpPr>
        <p:spPr>
          <a:xfrm>
            <a:off x="179512" y="2622791"/>
            <a:ext cx="4387367" cy="4221805"/>
          </a:xfrm>
        </p:spPr>
        <p:txBody>
          <a:bodyPr vert="horz" lIns="91440" tIns="45720" rIns="91440" bIns="45720" rtlCol="0" anchor="ctr">
            <a:noAutofit/>
          </a:bodyPr>
          <a:lstStyle/>
          <a:p>
            <a:pPr algn="just">
              <a:lnSpc>
                <a:spcPct val="90000"/>
              </a:lnSpc>
            </a:pPr>
            <a:r>
              <a:rPr lang="en-US" sz="1600" b="1" i="1" u="sng" dirty="0">
                <a:highlight>
                  <a:srgbClr val="FFFF00"/>
                </a:highlight>
                <a:latin typeface="Arial" panose="020B0604020202020204" pitchFamily="34" charset="0"/>
                <a:cs typeface="Arial" panose="020B0604020202020204" pitchFamily="34" charset="0"/>
              </a:rPr>
              <a:t>Apis mellifera carnica</a:t>
            </a:r>
            <a:r>
              <a:rPr lang="en-US"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è originaria della zona meridionale delle </a:t>
            </a:r>
            <a:r>
              <a:rPr lang="en-US" sz="1600" dirty="0">
                <a:highlight>
                  <a:srgbClr val="00FF00"/>
                </a:highlight>
                <a:latin typeface="Arial" panose="020B0604020202020204" pitchFamily="34" charset="0"/>
                <a:cs typeface="Arial" panose="020B0604020202020204" pitchFamily="34" charset="0"/>
              </a:rPr>
              <a:t>Alpi e dei Balcani </a:t>
            </a:r>
            <a:r>
              <a:rPr lang="en-US" sz="1600" dirty="0">
                <a:latin typeface="Arial" panose="020B0604020202020204" pitchFamily="34" charset="0"/>
                <a:cs typeface="Arial" panose="020B0604020202020204" pitchFamily="34" charset="0"/>
              </a:rPr>
              <a:t>settentrionali è molto diffusa in Austria, lungo la vallata del Danubio e nei paesi dell’Europa dell’est. Presenta una fitta peluria che le conferisce una colorazione grigiastra. E’ un’ape </a:t>
            </a:r>
            <a:r>
              <a:rPr lang="en-US" sz="1600" b="1" u="sng" dirty="0">
                <a:highlight>
                  <a:srgbClr val="00FF00"/>
                </a:highlight>
                <a:latin typeface="Arial" panose="020B0604020202020204" pitchFamily="34" charset="0"/>
                <a:cs typeface="Arial" panose="020B0604020202020204" pitchFamily="34" charset="0"/>
              </a:rPr>
              <a:t>molto </a:t>
            </a:r>
            <a:r>
              <a:rPr lang="en-US" sz="1600" b="1" i="1" u="sng" dirty="0">
                <a:highlight>
                  <a:srgbClr val="00FF00"/>
                </a:highlight>
                <a:latin typeface="Arial" panose="020B0604020202020204" pitchFamily="34" charset="0"/>
                <a:cs typeface="Arial" panose="020B0604020202020204" pitchFamily="34" charset="0"/>
              </a:rPr>
              <a:t>docile</a:t>
            </a:r>
            <a:r>
              <a:rPr lang="en-US" sz="1600" b="1" u="sng" dirty="0">
                <a:highlight>
                  <a:srgbClr val="00FF00"/>
                </a:highlight>
                <a:latin typeface="Arial" panose="020B0604020202020204" pitchFamily="34" charset="0"/>
                <a:cs typeface="Arial" panose="020B0604020202020204" pitchFamily="34" charset="0"/>
              </a:rPr>
              <a:t> e molto prolifica </a:t>
            </a:r>
            <a:r>
              <a:rPr lang="en-US" sz="1600" dirty="0">
                <a:latin typeface="Arial" panose="020B0604020202020204" pitchFamily="34" charset="0"/>
                <a:cs typeface="Arial" panose="020B0604020202020204" pitchFamily="34" charset="0"/>
              </a:rPr>
              <a:t>con </a:t>
            </a:r>
            <a:r>
              <a:rPr lang="en-US" sz="1600" u="sng" dirty="0">
                <a:highlight>
                  <a:srgbClr val="FFFF00"/>
                </a:highlight>
                <a:latin typeface="Arial" panose="020B0604020202020204" pitchFamily="34" charset="0"/>
                <a:cs typeface="Arial" panose="020B0604020202020204" pitchFamily="34" charset="0"/>
              </a:rPr>
              <a:t>forte tendenza alla </a:t>
            </a:r>
            <a:r>
              <a:rPr lang="en-US" sz="1600" b="1" i="1" u="sng" dirty="0">
                <a:highlight>
                  <a:srgbClr val="FFFF00"/>
                </a:highlight>
                <a:latin typeface="Arial" panose="020B0604020202020204" pitchFamily="34" charset="0"/>
                <a:cs typeface="Arial" panose="020B0604020202020204" pitchFamily="34" charset="0"/>
              </a:rPr>
              <a:t>sciamatura</a:t>
            </a:r>
            <a:r>
              <a:rPr lang="en-US" sz="1600" dirty="0">
                <a:latin typeface="Arial" panose="020B0604020202020204" pitchFamily="34" charset="0"/>
                <a:cs typeface="Arial" panose="020B0604020202020204" pitchFamily="34" charset="0"/>
              </a:rPr>
              <a:t>, riesce a svernare molto bene anche in zone climaticamente avverse, </a:t>
            </a:r>
            <a:r>
              <a:rPr lang="en-US" sz="1600" u="sng" dirty="0">
                <a:highlight>
                  <a:srgbClr val="00FF00"/>
                </a:highlight>
                <a:latin typeface="Arial" panose="020B0604020202020204" pitchFamily="34" charset="0"/>
                <a:cs typeface="Arial" panose="020B0604020202020204" pitchFamily="34" charset="0"/>
              </a:rPr>
              <a:t>non presenta predisposizione al </a:t>
            </a:r>
            <a:r>
              <a:rPr lang="en-US" sz="1600" b="1" u="sng" dirty="0">
                <a:highlight>
                  <a:srgbClr val="00FF00"/>
                </a:highlight>
                <a:latin typeface="Arial" panose="020B0604020202020204" pitchFamily="34" charset="0"/>
                <a:cs typeface="Arial" panose="020B0604020202020204" pitchFamily="34" charset="0"/>
              </a:rPr>
              <a:t>saccheggio</a:t>
            </a:r>
            <a:r>
              <a:rPr lang="en-US" sz="1600" u="sng" dirty="0">
                <a:highlight>
                  <a:srgbClr val="00FF00"/>
                </a:highlight>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ed inoltre si manifesta </a:t>
            </a:r>
            <a:r>
              <a:rPr lang="en-US" sz="1600" u="sng" dirty="0">
                <a:latin typeface="Arial" panose="020B0604020202020204" pitchFamily="34" charset="0"/>
                <a:cs typeface="Arial" panose="020B0604020202020204" pitchFamily="34" charset="0"/>
              </a:rPr>
              <a:t>particolarmente </a:t>
            </a:r>
            <a:r>
              <a:rPr lang="en-US" sz="1600" i="1" u="sng" dirty="0">
                <a:highlight>
                  <a:srgbClr val="00FF00"/>
                </a:highlight>
                <a:latin typeface="Arial" panose="020B0604020202020204" pitchFamily="34" charset="0"/>
                <a:cs typeface="Arial" panose="020B0604020202020204" pitchFamily="34" charset="0"/>
              </a:rPr>
              <a:t>resistente alle </a:t>
            </a:r>
            <a:r>
              <a:rPr lang="en-US" sz="1600" b="1" i="1" u="sng" dirty="0">
                <a:highlight>
                  <a:srgbClr val="00FF00"/>
                </a:highlight>
                <a:latin typeface="Arial" panose="020B0604020202020204" pitchFamily="34" charset="0"/>
                <a:cs typeface="Arial" panose="020B0604020202020204" pitchFamily="34" charset="0"/>
              </a:rPr>
              <a:t>malattie</a:t>
            </a:r>
            <a:r>
              <a:rPr lang="en-US" sz="1600" b="1" u="sng"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specialmente quelle della covata. Questa </a:t>
            </a:r>
            <a:r>
              <a:rPr lang="en-US" sz="1600" u="sng" dirty="0">
                <a:latin typeface="Arial" panose="020B0604020202020204" pitchFamily="34" charset="0"/>
                <a:cs typeface="Arial" panose="020B0604020202020204" pitchFamily="34" charset="0"/>
              </a:rPr>
              <a:t>ape inizia a lavorare più precocemente delle altre ad inizio primavera,</a:t>
            </a:r>
            <a:r>
              <a:rPr lang="en-US" sz="1600" dirty="0">
                <a:latin typeface="Arial" panose="020B0604020202020204" pitchFamily="34" charset="0"/>
                <a:cs typeface="Arial" panose="020B0604020202020204" pitchFamily="34" charset="0"/>
              </a:rPr>
              <a:t> possiede un </a:t>
            </a:r>
            <a:r>
              <a:rPr lang="en-US" sz="1600" b="1" u="sng" dirty="0">
                <a:highlight>
                  <a:srgbClr val="00FF00"/>
                </a:highlight>
                <a:latin typeface="Arial" panose="020B0604020202020204" pitchFamily="34" charset="0"/>
                <a:cs typeface="Arial" panose="020B0604020202020204" pitchFamily="34" charset="0"/>
              </a:rPr>
              <a:t>elevato senso dell’orientamento</a:t>
            </a:r>
            <a:r>
              <a:rPr lang="en-US" sz="1600" dirty="0">
                <a:highlight>
                  <a:srgbClr val="00FF00"/>
                </a:highlight>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che gli consente di avere </a:t>
            </a:r>
            <a:r>
              <a:rPr lang="en-US" sz="1600" b="1" u="sng" dirty="0">
                <a:highlight>
                  <a:srgbClr val="FFFF00"/>
                </a:highlight>
                <a:latin typeface="Arial" panose="020B0604020202020204" pitchFamily="34" charset="0"/>
                <a:cs typeface="Arial" panose="020B0604020202020204" pitchFamily="34" charset="0"/>
              </a:rPr>
              <a:t>scarsa tendenza alla deriva</a:t>
            </a:r>
            <a:r>
              <a:rPr lang="en-US" sz="1600" b="1" u="sng"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e durante l’inverno ha sempre, rispetto alle altre specie, </a:t>
            </a:r>
            <a:r>
              <a:rPr lang="en-US" sz="1600" dirty="0">
                <a:highlight>
                  <a:srgbClr val="00FF00"/>
                </a:highlight>
                <a:latin typeface="Arial" panose="020B0604020202020204" pitchFamily="34" charset="0"/>
                <a:cs typeface="Arial" panose="020B0604020202020204" pitchFamily="34" charset="0"/>
              </a:rPr>
              <a:t>un </a:t>
            </a:r>
            <a:r>
              <a:rPr lang="en-US" sz="1600" b="1" u="sng" dirty="0">
                <a:highlight>
                  <a:srgbClr val="00FF00"/>
                </a:highlight>
                <a:latin typeface="Arial" panose="020B0604020202020204" pitchFamily="34" charset="0"/>
                <a:cs typeface="Arial" panose="020B0604020202020204" pitchFamily="34" charset="0"/>
              </a:rPr>
              <a:t>limitato consumo di cibo.</a:t>
            </a:r>
          </a:p>
          <a:p>
            <a:pPr algn="just">
              <a:lnSpc>
                <a:spcPct val="90000"/>
              </a:lnSpc>
            </a:pPr>
            <a:endParaRPr lang="en-US" sz="1600" dirty="0">
              <a:latin typeface="Arial" panose="020B0604020202020204" pitchFamily="34" charset="0"/>
              <a:cs typeface="Arial" panose="020B0604020202020204" pitchFamily="34" charset="0"/>
            </a:endParaRPr>
          </a:p>
        </p:txBody>
      </p:sp>
      <p:pic>
        <p:nvPicPr>
          <p:cNvPr id="5" name="Segnaposto contenuto 4" descr="APE CARNICA.jpg"/>
          <p:cNvPicPr>
            <a:picLocks noGrp="1" noChangeAspect="1"/>
          </p:cNvPicPr>
          <p:nvPr>
            <p:ph idx="1"/>
          </p:nvPr>
        </p:nvPicPr>
        <p:blipFill rotWithShape="1">
          <a:blip r:embed="rId2" cstate="print"/>
          <a:srcRect l="26175" r="16094" b="1"/>
          <a:stretch/>
        </p:blipFill>
        <p:spPr>
          <a:xfrm>
            <a:off x="4572000" y="1"/>
            <a:ext cx="4577118" cy="6858000"/>
          </a:xfrm>
          <a:prstGeom prst="rect">
            <a:avLst/>
          </a:prstGeom>
        </p:spPr>
      </p:pic>
      <p:sp>
        <p:nvSpPr>
          <p:cNvPr id="3" name="CasellaDiTesto 2">
            <a:extLst>
              <a:ext uri="{FF2B5EF4-FFF2-40B4-BE49-F238E27FC236}">
                <a16:creationId xmlns:a16="http://schemas.microsoft.com/office/drawing/2014/main" id="{91EBCCDF-5B1E-0103-2FDC-D4453C5D4F56}"/>
              </a:ext>
            </a:extLst>
          </p:cNvPr>
          <p:cNvSpPr txBox="1"/>
          <p:nvPr/>
        </p:nvSpPr>
        <p:spPr>
          <a:xfrm>
            <a:off x="1259632" y="1484784"/>
            <a:ext cx="2165978" cy="461665"/>
          </a:xfrm>
          <a:prstGeom prst="rect">
            <a:avLst/>
          </a:prstGeom>
          <a:noFill/>
        </p:spPr>
        <p:txBody>
          <a:bodyPr wrap="none" rtlCol="0">
            <a:spAutoFit/>
          </a:bodyPr>
          <a:lstStyle/>
          <a:p>
            <a:r>
              <a:rPr lang="it-IT" sz="2400" dirty="0">
                <a:latin typeface="Algerian" panose="04020705040A02060702" pitchFamily="82" charset="0"/>
              </a:rPr>
              <a:t>APE CARNICA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562310"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4572000" y="531302"/>
            <a:ext cx="3990310" cy="578767"/>
          </a:xfrm>
        </p:spPr>
        <p:txBody>
          <a:bodyPr vert="horz" lIns="91440" tIns="45720" rIns="91440" bIns="45720" rtlCol="0" anchor="ctr">
            <a:normAutofit/>
          </a:bodyPr>
          <a:lstStyle/>
          <a:p>
            <a:pPr>
              <a:lnSpc>
                <a:spcPct val="90000"/>
              </a:lnSpc>
            </a:pPr>
            <a:r>
              <a:rPr lang="en-US" sz="2000" b="1" i="1" u="sng" dirty="0">
                <a:latin typeface="Algerian" panose="04020705040A02060702" pitchFamily="82" charset="0"/>
              </a:rPr>
              <a:t>Apis mellifera ligustica</a:t>
            </a:r>
            <a:endParaRPr lang="en-US" sz="2000" dirty="0">
              <a:latin typeface="Algerian" panose="04020705040A02060702" pitchFamily="82" charset="0"/>
            </a:endParaRPr>
          </a:p>
        </p:txBody>
      </p:sp>
      <p:pic>
        <p:nvPicPr>
          <p:cNvPr id="7" name="Immagine 6" descr="Immagine che contiene favo, Insetto con ali a membrana, alveare, ape&#10;&#10;Descrizione generata automaticamente">
            <a:extLst>
              <a:ext uri="{FF2B5EF4-FFF2-40B4-BE49-F238E27FC236}">
                <a16:creationId xmlns:a16="http://schemas.microsoft.com/office/drawing/2014/main" id="{0DD3B934-DBD3-8F85-A4DE-F4A9C600ADE9}"/>
              </a:ext>
            </a:extLst>
          </p:cNvPr>
          <p:cNvPicPr>
            <a:picLocks noChangeAspect="1"/>
          </p:cNvPicPr>
          <p:nvPr/>
        </p:nvPicPr>
        <p:blipFill rotWithShape="1">
          <a:blip r:embed="rId2">
            <a:extLst>
              <a:ext uri="{28A0092B-C50C-407E-A947-70E740481C1C}">
                <a14:useLocalDpi xmlns:a14="http://schemas.microsoft.com/office/drawing/2010/main" val="0"/>
              </a:ext>
            </a:extLst>
          </a:blip>
          <a:srcRect l="33047" r="21953"/>
          <a:stretch/>
        </p:blipFill>
        <p:spPr>
          <a:xfrm>
            <a:off x="20" y="-2"/>
            <a:ext cx="4571980" cy="6858002"/>
          </a:xfrm>
          <a:prstGeom prst="rect">
            <a:avLst/>
          </a:prstGeom>
        </p:spPr>
      </p:pic>
      <p:sp>
        <p:nvSpPr>
          <p:cNvPr id="4" name="Segnaposto contenuto 3"/>
          <p:cNvSpPr>
            <a:spLocks noGrp="1"/>
          </p:cNvSpPr>
          <p:nvPr>
            <p:ph sz="half" idx="2"/>
          </p:nvPr>
        </p:nvSpPr>
        <p:spPr>
          <a:xfrm>
            <a:off x="4758768" y="1544081"/>
            <a:ext cx="3803541" cy="5197287"/>
          </a:xfrm>
        </p:spPr>
        <p:txBody>
          <a:bodyPr vert="horz" lIns="91440" tIns="45720" rIns="91440" bIns="45720" rtlCol="0" anchor="ctr">
            <a:normAutofit lnSpcReduction="10000"/>
          </a:bodyPr>
          <a:lstStyle/>
          <a:p>
            <a:pPr indent="-228600">
              <a:lnSpc>
                <a:spcPct val="90000"/>
              </a:lnSpc>
            </a:pPr>
            <a:r>
              <a:rPr lang="en-US" sz="1300" dirty="0"/>
              <a:t>      </a:t>
            </a:r>
          </a:p>
          <a:p>
            <a:pPr marL="114300" indent="0">
              <a:lnSpc>
                <a:spcPct val="90000"/>
              </a:lnSpc>
              <a:buNone/>
            </a:pPr>
            <a:r>
              <a:rPr lang="en-US" sz="1800" dirty="0">
                <a:latin typeface="Arial" panose="020B0604020202020204" pitchFamily="34" charset="0"/>
                <a:cs typeface="Arial" panose="020B0604020202020204" pitchFamily="34" charset="0"/>
              </a:rPr>
              <a:t>       E’ un ape di colorito biondo chiaro è anche conosciuta come ape Italiana in quanto originaria del Nord Italia ( Liguria - Piemonte). E’ la classica ape Italiana anche se ormai la razza pura è raro trovarla in Italia mentre è più diffusa in paesi come la Nuova Zelanda. Si tratta di una razza </a:t>
            </a:r>
            <a:r>
              <a:rPr lang="en-US" sz="1800" b="1" u="sng" dirty="0">
                <a:latin typeface="Arial" panose="020B0604020202020204" pitchFamily="34" charset="0"/>
                <a:cs typeface="Arial" panose="020B0604020202020204" pitchFamily="34" charset="0"/>
              </a:rPr>
              <a:t>particolarmente operosa,</a:t>
            </a:r>
            <a:r>
              <a:rPr lang="en-US" sz="1800" dirty="0">
                <a:latin typeface="Arial" panose="020B0604020202020204" pitchFamily="34" charset="0"/>
                <a:cs typeface="Arial" panose="020B0604020202020204" pitchFamily="34" charset="0"/>
              </a:rPr>
              <a:t> abbastanza docile, con regine precoci e prolifere, ha uno sviluppo primaverile precoce e prolungato, </a:t>
            </a:r>
            <a:r>
              <a:rPr lang="en-US" sz="1800" b="1" u="sng" dirty="0">
                <a:latin typeface="Arial" panose="020B0604020202020204" pitchFamily="34" charset="0"/>
                <a:cs typeface="Arial" panose="020B0604020202020204" pitchFamily="34" charset="0"/>
              </a:rPr>
              <a:t>poco portata alla sciamatura.</a:t>
            </a:r>
            <a:r>
              <a:rPr lang="en-US" sz="1800" dirty="0">
                <a:latin typeface="Arial" panose="020B0604020202020204" pitchFamily="34" charset="0"/>
                <a:cs typeface="Arial" panose="020B0604020202020204" pitchFamily="34" charset="0"/>
              </a:rPr>
              <a:t> Possiede però una più </a:t>
            </a:r>
            <a:r>
              <a:rPr lang="en-US" sz="1800" u="sng" dirty="0">
                <a:latin typeface="Arial" panose="020B0604020202020204" pitchFamily="34" charset="0"/>
                <a:cs typeface="Arial" panose="020B0604020202020204" pitchFamily="34" charset="0"/>
              </a:rPr>
              <a:t>elevata tendenza al saccheggio ed alla deriva per il suo </a:t>
            </a:r>
            <a:r>
              <a:rPr lang="en-US" sz="1800" b="1" u="sng" dirty="0" err="1">
                <a:latin typeface="Arial" panose="020B0604020202020204" pitchFamily="34" charset="0"/>
                <a:cs typeface="Arial" panose="020B0604020202020204" pitchFamily="34" charset="0"/>
              </a:rPr>
              <a:t>scarso</a:t>
            </a:r>
            <a:r>
              <a:rPr lang="en-US" sz="1800" b="1" u="sng" dirty="0">
                <a:latin typeface="Arial" panose="020B0604020202020204" pitchFamily="34" charset="0"/>
                <a:cs typeface="Arial" panose="020B0604020202020204" pitchFamily="34" charset="0"/>
              </a:rPr>
              <a:t> senso dell’orientamento.</a:t>
            </a:r>
            <a:r>
              <a:rPr lang="en-US" sz="1800" dirty="0">
                <a:latin typeface="Arial" panose="020B0604020202020204" pitchFamily="34" charset="0"/>
                <a:cs typeface="Arial" panose="020B0604020202020204" pitchFamily="34" charset="0"/>
              </a:rPr>
              <a:t> E’ considerata l’ape industriale per eccellenza e nei paesi a clima mite come il nostro non conosce rivali.</a:t>
            </a:r>
          </a:p>
          <a:p>
            <a:pPr indent="-228600">
              <a:lnSpc>
                <a:spcPct val="90000"/>
              </a:lnSpc>
            </a:pPr>
            <a:endParaRPr lang="en-US" sz="13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Segnaposto contenuto 7" descr="ape nera.jpg"/>
          <p:cNvPicPr>
            <a:picLocks noGrp="1" noChangeAspect="1"/>
          </p:cNvPicPr>
          <p:nvPr>
            <p:ph sz="half" idx="2"/>
          </p:nvPr>
        </p:nvPicPr>
        <p:blipFill rotWithShape="1">
          <a:blip r:embed="rId2" cstate="print"/>
          <a:srcRect l="3504"/>
          <a:stretch/>
        </p:blipFill>
        <p:spPr>
          <a:xfrm>
            <a:off x="1891767" y="10"/>
            <a:ext cx="7252231" cy="6857990"/>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p:cNvSpPr>
            <a:spLocks noGrp="1"/>
          </p:cNvSpPr>
          <p:nvPr>
            <p:ph type="title"/>
          </p:nvPr>
        </p:nvSpPr>
        <p:spPr>
          <a:xfrm>
            <a:off x="107504" y="365125"/>
            <a:ext cx="3387787" cy="1899912"/>
          </a:xfrm>
        </p:spPr>
        <p:txBody>
          <a:bodyPr vert="horz" lIns="91440" tIns="45720" rIns="91440" bIns="45720" rtlCol="0" anchor="ctr">
            <a:normAutofit fontScale="90000"/>
          </a:bodyPr>
          <a:lstStyle/>
          <a:p>
            <a:pPr algn="l">
              <a:lnSpc>
                <a:spcPct val="90000"/>
              </a:lnSpc>
            </a:pPr>
            <a:r>
              <a:rPr lang="en-US" sz="3500" b="1" i="1" u="sng" dirty="0">
                <a:latin typeface="Algerian" panose="04020705040A02060702" pitchFamily="82" charset="0"/>
              </a:rPr>
              <a:t>Apis mellifera mellifera o ape nera</a:t>
            </a:r>
            <a:endParaRPr lang="en-US" sz="3500" dirty="0">
              <a:latin typeface="Algerian" panose="04020705040A02060702" pitchFamily="82" charset="0"/>
            </a:endParaRPr>
          </a:p>
        </p:txBody>
      </p:sp>
      <p:sp>
        <p:nvSpPr>
          <p:cNvPr id="6" name="Segnaposto contenuto 5"/>
          <p:cNvSpPr>
            <a:spLocks noGrp="1"/>
          </p:cNvSpPr>
          <p:nvPr>
            <p:ph sz="half" idx="1"/>
          </p:nvPr>
        </p:nvSpPr>
        <p:spPr>
          <a:xfrm>
            <a:off x="134448" y="2420888"/>
            <a:ext cx="2866641" cy="4320480"/>
          </a:xfrm>
        </p:spPr>
        <p:txBody>
          <a:bodyPr vert="horz" lIns="91440" tIns="45720" rIns="91440" bIns="45720" rtlCol="0">
            <a:normAutofit lnSpcReduction="10000"/>
          </a:bodyPr>
          <a:lstStyle/>
          <a:p>
            <a:pPr marL="114300" indent="0" algn="just">
              <a:lnSpc>
                <a:spcPct val="90000"/>
              </a:lnSpc>
              <a:buNone/>
            </a:pPr>
            <a:r>
              <a:rPr lang="en-US" sz="1400" dirty="0">
                <a:latin typeface="Arial" panose="020B0604020202020204" pitchFamily="34" charset="0"/>
                <a:cs typeface="Arial" panose="020B0604020202020204" pitchFamily="34" charset="0"/>
              </a:rPr>
              <a:t>      E’ altrimenti conosciuta come ape nera è originaria </a:t>
            </a:r>
            <a:r>
              <a:rPr lang="en-US" sz="1400" b="1" u="sng" dirty="0">
                <a:latin typeface="Arial" panose="020B0604020202020204" pitchFamily="34" charset="0"/>
                <a:cs typeface="Arial" panose="020B0604020202020204" pitchFamily="34" charset="0"/>
              </a:rPr>
              <a:t>dell’Europa Nord Occidentale</a:t>
            </a:r>
            <a:r>
              <a:rPr lang="en-US" sz="1400" dirty="0">
                <a:latin typeface="Arial" panose="020B0604020202020204" pitchFamily="34" charset="0"/>
                <a:cs typeface="Arial" panose="020B0604020202020204" pitchFamily="34" charset="0"/>
              </a:rPr>
              <a:t>, è leggermente più grande della ligustica, è poco docile ed </a:t>
            </a:r>
            <a:r>
              <a:rPr lang="en-US" sz="1400" b="1" u="sng" dirty="0">
                <a:latin typeface="Arial" panose="020B0604020202020204" pitchFamily="34" charset="0"/>
                <a:cs typeface="Arial" panose="020B0604020202020204" pitchFamily="34" charset="0"/>
              </a:rPr>
              <a:t>abbastanza aggressiva</a:t>
            </a:r>
            <a:r>
              <a:rPr lang="en-US" sz="1400" dirty="0">
                <a:latin typeface="Arial" panose="020B0604020202020204" pitchFamily="34" charset="0"/>
                <a:cs typeface="Arial" panose="020B0604020202020204" pitchFamily="34" charset="0"/>
              </a:rPr>
              <a:t>, ha il corpo di colore quasi nero, possiede uno </a:t>
            </a:r>
            <a:r>
              <a:rPr lang="en-US" sz="1400" u="sng" dirty="0">
                <a:latin typeface="Arial" panose="020B0604020202020204" pitchFamily="34" charset="0"/>
                <a:cs typeface="Arial" panose="020B0604020202020204" pitchFamily="34" charset="0"/>
              </a:rPr>
              <a:t>sviluppo primaverile tardivo</a:t>
            </a:r>
            <a:r>
              <a:rPr lang="en-US" sz="1400" dirty="0">
                <a:latin typeface="Arial" panose="020B0604020202020204" pitchFamily="34" charset="0"/>
                <a:cs typeface="Arial" panose="020B0604020202020204" pitchFamily="34" charset="0"/>
              </a:rPr>
              <a:t>, scarsa tendenza alla sciamatura e </a:t>
            </a:r>
            <a:r>
              <a:rPr lang="en-US" sz="1400" u="sng" dirty="0">
                <a:latin typeface="Arial" panose="020B0604020202020204" pitchFamily="34" charset="0"/>
                <a:cs typeface="Arial" panose="020B0604020202020204" pitchFamily="34" charset="0"/>
              </a:rPr>
              <a:t>buone capacità di svernare in condizioni climatiche avverse.</a:t>
            </a:r>
            <a:r>
              <a:rPr lang="en-US" sz="1400" dirty="0">
                <a:latin typeface="Arial" panose="020B0604020202020204" pitchFamily="34" charset="0"/>
                <a:cs typeface="Arial" panose="020B0604020202020204" pitchFamily="34" charset="0"/>
              </a:rPr>
              <a:t> E’ però un ape </a:t>
            </a:r>
            <a:r>
              <a:rPr lang="en-US" sz="1400" b="1" u="sng" dirty="0">
                <a:latin typeface="Arial" panose="020B0604020202020204" pitchFamily="34" charset="0"/>
                <a:cs typeface="Arial" panose="020B0604020202020204" pitchFamily="34" charset="0"/>
              </a:rPr>
              <a:t>poco produttiva</a:t>
            </a:r>
            <a:r>
              <a:rPr lang="en-US" sz="1400" dirty="0">
                <a:latin typeface="Arial" panose="020B0604020202020204" pitchFamily="34" charset="0"/>
                <a:cs typeface="Arial" panose="020B0604020202020204" pitchFamily="34" charset="0"/>
              </a:rPr>
              <a:t>. E’ molto utilizzata in Francia.</a:t>
            </a:r>
          </a:p>
          <a:p>
            <a:pPr marL="114300" indent="0" algn="just">
              <a:lnSpc>
                <a:spcPct val="90000"/>
              </a:lnSpc>
              <a:buNone/>
            </a:pPr>
            <a:endParaRPr lang="en-US" sz="1400" dirty="0">
              <a:latin typeface="Arial" panose="020B0604020202020204" pitchFamily="34" charset="0"/>
              <a:cs typeface="Arial" panose="020B0604020202020204" pitchFamily="34" charset="0"/>
            </a:endParaRPr>
          </a:p>
          <a:p>
            <a:pPr marL="114300" indent="0" algn="just">
              <a:lnSpc>
                <a:spcPct val="90000"/>
              </a:lnSpc>
              <a:buNone/>
            </a:pPr>
            <a:r>
              <a:rPr lang="en-US" sz="1400" dirty="0">
                <a:latin typeface="Arial" panose="020B0604020202020204" pitchFamily="34" charset="0"/>
                <a:cs typeface="Arial" panose="020B0604020202020204" pitchFamily="34" charset="0"/>
              </a:rPr>
              <a:t>       L’accoppiamento fra maschi e regine di razze diverse da origine come risultato a degli </a:t>
            </a:r>
            <a:r>
              <a:rPr lang="en-US" sz="1400" b="1" u="sng" dirty="0">
                <a:latin typeface="Arial" panose="020B0604020202020204" pitchFamily="34" charset="0"/>
                <a:cs typeface="Arial" panose="020B0604020202020204" pitchFamily="34" charset="0"/>
              </a:rPr>
              <a:t>ibridi,</a:t>
            </a:r>
            <a:r>
              <a:rPr lang="en-US" sz="1400" dirty="0">
                <a:latin typeface="Arial" panose="020B0604020202020204" pitchFamily="34" charset="0"/>
                <a:cs typeface="Arial" panose="020B0604020202020204" pitchFamily="34" charset="0"/>
              </a:rPr>
              <a:t> che in alcuni casi potrebbero avere caratteristiche migliori, ma il più delle volte purtroppo responsabili di mutazioni incontrollabili.</a:t>
            </a:r>
          </a:p>
          <a:p>
            <a:pPr indent="-228600">
              <a:lnSpc>
                <a:spcPct val="90000"/>
              </a:lnSpc>
            </a:pPr>
            <a:endParaRPr lang="en-US" sz="1200" dirty="0"/>
          </a:p>
          <a:p>
            <a:pPr indent="-228600">
              <a:lnSpc>
                <a:spcPct val="90000"/>
              </a:lnSpc>
            </a:pPr>
            <a:endParaRPr lang="en-US" sz="12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2DF7548-8D1F-9897-B2AB-E3966A0C919B}"/>
              </a:ext>
            </a:extLst>
          </p:cNvPr>
          <p:cNvSpPr>
            <a:spLocks noGrp="1"/>
          </p:cNvSpPr>
          <p:nvPr>
            <p:ph type="title"/>
          </p:nvPr>
        </p:nvSpPr>
        <p:spPr/>
        <p:txBody>
          <a:bodyPr>
            <a:normAutofit/>
          </a:bodyPr>
          <a:lstStyle/>
          <a:p>
            <a:r>
              <a:rPr lang="it-IT" sz="4800" b="1" dirty="0">
                <a:latin typeface="Algerian" panose="04020705040A02060702" pitchFamily="82" charset="0"/>
              </a:rPr>
              <a:t>APE NERA SICULA</a:t>
            </a:r>
          </a:p>
        </p:txBody>
      </p:sp>
      <p:pic>
        <p:nvPicPr>
          <p:cNvPr id="4" name="Immagine 3" descr="Immagine che contiene oggetto da esterni, favo, nido di vespe&#10;&#10;Descrizione generata automaticamente">
            <a:extLst>
              <a:ext uri="{FF2B5EF4-FFF2-40B4-BE49-F238E27FC236}">
                <a16:creationId xmlns:a16="http://schemas.microsoft.com/office/drawing/2014/main" id="{3DAE0C79-068E-6C8A-FEE9-4C7278EEA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1916831"/>
            <a:ext cx="6768752" cy="4666531"/>
          </a:xfrm>
          <a:prstGeom prst="rect">
            <a:avLst/>
          </a:prstGeom>
        </p:spPr>
      </p:pic>
    </p:spTree>
    <p:extLst>
      <p:ext uri="{BB962C8B-B14F-4D97-AF65-F5344CB8AC3E}">
        <p14:creationId xmlns:p14="http://schemas.microsoft.com/office/powerpoint/2010/main" val="1202143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0">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F0A7A565-50FA-3FA6-2772-DB3E5211D1C3}"/>
              </a:ext>
            </a:extLst>
          </p:cNvPr>
          <p:cNvSpPr>
            <a:spLocks noGrp="1"/>
          </p:cNvSpPr>
          <p:nvPr>
            <p:ph type="title"/>
          </p:nvPr>
        </p:nvSpPr>
        <p:spPr>
          <a:xfrm>
            <a:off x="4646037" y="739978"/>
            <a:ext cx="4001197" cy="3004145"/>
          </a:xfrm>
        </p:spPr>
        <p:txBody>
          <a:bodyPr vert="horz" lIns="91440" tIns="45720" rIns="91440" bIns="45720" rtlCol="0" anchor="b">
            <a:normAutofit/>
          </a:bodyPr>
          <a:lstStyle/>
          <a:p>
            <a:pPr>
              <a:lnSpc>
                <a:spcPct val="90000"/>
              </a:lnSpc>
            </a:pPr>
            <a:r>
              <a:rPr lang="en-US" sz="6000" b="1"/>
              <a:t>APE BUCKFAST</a:t>
            </a:r>
          </a:p>
        </p:txBody>
      </p:sp>
      <p:sp>
        <p:nvSpPr>
          <p:cNvPr id="22" name="Freeform: Shape 12">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7896" y="1"/>
            <a:ext cx="866357"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14">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261789" y="0"/>
            <a:ext cx="1303050"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25" name="Freeform: Shape 16">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19805"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161135"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73320" y="5717906"/>
            <a:ext cx="1328707"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pic>
        <p:nvPicPr>
          <p:cNvPr id="6" name="Immagine 5" descr="Immagine che contiene oggetto da esterni, favo&#10;&#10;Descrizione generata automaticamente">
            <a:extLst>
              <a:ext uri="{FF2B5EF4-FFF2-40B4-BE49-F238E27FC236}">
                <a16:creationId xmlns:a16="http://schemas.microsoft.com/office/drawing/2014/main" id="{9825F709-DFFD-65F2-BE3C-5B455422E913}"/>
              </a:ext>
            </a:extLst>
          </p:cNvPr>
          <p:cNvPicPr>
            <a:picLocks noChangeAspect="1"/>
          </p:cNvPicPr>
          <p:nvPr/>
        </p:nvPicPr>
        <p:blipFill rotWithShape="1">
          <a:blip r:embed="rId2">
            <a:extLst>
              <a:ext uri="{28A0092B-C50C-407E-A947-70E740481C1C}">
                <a14:useLocalDpi xmlns:a14="http://schemas.microsoft.com/office/drawing/2010/main" val="0"/>
              </a:ext>
            </a:extLst>
          </a:blip>
          <a:srcRect l="4163" r="20836" b="-2"/>
          <a:stretch/>
        </p:blipFill>
        <p:spPr>
          <a:xfrm>
            <a:off x="473880" y="598720"/>
            <a:ext cx="3883686"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23" name="Freeform: Shape 22">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390384" y="6258756"/>
            <a:ext cx="1174455"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025130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4401</TotalTime>
  <Words>3640</Words>
  <Application>Microsoft Office PowerPoint</Application>
  <PresentationFormat>Presentazione su schermo (4:3)</PresentationFormat>
  <Paragraphs>311</Paragraphs>
  <Slides>45</Slides>
  <Notes>1</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45</vt:i4>
      </vt:variant>
    </vt:vector>
  </HeadingPairs>
  <TitlesOfParts>
    <vt:vector size="53" baseType="lpstr">
      <vt:lpstr>Aharoni</vt:lpstr>
      <vt:lpstr>Algerian</vt:lpstr>
      <vt:lpstr>Arial</vt:lpstr>
      <vt:lpstr>Arial Black</vt:lpstr>
      <vt:lpstr>Calibri</vt:lpstr>
      <vt:lpstr>Comic Sans MS</vt:lpstr>
      <vt:lpstr>Symbol</vt:lpstr>
      <vt:lpstr>Tema di Office</vt:lpstr>
      <vt:lpstr>Presentazione standard di PowerPoint</vt:lpstr>
      <vt:lpstr>Presentazione standard di PowerPoint</vt:lpstr>
      <vt:lpstr>Presentazione standard di PowerPoint</vt:lpstr>
      <vt:lpstr>L’APE</vt:lpstr>
      <vt:lpstr>SOTTOSPECIE DI API MELLIFERE DI MAGGIOR IMPORTANZA</vt:lpstr>
      <vt:lpstr>Apis mellifera ligustica</vt:lpstr>
      <vt:lpstr>Apis mellifera mellifera o ape nera</vt:lpstr>
      <vt:lpstr>APE NERA SICULA</vt:lpstr>
      <vt:lpstr>APE BUCKFAST</vt:lpstr>
      <vt:lpstr>CENNI D’ANATOMIA DELL’APE</vt:lpstr>
      <vt:lpstr>OCCHI E ANTENNE</vt:lpstr>
      <vt:lpstr>TORACE</vt:lpstr>
      <vt:lpstr>ADDOME</vt:lpstr>
      <vt:lpstr>Presentazione standard di PowerPoint</vt:lpstr>
      <vt:lpstr>I SETTE SENSI DELL’APE R. Menzel – M. Eckdoldt </vt:lpstr>
      <vt:lpstr>OLFATTO</vt:lpstr>
      <vt:lpstr>VISTA</vt:lpstr>
      <vt:lpstr>Presentazione standard di PowerPoint</vt:lpstr>
      <vt:lpstr>ORIENTAMENTO: VISTA + OLFATTO + CONOSCENZA DEL TERRITORIO K. von Frisch – R. Menzel – M. Eckoldt</vt:lpstr>
      <vt:lpstr>GUSTO</vt:lpstr>
      <vt:lpstr>APPRENDIMENTO E MEMORIA</vt:lpstr>
      <vt:lpstr>ABITANTI DELL’ALVEARE</vt:lpstr>
      <vt:lpstr>APE OPERAIA</vt:lpstr>
      <vt:lpstr>Presentazione standard di PowerPoint</vt:lpstr>
      <vt:lpstr>Presentazione standard di PowerPoint</vt:lpstr>
      <vt:lpstr>Presentazione standard di PowerPoint</vt:lpstr>
      <vt:lpstr>FUCHI</vt:lpstr>
      <vt:lpstr>Presentazione standard di PowerPoint</vt:lpstr>
      <vt:lpstr>Presentazione standard di PowerPoint</vt:lpstr>
      <vt:lpstr>ALVEARE SUPERORGANISMO</vt:lpstr>
      <vt:lpstr>Presentazione standard di PowerPoint</vt:lpstr>
      <vt:lpstr>LA SCIAMATURA</vt:lpstr>
      <vt:lpstr>Presentazione standard di PowerPoint</vt:lpstr>
      <vt:lpstr>Presentazione standard di PowerPoint</vt:lpstr>
      <vt:lpstr>Presentazione standard di PowerPoint</vt:lpstr>
      <vt:lpstr>MORTE DELLA REGINA ORFANITA’</vt:lpstr>
      <vt:lpstr>IL LINGUAGGIO DELLE API</vt:lpstr>
      <vt:lpstr>Presentazione standard di PowerPoint</vt:lpstr>
      <vt:lpstr>Presentazione standard di PowerPoint</vt:lpstr>
      <vt:lpstr>Presentazione standard di PowerPoint</vt:lpstr>
      <vt:lpstr>Le api ci riconoscono ?</vt:lpstr>
      <vt:lpstr>ATTIVITA’ LAVORATIVA DELL’APE OPERAIA NELLA SUA VITA</vt:lpstr>
      <vt:lpstr>Presentazione standard di PowerPoint</vt:lpstr>
      <vt:lpstr>Presentazione standard di PowerPoint</vt:lpstr>
      <vt:lpstr>GRAZIE PER L’ATTENZIONE</vt:lpstr>
    </vt:vector>
  </TitlesOfParts>
  <Company>Administrator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Utente</dc:creator>
  <cp:lastModifiedBy>maurizio.ghezzi@gmail.com</cp:lastModifiedBy>
  <cp:revision>237</cp:revision>
  <dcterms:created xsi:type="dcterms:W3CDTF">2017-01-31T07:31:49Z</dcterms:created>
  <dcterms:modified xsi:type="dcterms:W3CDTF">2025-03-14T18:00:41Z</dcterms:modified>
</cp:coreProperties>
</file>