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82" r:id="rId4"/>
    <p:sldId id="283" r:id="rId5"/>
    <p:sldId id="281" r:id="rId6"/>
    <p:sldId id="259" r:id="rId7"/>
    <p:sldId id="260" r:id="rId8"/>
    <p:sldId id="285" r:id="rId9"/>
    <p:sldId id="284" r:id="rId10"/>
    <p:sldId id="286" r:id="rId11"/>
    <p:sldId id="292" r:id="rId12"/>
    <p:sldId id="288" r:id="rId13"/>
    <p:sldId id="287" r:id="rId14"/>
    <p:sldId id="289" r:id="rId15"/>
    <p:sldId id="290" r:id="rId16"/>
    <p:sldId id="293" r:id="rId17"/>
    <p:sldId id="294" r:id="rId18"/>
    <p:sldId id="276" r:id="rId19"/>
    <p:sldId id="295" r:id="rId20"/>
    <p:sldId id="301" r:id="rId21"/>
    <p:sldId id="302" r:id="rId22"/>
    <p:sldId id="304" r:id="rId23"/>
    <p:sldId id="315" r:id="rId24"/>
    <p:sldId id="305" r:id="rId25"/>
    <p:sldId id="306" r:id="rId26"/>
    <p:sldId id="296" r:id="rId27"/>
    <p:sldId id="298" r:id="rId28"/>
    <p:sldId id="299" r:id="rId29"/>
    <p:sldId id="297" r:id="rId30"/>
    <p:sldId id="300" r:id="rId31"/>
    <p:sldId id="307" r:id="rId32"/>
    <p:sldId id="267" r:id="rId33"/>
    <p:sldId id="308" r:id="rId34"/>
    <p:sldId id="268" r:id="rId35"/>
    <p:sldId id="309" r:id="rId36"/>
    <p:sldId id="310" r:id="rId37"/>
    <p:sldId id="311" r:id="rId38"/>
    <p:sldId id="312" r:id="rId39"/>
    <p:sldId id="313" r:id="rId40"/>
    <p:sldId id="314" r:id="rId41"/>
    <p:sldId id="280" r:id="rId4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6"/>
  </p:normalViewPr>
  <p:slideViewPr>
    <p:cSldViewPr snapToGrid="0" snapToObjects="1">
      <p:cViewPr varScale="1">
        <p:scale>
          <a:sx n="107" d="100"/>
          <a:sy n="107" d="100"/>
        </p:scale>
        <p:origin x="73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1"/>
  <c:style val="2"/>
  <c:chart>
    <c:title>
      <c:overlay val="0"/>
    </c:title>
    <c:autoTitleDeleted val="0"/>
    <c:plotArea>
      <c:layout/>
      <c:barChart>
        <c:barDir val="col"/>
        <c:grouping val="clustered"/>
        <c:varyColors val="1"/>
        <c:ser>
          <c:idx val="0"/>
          <c:order val="0"/>
          <c:tx>
            <c:strRef>
              <c:f>Sheet1!$B$1</c:f>
              <c:strCache>
                <c:ptCount val="1"/>
                <c:pt idx="0">
                  <c:v>Indice Glicemico</c:v>
                </c:pt>
              </c:strCache>
            </c:strRef>
          </c:tx>
          <c:invertIfNegative val="1"/>
          <c:cat>
            <c:strRef>
              <c:f>Sheet1!$A$2:$A$6</c:f>
              <c:strCache>
                <c:ptCount val="5"/>
                <c:pt idx="0">
                  <c:v>Pane bianco</c:v>
                </c:pt>
                <c:pt idx="1">
                  <c:v>Riso integrale</c:v>
                </c:pt>
                <c:pt idx="2">
                  <c:v>Lenticchie</c:v>
                </c:pt>
                <c:pt idx="3">
                  <c:v>Avena</c:v>
                </c:pt>
                <c:pt idx="4">
                  <c:v>Patate</c:v>
                </c:pt>
              </c:strCache>
            </c:strRef>
          </c:cat>
          <c:val>
            <c:numRef>
              <c:f>Sheet1!$B$2:$B$6</c:f>
              <c:numCache>
                <c:formatCode>General</c:formatCode>
                <c:ptCount val="5"/>
                <c:pt idx="0">
                  <c:v>85</c:v>
                </c:pt>
                <c:pt idx="1">
                  <c:v>50</c:v>
                </c:pt>
                <c:pt idx="2">
                  <c:v>32</c:v>
                </c:pt>
                <c:pt idx="3">
                  <c:v>55</c:v>
                </c:pt>
                <c:pt idx="4">
                  <c:v>80</c:v>
                </c:pt>
              </c:numCache>
            </c:numRef>
          </c:val>
          <c:extLst>
            <c:ext xmlns:c16="http://schemas.microsoft.com/office/drawing/2014/chart" uri="{C3380CC4-5D6E-409C-BE32-E72D297353CC}">
              <c16:uniqueId val="{00000000-5053-324E-862E-62B63596367D}"/>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hyperlink" Target="https://www.mayoclinic.org/healthy-lifestyle/nutrition-and-healthy-eating/in-depth/dash-diet/art-20048456" TargetMode="External"/><Relationship Id="rId1" Type="http://schemas.openxmlformats.org/officeDocument/2006/relationships/hyperlink" Target="https://www.nhlbi.nih.gov/education/dash-eating-plan" TargetMode="Externa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ata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49.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hyperlink" Target="https://www.mayoclinic.org/healthy-lifestyle/nutrition-and-healthy-eating/in-depth/dash-diet/art-20048456" TargetMode="External"/><Relationship Id="rId3" Type="http://schemas.openxmlformats.org/officeDocument/2006/relationships/hyperlink" Target="https://www.nhlbi.nih.gov/education/dash-eating-plan" TargetMode="External"/><Relationship Id="rId7" Type="http://schemas.openxmlformats.org/officeDocument/2006/relationships/image" Target="../media/image44.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49.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57706D95-49B0-4E40-A4EC-049586CF2CB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859A945-C94B-4A59-9E49-16BC5604D967}">
      <dgm:prSet/>
      <dgm:spPr/>
      <dgm:t>
        <a:bodyPr/>
        <a:lstStyle/>
        <a:p>
          <a:pPr>
            <a:defRPr cap="all"/>
          </a:pPr>
          <a:r>
            <a:rPr lang="en-US" dirty="0" err="1"/>
            <a:t>Dieta</a:t>
          </a:r>
          <a:r>
            <a:rPr lang="en-US" dirty="0"/>
            <a:t> </a:t>
          </a:r>
          <a:r>
            <a:rPr lang="en-US" dirty="0" err="1"/>
            <a:t>equilibrata</a:t>
          </a:r>
          <a:r>
            <a:rPr lang="en-US" dirty="0"/>
            <a:t> = </a:t>
          </a:r>
          <a:r>
            <a:rPr lang="en-US" dirty="0" err="1"/>
            <a:t>prevenzione</a:t>
          </a:r>
          <a:r>
            <a:rPr lang="en-US" dirty="0"/>
            <a:t> + </a:t>
          </a:r>
          <a:r>
            <a:rPr lang="en-US" dirty="0" err="1"/>
            <a:t>terapia</a:t>
          </a:r>
          <a:endParaRPr lang="en-US" dirty="0"/>
        </a:p>
      </dgm:t>
    </dgm:pt>
    <dgm:pt modelId="{676CB957-8127-45AB-94DC-BAACFBB76A90}" type="parTrans" cxnId="{3357607D-E0BA-4215-A812-7C596A154FC3}">
      <dgm:prSet/>
      <dgm:spPr/>
      <dgm:t>
        <a:bodyPr/>
        <a:lstStyle/>
        <a:p>
          <a:endParaRPr lang="en-US"/>
        </a:p>
      </dgm:t>
    </dgm:pt>
    <dgm:pt modelId="{5406C1B1-68D7-4C02-A6D7-182CAB34DFF3}" type="sibTrans" cxnId="{3357607D-E0BA-4215-A812-7C596A154FC3}">
      <dgm:prSet/>
      <dgm:spPr/>
      <dgm:t>
        <a:bodyPr/>
        <a:lstStyle/>
        <a:p>
          <a:endParaRPr lang="en-US"/>
        </a:p>
      </dgm:t>
    </dgm:pt>
    <dgm:pt modelId="{1C542217-7DD5-46EE-B0A5-A8B3172B528A}">
      <dgm:prSet/>
      <dgm:spPr/>
      <dgm:t>
        <a:bodyPr/>
        <a:lstStyle/>
        <a:p>
          <a:pPr>
            <a:defRPr cap="all"/>
          </a:pPr>
          <a:r>
            <a:rPr lang="en-US" dirty="0" err="1"/>
            <a:t>Favorisce</a:t>
          </a:r>
          <a:r>
            <a:rPr lang="en-US" dirty="0"/>
            <a:t> </a:t>
          </a:r>
          <a:r>
            <a:rPr lang="en-US" dirty="0" err="1"/>
            <a:t>controllo</a:t>
          </a:r>
          <a:r>
            <a:rPr lang="en-US" dirty="0"/>
            <a:t> </a:t>
          </a:r>
          <a:r>
            <a:rPr lang="en-US" dirty="0" err="1"/>
            <a:t>glicemico</a:t>
          </a:r>
          <a:r>
            <a:rPr lang="en-US" dirty="0"/>
            <a:t> e peso</a:t>
          </a:r>
        </a:p>
      </dgm:t>
    </dgm:pt>
    <dgm:pt modelId="{F7CD8C9E-5DB4-407C-86AC-2D22B8D3509B}" type="parTrans" cxnId="{EB2311D1-3794-4666-BE2E-A2F1E11E68FF}">
      <dgm:prSet/>
      <dgm:spPr/>
      <dgm:t>
        <a:bodyPr/>
        <a:lstStyle/>
        <a:p>
          <a:endParaRPr lang="en-US"/>
        </a:p>
      </dgm:t>
    </dgm:pt>
    <dgm:pt modelId="{286F778B-8809-4B2E-8C3F-E79F2B66182D}" type="sibTrans" cxnId="{EB2311D1-3794-4666-BE2E-A2F1E11E68FF}">
      <dgm:prSet/>
      <dgm:spPr/>
      <dgm:t>
        <a:bodyPr/>
        <a:lstStyle/>
        <a:p>
          <a:endParaRPr lang="en-US"/>
        </a:p>
      </dgm:t>
    </dgm:pt>
    <dgm:pt modelId="{22138261-F53E-4F10-A11E-A3BFB8BF6933}" type="pres">
      <dgm:prSet presAssocID="{57706D95-49B0-4E40-A4EC-049586CF2CB2}" presName="root" presStyleCnt="0">
        <dgm:presLayoutVars>
          <dgm:dir/>
          <dgm:resizeHandles val="exact"/>
        </dgm:presLayoutVars>
      </dgm:prSet>
      <dgm:spPr/>
    </dgm:pt>
    <dgm:pt modelId="{F920ECA0-FC6E-4F56-BC12-0C75F8590004}" type="pres">
      <dgm:prSet presAssocID="{1859A945-C94B-4A59-9E49-16BC5604D967}" presName="compNode" presStyleCnt="0"/>
      <dgm:spPr/>
    </dgm:pt>
    <dgm:pt modelId="{799AD167-0476-472C-87BA-326FAA5AE596}" type="pres">
      <dgm:prSet presAssocID="{1859A945-C94B-4A59-9E49-16BC5604D967}" presName="iconBgRect" presStyleLbl="bgShp" presStyleIdx="0" presStyleCnt="2"/>
      <dgm:spPr/>
    </dgm:pt>
    <dgm:pt modelId="{04DA75F2-45CE-4059-B750-D015A5CFAFB2}" type="pres">
      <dgm:prSet presAssocID="{1859A945-C94B-4A59-9E49-16BC5604D9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sta"/>
        </a:ext>
      </dgm:extLst>
    </dgm:pt>
    <dgm:pt modelId="{70D7F262-9D44-4418-BF25-C73FCFC19315}" type="pres">
      <dgm:prSet presAssocID="{1859A945-C94B-4A59-9E49-16BC5604D967}" presName="spaceRect" presStyleCnt="0"/>
      <dgm:spPr/>
    </dgm:pt>
    <dgm:pt modelId="{9A779FF5-B425-4589-B131-A0061005C6E0}" type="pres">
      <dgm:prSet presAssocID="{1859A945-C94B-4A59-9E49-16BC5604D967}" presName="textRect" presStyleLbl="revTx" presStyleIdx="0" presStyleCnt="2">
        <dgm:presLayoutVars>
          <dgm:chMax val="1"/>
          <dgm:chPref val="1"/>
        </dgm:presLayoutVars>
      </dgm:prSet>
      <dgm:spPr/>
    </dgm:pt>
    <dgm:pt modelId="{260516CF-195A-4E4B-A27F-CA0BADAB4E43}" type="pres">
      <dgm:prSet presAssocID="{5406C1B1-68D7-4C02-A6D7-182CAB34DFF3}" presName="sibTrans" presStyleCnt="0"/>
      <dgm:spPr/>
    </dgm:pt>
    <dgm:pt modelId="{7287707C-DE31-4618-A0A6-F391ABFB5713}" type="pres">
      <dgm:prSet presAssocID="{1C542217-7DD5-46EE-B0A5-A8B3172B528A}" presName="compNode" presStyleCnt="0"/>
      <dgm:spPr/>
    </dgm:pt>
    <dgm:pt modelId="{20558077-B1E4-4D97-B4BF-7EF4EC35A77E}" type="pres">
      <dgm:prSet presAssocID="{1C542217-7DD5-46EE-B0A5-A8B3172B528A}" presName="iconBgRect" presStyleLbl="bgShp" presStyleIdx="1" presStyleCnt="2"/>
      <dgm:spPr/>
    </dgm:pt>
    <dgm:pt modelId="{FABBF819-3B42-4C46-9137-066F2FD92432}" type="pres">
      <dgm:prSet presAssocID="{1C542217-7DD5-46EE-B0A5-A8B3172B528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a"/>
        </a:ext>
      </dgm:extLst>
    </dgm:pt>
    <dgm:pt modelId="{4C6BE484-B0E4-425E-AFF4-A017D073AE3D}" type="pres">
      <dgm:prSet presAssocID="{1C542217-7DD5-46EE-B0A5-A8B3172B528A}" presName="spaceRect" presStyleCnt="0"/>
      <dgm:spPr/>
    </dgm:pt>
    <dgm:pt modelId="{6775010A-FA88-4464-B1CA-0DC945BCA18D}" type="pres">
      <dgm:prSet presAssocID="{1C542217-7DD5-46EE-B0A5-A8B3172B528A}" presName="textRect" presStyleLbl="revTx" presStyleIdx="1" presStyleCnt="2">
        <dgm:presLayoutVars>
          <dgm:chMax val="1"/>
          <dgm:chPref val="1"/>
        </dgm:presLayoutVars>
      </dgm:prSet>
      <dgm:spPr/>
    </dgm:pt>
  </dgm:ptLst>
  <dgm:cxnLst>
    <dgm:cxn modelId="{6C796460-845F-4DE9-83D6-AF5A2ECD1C10}" type="presOf" srcId="{1859A945-C94B-4A59-9E49-16BC5604D967}" destId="{9A779FF5-B425-4589-B131-A0061005C6E0}" srcOrd="0" destOrd="0" presId="urn:microsoft.com/office/officeart/2018/5/layout/IconCircleLabelList"/>
    <dgm:cxn modelId="{80DB106E-1D58-4498-AA9D-CAD124755AE5}" type="presOf" srcId="{57706D95-49B0-4E40-A4EC-049586CF2CB2}" destId="{22138261-F53E-4F10-A11E-A3BFB8BF6933}" srcOrd="0" destOrd="0" presId="urn:microsoft.com/office/officeart/2018/5/layout/IconCircleLabelList"/>
    <dgm:cxn modelId="{3357607D-E0BA-4215-A812-7C596A154FC3}" srcId="{57706D95-49B0-4E40-A4EC-049586CF2CB2}" destId="{1859A945-C94B-4A59-9E49-16BC5604D967}" srcOrd="0" destOrd="0" parTransId="{676CB957-8127-45AB-94DC-BAACFBB76A90}" sibTransId="{5406C1B1-68D7-4C02-A6D7-182CAB34DFF3}"/>
    <dgm:cxn modelId="{44378F89-CA1C-4E65-87E2-CDD1C867488E}" type="presOf" srcId="{1C542217-7DD5-46EE-B0A5-A8B3172B528A}" destId="{6775010A-FA88-4464-B1CA-0DC945BCA18D}" srcOrd="0" destOrd="0" presId="urn:microsoft.com/office/officeart/2018/5/layout/IconCircleLabelList"/>
    <dgm:cxn modelId="{EB2311D1-3794-4666-BE2E-A2F1E11E68FF}" srcId="{57706D95-49B0-4E40-A4EC-049586CF2CB2}" destId="{1C542217-7DD5-46EE-B0A5-A8B3172B528A}" srcOrd="1" destOrd="0" parTransId="{F7CD8C9E-5DB4-407C-86AC-2D22B8D3509B}" sibTransId="{286F778B-8809-4B2E-8C3F-E79F2B66182D}"/>
    <dgm:cxn modelId="{53AA875C-F0A0-4129-86DB-8B8BEBAE1255}" type="presParOf" srcId="{22138261-F53E-4F10-A11E-A3BFB8BF6933}" destId="{F920ECA0-FC6E-4F56-BC12-0C75F8590004}" srcOrd="0" destOrd="0" presId="urn:microsoft.com/office/officeart/2018/5/layout/IconCircleLabelList"/>
    <dgm:cxn modelId="{B02BF779-BF1F-4498-A7B1-E8132E151D3E}" type="presParOf" srcId="{F920ECA0-FC6E-4F56-BC12-0C75F8590004}" destId="{799AD167-0476-472C-87BA-326FAA5AE596}" srcOrd="0" destOrd="0" presId="urn:microsoft.com/office/officeart/2018/5/layout/IconCircleLabelList"/>
    <dgm:cxn modelId="{20E76BB8-9C3A-4940-8377-92F59C44E6EB}" type="presParOf" srcId="{F920ECA0-FC6E-4F56-BC12-0C75F8590004}" destId="{04DA75F2-45CE-4059-B750-D015A5CFAFB2}" srcOrd="1" destOrd="0" presId="urn:microsoft.com/office/officeart/2018/5/layout/IconCircleLabelList"/>
    <dgm:cxn modelId="{972CC786-8B9B-4370-9A21-527AE3B9C473}" type="presParOf" srcId="{F920ECA0-FC6E-4F56-BC12-0C75F8590004}" destId="{70D7F262-9D44-4418-BF25-C73FCFC19315}" srcOrd="2" destOrd="0" presId="urn:microsoft.com/office/officeart/2018/5/layout/IconCircleLabelList"/>
    <dgm:cxn modelId="{2CC7D919-2504-4741-9B18-68E43E1CBD3D}" type="presParOf" srcId="{F920ECA0-FC6E-4F56-BC12-0C75F8590004}" destId="{9A779FF5-B425-4589-B131-A0061005C6E0}" srcOrd="3" destOrd="0" presId="urn:microsoft.com/office/officeart/2018/5/layout/IconCircleLabelList"/>
    <dgm:cxn modelId="{6FD6AEC7-4787-4B03-BDD5-B537460EB73F}" type="presParOf" srcId="{22138261-F53E-4F10-A11E-A3BFB8BF6933}" destId="{260516CF-195A-4E4B-A27F-CA0BADAB4E43}" srcOrd="1" destOrd="0" presId="urn:microsoft.com/office/officeart/2018/5/layout/IconCircleLabelList"/>
    <dgm:cxn modelId="{73DDE5F8-BCF2-4ECB-90A3-F60A73231F98}" type="presParOf" srcId="{22138261-F53E-4F10-A11E-A3BFB8BF6933}" destId="{7287707C-DE31-4618-A0A6-F391ABFB5713}" srcOrd="2" destOrd="0" presId="urn:microsoft.com/office/officeart/2018/5/layout/IconCircleLabelList"/>
    <dgm:cxn modelId="{21432AE1-0870-42A1-9355-45FBFA92A5D4}" type="presParOf" srcId="{7287707C-DE31-4618-A0A6-F391ABFB5713}" destId="{20558077-B1E4-4D97-B4BF-7EF4EC35A77E}" srcOrd="0" destOrd="0" presId="urn:microsoft.com/office/officeart/2018/5/layout/IconCircleLabelList"/>
    <dgm:cxn modelId="{20E0A1EE-E277-412D-8CED-D4951C2A477C}" type="presParOf" srcId="{7287707C-DE31-4618-A0A6-F391ABFB5713}" destId="{FABBF819-3B42-4C46-9137-066F2FD92432}" srcOrd="1" destOrd="0" presId="urn:microsoft.com/office/officeart/2018/5/layout/IconCircleLabelList"/>
    <dgm:cxn modelId="{D04728D8-27F2-4C42-8BCA-A73A21E2AF9D}" type="presParOf" srcId="{7287707C-DE31-4618-A0A6-F391ABFB5713}" destId="{4C6BE484-B0E4-425E-AFF4-A017D073AE3D}" srcOrd="2" destOrd="0" presId="urn:microsoft.com/office/officeart/2018/5/layout/IconCircleLabelList"/>
    <dgm:cxn modelId="{F222A436-0DA1-4EE7-AE33-738000D6840B}" type="presParOf" srcId="{7287707C-DE31-4618-A0A6-F391ABFB5713}" destId="{6775010A-FA88-4464-B1CA-0DC945BCA18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40B5D5-C5C7-4ABB-A239-18986C83F8F3}"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1F39CA2-B34B-4874-86B9-EDCD959FBAF0}">
      <dgm:prSet/>
      <dgm:spPr/>
      <dgm:t>
        <a:bodyPr/>
        <a:lstStyle/>
        <a:p>
          <a:pPr>
            <a:lnSpc>
              <a:spcPct val="100000"/>
            </a:lnSpc>
          </a:pPr>
          <a:r>
            <a:rPr lang="it-IT"/>
            <a:t>25-30% delle calorie totali</a:t>
          </a:r>
          <a:endParaRPr lang="en-US"/>
        </a:p>
      </dgm:t>
    </dgm:pt>
    <dgm:pt modelId="{9D5CF884-E360-4B6F-BB4E-4CF91724F949}" type="parTrans" cxnId="{69A59DF2-7B1C-4CEB-84CA-FE51C9D1A3AD}">
      <dgm:prSet/>
      <dgm:spPr/>
      <dgm:t>
        <a:bodyPr/>
        <a:lstStyle/>
        <a:p>
          <a:endParaRPr lang="en-US"/>
        </a:p>
      </dgm:t>
    </dgm:pt>
    <dgm:pt modelId="{76D27AC8-C437-4BA1-897D-DC64A96907E9}" type="sibTrans" cxnId="{69A59DF2-7B1C-4CEB-84CA-FE51C9D1A3AD}">
      <dgm:prSet/>
      <dgm:spPr/>
      <dgm:t>
        <a:bodyPr/>
        <a:lstStyle/>
        <a:p>
          <a:endParaRPr lang="en-US"/>
        </a:p>
      </dgm:t>
    </dgm:pt>
    <dgm:pt modelId="{B21F7468-420B-4A1A-8161-4A50A2C2A855}">
      <dgm:prSet/>
      <dgm:spPr/>
      <dgm:t>
        <a:bodyPr/>
        <a:lstStyle/>
        <a:p>
          <a:pPr>
            <a:lnSpc>
              <a:spcPct val="100000"/>
            </a:lnSpc>
          </a:pPr>
          <a:r>
            <a:rPr lang="it-IT" dirty="0"/>
            <a:t>Colesterolo: &lt; 300 mg/die</a:t>
          </a:r>
          <a:endParaRPr lang="en-US" dirty="0"/>
        </a:p>
      </dgm:t>
    </dgm:pt>
    <dgm:pt modelId="{F5AAA9C6-A83D-410B-A305-AE191CB16D89}" type="parTrans" cxnId="{AABB23E7-39D6-46FA-898F-752294B0C3D2}">
      <dgm:prSet/>
      <dgm:spPr/>
      <dgm:t>
        <a:bodyPr/>
        <a:lstStyle/>
        <a:p>
          <a:endParaRPr lang="en-US"/>
        </a:p>
      </dgm:t>
    </dgm:pt>
    <dgm:pt modelId="{F3A85AF5-31F6-48AA-B4E4-96A5BC36A97B}" type="sibTrans" cxnId="{AABB23E7-39D6-46FA-898F-752294B0C3D2}">
      <dgm:prSet/>
      <dgm:spPr/>
      <dgm:t>
        <a:bodyPr/>
        <a:lstStyle/>
        <a:p>
          <a:endParaRPr lang="en-US"/>
        </a:p>
      </dgm:t>
    </dgm:pt>
    <dgm:pt modelId="{A5FE1CF9-6856-4006-9E16-9DC13789F7C6}">
      <dgm:prSet/>
      <dgm:spPr/>
      <dgm:t>
        <a:bodyPr/>
        <a:lstStyle/>
        <a:p>
          <a:pPr>
            <a:lnSpc>
              <a:spcPct val="100000"/>
            </a:lnSpc>
          </a:pPr>
          <a:r>
            <a:rPr lang="it-IT"/>
            <a:t>Acidi grassi saturi: &lt; 10%</a:t>
          </a:r>
          <a:endParaRPr lang="en-US"/>
        </a:p>
      </dgm:t>
    </dgm:pt>
    <dgm:pt modelId="{4A3274E1-41B9-4ADD-9CD4-C01023340DF7}" type="parTrans" cxnId="{3686898D-A093-4A5E-81BB-AC48426EC3B4}">
      <dgm:prSet/>
      <dgm:spPr/>
      <dgm:t>
        <a:bodyPr/>
        <a:lstStyle/>
        <a:p>
          <a:endParaRPr lang="en-US"/>
        </a:p>
      </dgm:t>
    </dgm:pt>
    <dgm:pt modelId="{254CC1F5-B90E-423B-992D-8820DC3D9260}" type="sibTrans" cxnId="{3686898D-A093-4A5E-81BB-AC48426EC3B4}">
      <dgm:prSet/>
      <dgm:spPr/>
      <dgm:t>
        <a:bodyPr/>
        <a:lstStyle/>
        <a:p>
          <a:endParaRPr lang="en-US"/>
        </a:p>
      </dgm:t>
    </dgm:pt>
    <dgm:pt modelId="{D19FDD60-1F5D-4E0A-8EDB-5A43699722A8}" type="pres">
      <dgm:prSet presAssocID="{9240B5D5-C5C7-4ABB-A239-18986C83F8F3}" presName="root" presStyleCnt="0">
        <dgm:presLayoutVars>
          <dgm:dir/>
          <dgm:resizeHandles val="exact"/>
        </dgm:presLayoutVars>
      </dgm:prSet>
      <dgm:spPr/>
    </dgm:pt>
    <dgm:pt modelId="{A603145D-B401-47F6-B70A-0D66E4CB304F}" type="pres">
      <dgm:prSet presAssocID="{A1F39CA2-B34B-4874-86B9-EDCD959FBAF0}" presName="compNode" presStyleCnt="0"/>
      <dgm:spPr/>
    </dgm:pt>
    <dgm:pt modelId="{92B5BB70-1235-470D-B7E8-AA5B38245E28}" type="pres">
      <dgm:prSet presAssocID="{A1F39CA2-B34B-4874-86B9-EDCD959FBA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sta"/>
        </a:ext>
      </dgm:extLst>
    </dgm:pt>
    <dgm:pt modelId="{5CFF2640-361C-4F91-AC7E-66CA79FB0952}" type="pres">
      <dgm:prSet presAssocID="{A1F39CA2-B34B-4874-86B9-EDCD959FBAF0}" presName="spaceRect" presStyleCnt="0"/>
      <dgm:spPr/>
    </dgm:pt>
    <dgm:pt modelId="{8E3CDBB8-56B4-44A1-A5C8-6D44030CF33A}" type="pres">
      <dgm:prSet presAssocID="{A1F39CA2-B34B-4874-86B9-EDCD959FBAF0}" presName="textRect" presStyleLbl="revTx" presStyleIdx="0" presStyleCnt="3">
        <dgm:presLayoutVars>
          <dgm:chMax val="1"/>
          <dgm:chPref val="1"/>
        </dgm:presLayoutVars>
      </dgm:prSet>
      <dgm:spPr/>
    </dgm:pt>
    <dgm:pt modelId="{AEAFA15C-422B-423E-B2DC-5C456A78E0CD}" type="pres">
      <dgm:prSet presAssocID="{76D27AC8-C437-4BA1-897D-DC64A96907E9}" presName="sibTrans" presStyleCnt="0"/>
      <dgm:spPr/>
    </dgm:pt>
    <dgm:pt modelId="{BFCA6F04-E8F8-46F4-9E04-EF6731A518C5}" type="pres">
      <dgm:prSet presAssocID="{B21F7468-420B-4A1A-8161-4A50A2C2A855}" presName="compNode" presStyleCnt="0"/>
      <dgm:spPr/>
    </dgm:pt>
    <dgm:pt modelId="{EF65B308-1479-454E-9C1B-93FCB0E1E50E}" type="pres">
      <dgm:prSet presAssocID="{B21F7468-420B-4A1A-8161-4A50A2C2A8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D89D3006-B61F-49FF-BF53-5FB86C7F270A}" type="pres">
      <dgm:prSet presAssocID="{B21F7468-420B-4A1A-8161-4A50A2C2A855}" presName="spaceRect" presStyleCnt="0"/>
      <dgm:spPr/>
    </dgm:pt>
    <dgm:pt modelId="{A60872A8-DDE4-45FA-9D92-825CD8BE286F}" type="pres">
      <dgm:prSet presAssocID="{B21F7468-420B-4A1A-8161-4A50A2C2A855}" presName="textRect" presStyleLbl="revTx" presStyleIdx="1" presStyleCnt="3">
        <dgm:presLayoutVars>
          <dgm:chMax val="1"/>
          <dgm:chPref val="1"/>
        </dgm:presLayoutVars>
      </dgm:prSet>
      <dgm:spPr/>
    </dgm:pt>
    <dgm:pt modelId="{700E5DB2-5DA3-45E8-9664-78CA04534FC4}" type="pres">
      <dgm:prSet presAssocID="{F3A85AF5-31F6-48AA-B4E4-96A5BC36A97B}" presName="sibTrans" presStyleCnt="0"/>
      <dgm:spPr/>
    </dgm:pt>
    <dgm:pt modelId="{8F4F8ED0-F455-4BE4-9E3C-E89DEC93C757}" type="pres">
      <dgm:prSet presAssocID="{A5FE1CF9-6856-4006-9E16-9DC13789F7C6}" presName="compNode" presStyleCnt="0"/>
      <dgm:spPr/>
    </dgm:pt>
    <dgm:pt modelId="{5B23702D-4BD3-4AFE-A3AC-05CF6FCC783E}" type="pres">
      <dgm:prSet presAssocID="{A5FE1CF9-6856-4006-9E16-9DC13789F7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raccio"/>
        </a:ext>
      </dgm:extLst>
    </dgm:pt>
    <dgm:pt modelId="{B3ABB5B2-FD02-4D8E-83CE-7B9B4241E91F}" type="pres">
      <dgm:prSet presAssocID="{A5FE1CF9-6856-4006-9E16-9DC13789F7C6}" presName="spaceRect" presStyleCnt="0"/>
      <dgm:spPr/>
    </dgm:pt>
    <dgm:pt modelId="{00CAC0C8-3ED5-45E7-872F-ABF7237F06C6}" type="pres">
      <dgm:prSet presAssocID="{A5FE1CF9-6856-4006-9E16-9DC13789F7C6}" presName="textRect" presStyleLbl="revTx" presStyleIdx="2" presStyleCnt="3">
        <dgm:presLayoutVars>
          <dgm:chMax val="1"/>
          <dgm:chPref val="1"/>
        </dgm:presLayoutVars>
      </dgm:prSet>
      <dgm:spPr/>
    </dgm:pt>
  </dgm:ptLst>
  <dgm:cxnLst>
    <dgm:cxn modelId="{0455EF1F-F01B-8B4F-8D6B-0572E6A6FB8C}" type="presOf" srcId="{A1F39CA2-B34B-4874-86B9-EDCD959FBAF0}" destId="{8E3CDBB8-56B4-44A1-A5C8-6D44030CF33A}" srcOrd="0" destOrd="0" presId="urn:microsoft.com/office/officeart/2018/2/layout/IconLabelList"/>
    <dgm:cxn modelId="{D64E6175-E7E7-A64A-B761-97C84AB44CFC}" type="presOf" srcId="{A5FE1CF9-6856-4006-9E16-9DC13789F7C6}" destId="{00CAC0C8-3ED5-45E7-872F-ABF7237F06C6}" srcOrd="0" destOrd="0" presId="urn:microsoft.com/office/officeart/2018/2/layout/IconLabelList"/>
    <dgm:cxn modelId="{3686898D-A093-4A5E-81BB-AC48426EC3B4}" srcId="{9240B5D5-C5C7-4ABB-A239-18986C83F8F3}" destId="{A5FE1CF9-6856-4006-9E16-9DC13789F7C6}" srcOrd="2" destOrd="0" parTransId="{4A3274E1-41B9-4ADD-9CD4-C01023340DF7}" sibTransId="{254CC1F5-B90E-423B-992D-8820DC3D9260}"/>
    <dgm:cxn modelId="{26A3C2DA-83D4-2144-982B-CBB72A3EBC1E}" type="presOf" srcId="{9240B5D5-C5C7-4ABB-A239-18986C83F8F3}" destId="{D19FDD60-1F5D-4E0A-8EDB-5A43699722A8}" srcOrd="0" destOrd="0" presId="urn:microsoft.com/office/officeart/2018/2/layout/IconLabelList"/>
    <dgm:cxn modelId="{AABB23E7-39D6-46FA-898F-752294B0C3D2}" srcId="{9240B5D5-C5C7-4ABB-A239-18986C83F8F3}" destId="{B21F7468-420B-4A1A-8161-4A50A2C2A855}" srcOrd="1" destOrd="0" parTransId="{F5AAA9C6-A83D-410B-A305-AE191CB16D89}" sibTransId="{F3A85AF5-31F6-48AA-B4E4-96A5BC36A97B}"/>
    <dgm:cxn modelId="{56DD14ED-29D4-EF43-A135-D1481219C0D5}" type="presOf" srcId="{B21F7468-420B-4A1A-8161-4A50A2C2A855}" destId="{A60872A8-DDE4-45FA-9D92-825CD8BE286F}" srcOrd="0" destOrd="0" presId="urn:microsoft.com/office/officeart/2018/2/layout/IconLabelList"/>
    <dgm:cxn modelId="{69A59DF2-7B1C-4CEB-84CA-FE51C9D1A3AD}" srcId="{9240B5D5-C5C7-4ABB-A239-18986C83F8F3}" destId="{A1F39CA2-B34B-4874-86B9-EDCD959FBAF0}" srcOrd="0" destOrd="0" parTransId="{9D5CF884-E360-4B6F-BB4E-4CF91724F949}" sibTransId="{76D27AC8-C437-4BA1-897D-DC64A96907E9}"/>
    <dgm:cxn modelId="{77B4164E-2692-854C-ABCF-8969909A467A}" type="presParOf" srcId="{D19FDD60-1F5D-4E0A-8EDB-5A43699722A8}" destId="{A603145D-B401-47F6-B70A-0D66E4CB304F}" srcOrd="0" destOrd="0" presId="urn:microsoft.com/office/officeart/2018/2/layout/IconLabelList"/>
    <dgm:cxn modelId="{3DD4C9B8-2ED4-1E44-B4B7-70FD75107EB3}" type="presParOf" srcId="{A603145D-B401-47F6-B70A-0D66E4CB304F}" destId="{92B5BB70-1235-470D-B7E8-AA5B38245E28}" srcOrd="0" destOrd="0" presId="urn:microsoft.com/office/officeart/2018/2/layout/IconLabelList"/>
    <dgm:cxn modelId="{14FD5CE0-2BB2-0C47-A258-5C8A2E70B5A4}" type="presParOf" srcId="{A603145D-B401-47F6-B70A-0D66E4CB304F}" destId="{5CFF2640-361C-4F91-AC7E-66CA79FB0952}" srcOrd="1" destOrd="0" presId="urn:microsoft.com/office/officeart/2018/2/layout/IconLabelList"/>
    <dgm:cxn modelId="{C95DDF8D-DB7F-7344-A1F8-0A73BC1B301F}" type="presParOf" srcId="{A603145D-B401-47F6-B70A-0D66E4CB304F}" destId="{8E3CDBB8-56B4-44A1-A5C8-6D44030CF33A}" srcOrd="2" destOrd="0" presId="urn:microsoft.com/office/officeart/2018/2/layout/IconLabelList"/>
    <dgm:cxn modelId="{7223C4CC-666F-E64D-A8DD-8477E29C581F}" type="presParOf" srcId="{D19FDD60-1F5D-4E0A-8EDB-5A43699722A8}" destId="{AEAFA15C-422B-423E-B2DC-5C456A78E0CD}" srcOrd="1" destOrd="0" presId="urn:microsoft.com/office/officeart/2018/2/layout/IconLabelList"/>
    <dgm:cxn modelId="{35975D04-96A1-1F49-A943-75DE428051CD}" type="presParOf" srcId="{D19FDD60-1F5D-4E0A-8EDB-5A43699722A8}" destId="{BFCA6F04-E8F8-46F4-9E04-EF6731A518C5}" srcOrd="2" destOrd="0" presId="urn:microsoft.com/office/officeart/2018/2/layout/IconLabelList"/>
    <dgm:cxn modelId="{6470EE20-E6EC-B244-9D40-115F727BC841}" type="presParOf" srcId="{BFCA6F04-E8F8-46F4-9E04-EF6731A518C5}" destId="{EF65B308-1479-454E-9C1B-93FCB0E1E50E}" srcOrd="0" destOrd="0" presId="urn:microsoft.com/office/officeart/2018/2/layout/IconLabelList"/>
    <dgm:cxn modelId="{94796407-EA0D-7F4B-9ECF-FC2267DB3687}" type="presParOf" srcId="{BFCA6F04-E8F8-46F4-9E04-EF6731A518C5}" destId="{D89D3006-B61F-49FF-BF53-5FB86C7F270A}" srcOrd="1" destOrd="0" presId="urn:microsoft.com/office/officeart/2018/2/layout/IconLabelList"/>
    <dgm:cxn modelId="{150F663C-D053-D641-9D2C-B714725082B4}" type="presParOf" srcId="{BFCA6F04-E8F8-46F4-9E04-EF6731A518C5}" destId="{A60872A8-DDE4-45FA-9D92-825CD8BE286F}" srcOrd="2" destOrd="0" presId="urn:microsoft.com/office/officeart/2018/2/layout/IconLabelList"/>
    <dgm:cxn modelId="{8377C64C-14F3-A24A-9044-755EBC61B504}" type="presParOf" srcId="{D19FDD60-1F5D-4E0A-8EDB-5A43699722A8}" destId="{700E5DB2-5DA3-45E8-9664-78CA04534FC4}" srcOrd="3" destOrd="0" presId="urn:microsoft.com/office/officeart/2018/2/layout/IconLabelList"/>
    <dgm:cxn modelId="{F7467FA4-D851-A24E-A8F7-9BCBD61194CE}" type="presParOf" srcId="{D19FDD60-1F5D-4E0A-8EDB-5A43699722A8}" destId="{8F4F8ED0-F455-4BE4-9E3C-E89DEC93C757}" srcOrd="4" destOrd="0" presId="urn:microsoft.com/office/officeart/2018/2/layout/IconLabelList"/>
    <dgm:cxn modelId="{7817716A-0983-534B-8A1D-F7126AA39A9A}" type="presParOf" srcId="{8F4F8ED0-F455-4BE4-9E3C-E89DEC93C757}" destId="{5B23702D-4BD3-4AFE-A3AC-05CF6FCC783E}" srcOrd="0" destOrd="0" presId="urn:microsoft.com/office/officeart/2018/2/layout/IconLabelList"/>
    <dgm:cxn modelId="{67D097A2-1C7C-7E46-A40D-27D44526A226}" type="presParOf" srcId="{8F4F8ED0-F455-4BE4-9E3C-E89DEC93C757}" destId="{B3ABB5B2-FD02-4D8E-83CE-7B9B4241E91F}" srcOrd="1" destOrd="0" presId="urn:microsoft.com/office/officeart/2018/2/layout/IconLabelList"/>
    <dgm:cxn modelId="{D7ECA144-2C04-8248-B341-689D5C47D318}" type="presParOf" srcId="{8F4F8ED0-F455-4BE4-9E3C-E89DEC93C757}" destId="{00CAC0C8-3ED5-45E7-872F-ABF7237F06C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6234E1-D021-44A5-95DC-BB16B8E9DC49}" type="doc">
      <dgm:prSet loTypeId="urn:microsoft.com/office/officeart/2018/2/layout/IconVerticalSolidList" loCatId="icon" qsTypeId="urn:microsoft.com/office/officeart/2005/8/quickstyle/simple1" qsCatId="simple" csTypeId="urn:microsoft.com/office/officeart/2018/5/colors/Iconchunking_neutralicontext_accent6_2" csCatId="accent6" phldr="1"/>
      <dgm:spPr/>
      <dgm:t>
        <a:bodyPr/>
        <a:lstStyle/>
        <a:p>
          <a:endParaRPr lang="en-US"/>
        </a:p>
      </dgm:t>
    </dgm:pt>
    <dgm:pt modelId="{7F11D4C2-8FD3-4701-B170-633B01EBE752}">
      <dgm:prSet/>
      <dgm:spPr/>
      <dgm:t>
        <a:bodyPr/>
        <a:lstStyle/>
        <a:p>
          <a:pPr>
            <a:lnSpc>
              <a:spcPct val="100000"/>
            </a:lnSpc>
          </a:pPr>
          <a:r>
            <a:rPr lang="it-IT"/>
            <a:t>Poco (1 o 2 bicchieri vino/die) e solo durante i pasti</a:t>
          </a:r>
          <a:endParaRPr lang="en-US"/>
        </a:p>
      </dgm:t>
    </dgm:pt>
    <dgm:pt modelId="{FCB4FD08-0F71-4FEC-9C89-EE90138240C0}" type="parTrans" cxnId="{3CB5B22F-864A-4788-893C-2BC7683E41DD}">
      <dgm:prSet/>
      <dgm:spPr/>
      <dgm:t>
        <a:bodyPr/>
        <a:lstStyle/>
        <a:p>
          <a:endParaRPr lang="en-US"/>
        </a:p>
      </dgm:t>
    </dgm:pt>
    <dgm:pt modelId="{6B8061C0-A83E-40B9-8EA5-58AD07C8249A}" type="sibTrans" cxnId="{3CB5B22F-864A-4788-893C-2BC7683E41DD}">
      <dgm:prSet/>
      <dgm:spPr/>
      <dgm:t>
        <a:bodyPr/>
        <a:lstStyle/>
        <a:p>
          <a:endParaRPr lang="en-US"/>
        </a:p>
      </dgm:t>
    </dgm:pt>
    <dgm:pt modelId="{F2A81C3C-1BFF-4072-A3D3-D48D01D5C8A3}">
      <dgm:prSet/>
      <dgm:spPr/>
      <dgm:t>
        <a:bodyPr/>
        <a:lstStyle/>
        <a:p>
          <a:pPr>
            <a:lnSpc>
              <a:spcPct val="100000"/>
            </a:lnSpc>
          </a:pPr>
          <a:r>
            <a:rPr lang="it-IT"/>
            <a:t>Rischio di indurre gravi ipoglicemie se consumato lontano dai pasti</a:t>
          </a:r>
          <a:endParaRPr lang="en-US"/>
        </a:p>
      </dgm:t>
    </dgm:pt>
    <dgm:pt modelId="{92C3F869-82FD-4D6F-8B52-D728199DB334}" type="parTrans" cxnId="{87D386A4-AEBB-4EDB-9464-CD986474C908}">
      <dgm:prSet/>
      <dgm:spPr/>
      <dgm:t>
        <a:bodyPr/>
        <a:lstStyle/>
        <a:p>
          <a:endParaRPr lang="en-US"/>
        </a:p>
      </dgm:t>
    </dgm:pt>
    <dgm:pt modelId="{FFBF2BF1-8834-468E-8359-7BEAD298DDAB}" type="sibTrans" cxnId="{87D386A4-AEBB-4EDB-9464-CD986474C908}">
      <dgm:prSet/>
      <dgm:spPr/>
      <dgm:t>
        <a:bodyPr/>
        <a:lstStyle/>
        <a:p>
          <a:endParaRPr lang="en-US"/>
        </a:p>
      </dgm:t>
    </dgm:pt>
    <dgm:pt modelId="{0B961471-5A3E-4CAD-918B-AB9EB0A66ECE}">
      <dgm:prSet/>
      <dgm:spPr/>
      <dgm:t>
        <a:bodyPr/>
        <a:lstStyle/>
        <a:p>
          <a:pPr>
            <a:lnSpc>
              <a:spcPct val="100000"/>
            </a:lnSpc>
          </a:pPr>
          <a:r>
            <a:rPr lang="it-IT"/>
            <a:t>Da evitare assolutamente nel caso in cui ci sia sovrappeso, dislipidemia, ipertensione e diabete scompensato</a:t>
          </a:r>
          <a:endParaRPr lang="en-US"/>
        </a:p>
      </dgm:t>
    </dgm:pt>
    <dgm:pt modelId="{4E36EE3F-7405-469A-932B-64153B1C7459}" type="parTrans" cxnId="{C5C25DC2-C00D-4F49-AE5F-8C842EDAF322}">
      <dgm:prSet/>
      <dgm:spPr/>
      <dgm:t>
        <a:bodyPr/>
        <a:lstStyle/>
        <a:p>
          <a:endParaRPr lang="en-US"/>
        </a:p>
      </dgm:t>
    </dgm:pt>
    <dgm:pt modelId="{2C0114A3-7495-467E-BA12-B4B6D6263627}" type="sibTrans" cxnId="{C5C25DC2-C00D-4F49-AE5F-8C842EDAF322}">
      <dgm:prSet/>
      <dgm:spPr/>
      <dgm:t>
        <a:bodyPr/>
        <a:lstStyle/>
        <a:p>
          <a:endParaRPr lang="en-US"/>
        </a:p>
      </dgm:t>
    </dgm:pt>
    <dgm:pt modelId="{7BCDB9B3-4BB3-4115-96EB-5FD719F12A25}" type="pres">
      <dgm:prSet presAssocID="{0E6234E1-D021-44A5-95DC-BB16B8E9DC49}" presName="root" presStyleCnt="0">
        <dgm:presLayoutVars>
          <dgm:dir/>
          <dgm:resizeHandles val="exact"/>
        </dgm:presLayoutVars>
      </dgm:prSet>
      <dgm:spPr/>
    </dgm:pt>
    <dgm:pt modelId="{D175C867-6389-4D55-966C-6C35C5204588}" type="pres">
      <dgm:prSet presAssocID="{7F11D4C2-8FD3-4701-B170-633B01EBE752}" presName="compNode" presStyleCnt="0"/>
      <dgm:spPr/>
    </dgm:pt>
    <dgm:pt modelId="{541B1F14-AC07-4EED-B0E7-CFA315B13245}" type="pres">
      <dgm:prSet presAssocID="{7F11D4C2-8FD3-4701-B170-633B01EBE752}" presName="bgRect" presStyleLbl="bgShp" presStyleIdx="0" presStyleCnt="3"/>
      <dgm:spPr/>
    </dgm:pt>
    <dgm:pt modelId="{8A23A4F6-2B2E-4FB4-A1CA-4EBC2C277DC4}" type="pres">
      <dgm:prSet presAssocID="{7F11D4C2-8FD3-4701-B170-633B01EBE7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cchiali"/>
        </a:ext>
      </dgm:extLst>
    </dgm:pt>
    <dgm:pt modelId="{547DF9DD-F505-4D11-B1CE-DEFBA1221C91}" type="pres">
      <dgm:prSet presAssocID="{7F11D4C2-8FD3-4701-B170-633B01EBE752}" presName="spaceRect" presStyleCnt="0"/>
      <dgm:spPr/>
    </dgm:pt>
    <dgm:pt modelId="{4C71EF96-2A0A-4A9C-B0D1-C6DCAF37920C}" type="pres">
      <dgm:prSet presAssocID="{7F11D4C2-8FD3-4701-B170-633B01EBE752}" presName="parTx" presStyleLbl="revTx" presStyleIdx="0" presStyleCnt="3">
        <dgm:presLayoutVars>
          <dgm:chMax val="0"/>
          <dgm:chPref val="0"/>
        </dgm:presLayoutVars>
      </dgm:prSet>
      <dgm:spPr/>
    </dgm:pt>
    <dgm:pt modelId="{B1BE47EF-2DF2-4C23-9D63-834A5B608BB1}" type="pres">
      <dgm:prSet presAssocID="{6B8061C0-A83E-40B9-8EA5-58AD07C8249A}" presName="sibTrans" presStyleCnt="0"/>
      <dgm:spPr/>
    </dgm:pt>
    <dgm:pt modelId="{5ADC01A2-D6BC-45DD-93F3-FC04D416DACD}" type="pres">
      <dgm:prSet presAssocID="{F2A81C3C-1BFF-4072-A3D3-D48D01D5C8A3}" presName="compNode" presStyleCnt="0"/>
      <dgm:spPr/>
    </dgm:pt>
    <dgm:pt modelId="{B9948675-BADF-4D71-BE31-69F256990368}" type="pres">
      <dgm:prSet presAssocID="{F2A81C3C-1BFF-4072-A3D3-D48D01D5C8A3}" presName="bgRect" presStyleLbl="bgShp" presStyleIdx="1" presStyleCnt="3"/>
      <dgm:spPr/>
    </dgm:pt>
    <dgm:pt modelId="{E3FC076D-6345-4498-8008-E3C4E9BF2BD1}" type="pres">
      <dgm:prSet presAssocID="{F2A81C3C-1BFF-4072-A3D3-D48D01D5C8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55CF377A-FA84-4A8E-8072-9C620D0CFAD4}" type="pres">
      <dgm:prSet presAssocID="{F2A81C3C-1BFF-4072-A3D3-D48D01D5C8A3}" presName="spaceRect" presStyleCnt="0"/>
      <dgm:spPr/>
    </dgm:pt>
    <dgm:pt modelId="{85930E5C-AFA6-4EAC-B12D-7CD5018A6E10}" type="pres">
      <dgm:prSet presAssocID="{F2A81C3C-1BFF-4072-A3D3-D48D01D5C8A3}" presName="parTx" presStyleLbl="revTx" presStyleIdx="1" presStyleCnt="3">
        <dgm:presLayoutVars>
          <dgm:chMax val="0"/>
          <dgm:chPref val="0"/>
        </dgm:presLayoutVars>
      </dgm:prSet>
      <dgm:spPr/>
    </dgm:pt>
    <dgm:pt modelId="{32681723-B162-488C-837F-27AD6C3A509C}" type="pres">
      <dgm:prSet presAssocID="{FFBF2BF1-8834-468E-8359-7BEAD298DDAB}" presName="sibTrans" presStyleCnt="0"/>
      <dgm:spPr/>
    </dgm:pt>
    <dgm:pt modelId="{D9F9FE53-F65E-446A-813E-616D133DF685}" type="pres">
      <dgm:prSet presAssocID="{0B961471-5A3E-4CAD-918B-AB9EB0A66ECE}" presName="compNode" presStyleCnt="0"/>
      <dgm:spPr/>
    </dgm:pt>
    <dgm:pt modelId="{5EAA1C06-7075-4174-985F-3E8F8BD334B3}" type="pres">
      <dgm:prSet presAssocID="{0B961471-5A3E-4CAD-918B-AB9EB0A66ECE}" presName="bgRect" presStyleLbl="bgShp" presStyleIdx="2" presStyleCnt="3"/>
      <dgm:spPr/>
    </dgm:pt>
    <dgm:pt modelId="{D82FC4EA-66A4-4F87-9A49-E1BDD3925C7A}" type="pres">
      <dgm:prSet presAssocID="{0B961471-5A3E-4CAD-918B-AB9EB0A66EC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ni"/>
        </a:ext>
      </dgm:extLst>
    </dgm:pt>
    <dgm:pt modelId="{3D6B7CFD-5BE9-43AB-820E-FF6CD1D191DA}" type="pres">
      <dgm:prSet presAssocID="{0B961471-5A3E-4CAD-918B-AB9EB0A66ECE}" presName="spaceRect" presStyleCnt="0"/>
      <dgm:spPr/>
    </dgm:pt>
    <dgm:pt modelId="{F0186587-1B1F-4479-9AB8-F5B492F48709}" type="pres">
      <dgm:prSet presAssocID="{0B961471-5A3E-4CAD-918B-AB9EB0A66ECE}" presName="parTx" presStyleLbl="revTx" presStyleIdx="2" presStyleCnt="3">
        <dgm:presLayoutVars>
          <dgm:chMax val="0"/>
          <dgm:chPref val="0"/>
        </dgm:presLayoutVars>
      </dgm:prSet>
      <dgm:spPr/>
    </dgm:pt>
  </dgm:ptLst>
  <dgm:cxnLst>
    <dgm:cxn modelId="{7A569D17-91DD-134C-9E6B-E99F94AF7479}" type="presOf" srcId="{0B961471-5A3E-4CAD-918B-AB9EB0A66ECE}" destId="{F0186587-1B1F-4479-9AB8-F5B492F48709}" srcOrd="0" destOrd="0" presId="urn:microsoft.com/office/officeart/2018/2/layout/IconVerticalSolidList"/>
    <dgm:cxn modelId="{3CB5B22F-864A-4788-893C-2BC7683E41DD}" srcId="{0E6234E1-D021-44A5-95DC-BB16B8E9DC49}" destId="{7F11D4C2-8FD3-4701-B170-633B01EBE752}" srcOrd="0" destOrd="0" parTransId="{FCB4FD08-0F71-4FEC-9C89-EE90138240C0}" sibTransId="{6B8061C0-A83E-40B9-8EA5-58AD07C8249A}"/>
    <dgm:cxn modelId="{0154BC97-CC91-474D-B890-EB4053E9C3CC}" type="presOf" srcId="{0E6234E1-D021-44A5-95DC-BB16B8E9DC49}" destId="{7BCDB9B3-4BB3-4115-96EB-5FD719F12A25}" srcOrd="0" destOrd="0" presId="urn:microsoft.com/office/officeart/2018/2/layout/IconVerticalSolidList"/>
    <dgm:cxn modelId="{87D386A4-AEBB-4EDB-9464-CD986474C908}" srcId="{0E6234E1-D021-44A5-95DC-BB16B8E9DC49}" destId="{F2A81C3C-1BFF-4072-A3D3-D48D01D5C8A3}" srcOrd="1" destOrd="0" parTransId="{92C3F869-82FD-4D6F-8B52-D728199DB334}" sibTransId="{FFBF2BF1-8834-468E-8359-7BEAD298DDAB}"/>
    <dgm:cxn modelId="{C5C25DC2-C00D-4F49-AE5F-8C842EDAF322}" srcId="{0E6234E1-D021-44A5-95DC-BB16B8E9DC49}" destId="{0B961471-5A3E-4CAD-918B-AB9EB0A66ECE}" srcOrd="2" destOrd="0" parTransId="{4E36EE3F-7405-469A-932B-64153B1C7459}" sibTransId="{2C0114A3-7495-467E-BA12-B4B6D6263627}"/>
    <dgm:cxn modelId="{740468EE-43B9-CC42-ABD8-B05C0EA1752D}" type="presOf" srcId="{F2A81C3C-1BFF-4072-A3D3-D48D01D5C8A3}" destId="{85930E5C-AFA6-4EAC-B12D-7CD5018A6E10}" srcOrd="0" destOrd="0" presId="urn:microsoft.com/office/officeart/2018/2/layout/IconVerticalSolidList"/>
    <dgm:cxn modelId="{A34AF2F8-A4FD-BB4B-8878-13C5108B4792}" type="presOf" srcId="{7F11D4C2-8FD3-4701-B170-633B01EBE752}" destId="{4C71EF96-2A0A-4A9C-B0D1-C6DCAF37920C}" srcOrd="0" destOrd="0" presId="urn:microsoft.com/office/officeart/2018/2/layout/IconVerticalSolidList"/>
    <dgm:cxn modelId="{FCDD3C62-32A9-6D47-8CBB-C52041DF8F7B}" type="presParOf" srcId="{7BCDB9B3-4BB3-4115-96EB-5FD719F12A25}" destId="{D175C867-6389-4D55-966C-6C35C5204588}" srcOrd="0" destOrd="0" presId="urn:microsoft.com/office/officeart/2018/2/layout/IconVerticalSolidList"/>
    <dgm:cxn modelId="{43BFA2A3-1899-CC45-882A-792E4FE9ABD1}" type="presParOf" srcId="{D175C867-6389-4D55-966C-6C35C5204588}" destId="{541B1F14-AC07-4EED-B0E7-CFA315B13245}" srcOrd="0" destOrd="0" presId="urn:microsoft.com/office/officeart/2018/2/layout/IconVerticalSolidList"/>
    <dgm:cxn modelId="{8CC1D419-E50F-A142-B1C7-89787CAA13DE}" type="presParOf" srcId="{D175C867-6389-4D55-966C-6C35C5204588}" destId="{8A23A4F6-2B2E-4FB4-A1CA-4EBC2C277DC4}" srcOrd="1" destOrd="0" presId="urn:microsoft.com/office/officeart/2018/2/layout/IconVerticalSolidList"/>
    <dgm:cxn modelId="{7A7EA73E-43FB-0E43-901B-0D859F681D14}" type="presParOf" srcId="{D175C867-6389-4D55-966C-6C35C5204588}" destId="{547DF9DD-F505-4D11-B1CE-DEFBA1221C91}" srcOrd="2" destOrd="0" presId="urn:microsoft.com/office/officeart/2018/2/layout/IconVerticalSolidList"/>
    <dgm:cxn modelId="{63099A4D-3233-4C47-8EE0-D6BB0086E288}" type="presParOf" srcId="{D175C867-6389-4D55-966C-6C35C5204588}" destId="{4C71EF96-2A0A-4A9C-B0D1-C6DCAF37920C}" srcOrd="3" destOrd="0" presId="urn:microsoft.com/office/officeart/2018/2/layout/IconVerticalSolidList"/>
    <dgm:cxn modelId="{C626FF91-A31B-1246-88FB-56524FBFA983}" type="presParOf" srcId="{7BCDB9B3-4BB3-4115-96EB-5FD719F12A25}" destId="{B1BE47EF-2DF2-4C23-9D63-834A5B608BB1}" srcOrd="1" destOrd="0" presId="urn:microsoft.com/office/officeart/2018/2/layout/IconVerticalSolidList"/>
    <dgm:cxn modelId="{C75CF190-EBF2-F249-A5BD-ECA92621AE0A}" type="presParOf" srcId="{7BCDB9B3-4BB3-4115-96EB-5FD719F12A25}" destId="{5ADC01A2-D6BC-45DD-93F3-FC04D416DACD}" srcOrd="2" destOrd="0" presId="urn:microsoft.com/office/officeart/2018/2/layout/IconVerticalSolidList"/>
    <dgm:cxn modelId="{169A6D7E-3CE5-5F44-9826-192D63848488}" type="presParOf" srcId="{5ADC01A2-D6BC-45DD-93F3-FC04D416DACD}" destId="{B9948675-BADF-4D71-BE31-69F256990368}" srcOrd="0" destOrd="0" presId="urn:microsoft.com/office/officeart/2018/2/layout/IconVerticalSolidList"/>
    <dgm:cxn modelId="{D795FCEB-560B-A647-BB9F-830E2A109FD5}" type="presParOf" srcId="{5ADC01A2-D6BC-45DD-93F3-FC04D416DACD}" destId="{E3FC076D-6345-4498-8008-E3C4E9BF2BD1}" srcOrd="1" destOrd="0" presId="urn:microsoft.com/office/officeart/2018/2/layout/IconVerticalSolidList"/>
    <dgm:cxn modelId="{AAA74278-A2E7-854B-B43B-DEEC3EAB9FED}" type="presParOf" srcId="{5ADC01A2-D6BC-45DD-93F3-FC04D416DACD}" destId="{55CF377A-FA84-4A8E-8072-9C620D0CFAD4}" srcOrd="2" destOrd="0" presId="urn:microsoft.com/office/officeart/2018/2/layout/IconVerticalSolidList"/>
    <dgm:cxn modelId="{3B766ADF-2F3B-3444-B0A2-A9192682C0D7}" type="presParOf" srcId="{5ADC01A2-D6BC-45DD-93F3-FC04D416DACD}" destId="{85930E5C-AFA6-4EAC-B12D-7CD5018A6E10}" srcOrd="3" destOrd="0" presId="urn:microsoft.com/office/officeart/2018/2/layout/IconVerticalSolidList"/>
    <dgm:cxn modelId="{F2945F3B-F8A2-2D46-B3F5-7FD01B735A1B}" type="presParOf" srcId="{7BCDB9B3-4BB3-4115-96EB-5FD719F12A25}" destId="{32681723-B162-488C-837F-27AD6C3A509C}" srcOrd="3" destOrd="0" presId="urn:microsoft.com/office/officeart/2018/2/layout/IconVerticalSolidList"/>
    <dgm:cxn modelId="{C89E2FF9-9506-1E42-B969-C38908CC892E}" type="presParOf" srcId="{7BCDB9B3-4BB3-4115-96EB-5FD719F12A25}" destId="{D9F9FE53-F65E-446A-813E-616D133DF685}" srcOrd="4" destOrd="0" presId="urn:microsoft.com/office/officeart/2018/2/layout/IconVerticalSolidList"/>
    <dgm:cxn modelId="{135511BD-86E7-0341-85FD-873DF9A11A45}" type="presParOf" srcId="{D9F9FE53-F65E-446A-813E-616D133DF685}" destId="{5EAA1C06-7075-4174-985F-3E8F8BD334B3}" srcOrd="0" destOrd="0" presId="urn:microsoft.com/office/officeart/2018/2/layout/IconVerticalSolidList"/>
    <dgm:cxn modelId="{EEBDF22A-F4C3-6C45-9117-1CB4626E7A8F}" type="presParOf" srcId="{D9F9FE53-F65E-446A-813E-616D133DF685}" destId="{D82FC4EA-66A4-4F87-9A49-E1BDD3925C7A}" srcOrd="1" destOrd="0" presId="urn:microsoft.com/office/officeart/2018/2/layout/IconVerticalSolidList"/>
    <dgm:cxn modelId="{98104BEF-97B8-AB45-B882-AB22843098B2}" type="presParOf" srcId="{D9F9FE53-F65E-446A-813E-616D133DF685}" destId="{3D6B7CFD-5BE9-43AB-820E-FF6CD1D191DA}" srcOrd="2" destOrd="0" presId="urn:microsoft.com/office/officeart/2018/2/layout/IconVerticalSolidList"/>
    <dgm:cxn modelId="{5513A59B-D4FC-EA49-A241-5073F860F094}" type="presParOf" srcId="{D9F9FE53-F65E-446A-813E-616D133DF685}" destId="{F0186587-1B1F-4479-9AB8-F5B492F487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8472A8-4386-4AC0-854F-8B32C731A53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6365F0-82AF-485D-B3DB-87BB113A184E}">
      <dgm:prSet/>
      <dgm:spPr/>
      <dgm:t>
        <a:bodyPr/>
        <a:lstStyle/>
        <a:p>
          <a:r>
            <a:rPr lang="it-IT" b="1" i="0" dirty="0"/>
            <a:t>Dash</a:t>
          </a:r>
          <a:r>
            <a:rPr lang="it-IT" b="0" i="0" dirty="0"/>
            <a:t> sta per </a:t>
          </a:r>
          <a:r>
            <a:rPr lang="it-IT" b="0" i="1"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Dietary Approaches to Stop Hypertension</a:t>
          </a:r>
          <a:r>
            <a:rPr lang="it-IT" b="0" i="0" dirty="0">
              <a:solidFill>
                <a:schemeClr val="tx1"/>
              </a:solidFill>
            </a:rPr>
            <a:t> </a:t>
          </a:r>
          <a:r>
            <a:rPr lang="it-IT" b="0" i="0" dirty="0"/>
            <a:t>, “approcci alimentari per fermare l’ipertensione”.</a:t>
          </a:r>
          <a:endParaRPr lang="en-US" dirty="0"/>
        </a:p>
      </dgm:t>
    </dgm:pt>
    <dgm:pt modelId="{9622C7A5-5D7B-45AC-B6FF-00049C3C6B71}" type="parTrans" cxnId="{430E36C1-CF42-4F0B-969C-D5F9FB0C04C2}">
      <dgm:prSet/>
      <dgm:spPr/>
      <dgm:t>
        <a:bodyPr/>
        <a:lstStyle/>
        <a:p>
          <a:endParaRPr lang="en-US"/>
        </a:p>
      </dgm:t>
    </dgm:pt>
    <dgm:pt modelId="{67E67D51-F7C8-4BE4-AE57-F32A829B96C1}" type="sibTrans" cxnId="{430E36C1-CF42-4F0B-969C-D5F9FB0C04C2}">
      <dgm:prSet/>
      <dgm:spPr/>
      <dgm:t>
        <a:bodyPr/>
        <a:lstStyle/>
        <a:p>
          <a:endParaRPr lang="en-US"/>
        </a:p>
      </dgm:t>
    </dgm:pt>
    <dgm:pt modelId="{AE6406B9-6C00-4829-B411-2D0DBF0479E1}">
      <dgm:prSet/>
      <dgm:spPr/>
      <dgm:t>
        <a:bodyPr/>
        <a:lstStyle/>
        <a:p>
          <a:r>
            <a:rPr lang="it-IT" b="0" i="0"/>
            <a:t>La dieta Dash </a:t>
          </a:r>
          <a:r>
            <a:rPr lang="it-IT" b="1" i="0"/>
            <a:t>non è una dieta ipocalorica</a:t>
          </a:r>
          <a:r>
            <a:rPr lang="it-IT" b="0" i="0"/>
            <a:t>: l’obiettivo di questo regime alimentare non è infatti perdere peso, bensì tenere </a:t>
          </a:r>
          <a:r>
            <a:rPr lang="it-IT" b="1" i="0"/>
            <a:t>sotto controllo la pressione</a:t>
          </a:r>
          <a:r>
            <a:rPr lang="it-IT" b="0" i="0"/>
            <a:t>. </a:t>
          </a:r>
          <a:endParaRPr lang="en-US"/>
        </a:p>
      </dgm:t>
    </dgm:pt>
    <dgm:pt modelId="{1C5459EC-DFAA-4AD2-B752-5AF523E93680}" type="parTrans" cxnId="{212B0CC4-B713-4C96-B0A9-D5AA6C8ED93D}">
      <dgm:prSet/>
      <dgm:spPr/>
      <dgm:t>
        <a:bodyPr/>
        <a:lstStyle/>
        <a:p>
          <a:endParaRPr lang="en-US"/>
        </a:p>
      </dgm:t>
    </dgm:pt>
    <dgm:pt modelId="{9F98313A-CBA2-4BB1-AF38-2B3F8995B26B}" type="sibTrans" cxnId="{212B0CC4-B713-4C96-B0A9-D5AA6C8ED93D}">
      <dgm:prSet/>
      <dgm:spPr/>
      <dgm:t>
        <a:bodyPr/>
        <a:lstStyle/>
        <a:p>
          <a:endParaRPr lang="en-US"/>
        </a:p>
      </dgm:t>
    </dgm:pt>
    <dgm:pt modelId="{CF526123-2E24-4ADE-8787-E2C3D77488EE}">
      <dgm:prSet/>
      <dgm:spPr/>
      <dgm:t>
        <a:bodyPr/>
        <a:lstStyle/>
        <a:p>
          <a:r>
            <a:rPr lang="it-IT" b="0" i="0" dirty="0"/>
            <a:t>Ciò è possibile innanzitutto grazie a un consumo oculato di </a:t>
          </a:r>
          <a:r>
            <a:rPr lang="it-IT" b="1" i="0" dirty="0"/>
            <a:t>sale</a:t>
          </a:r>
          <a:r>
            <a:rPr lang="it-IT" b="0" i="0" dirty="0"/>
            <a:t>: </a:t>
          </a:r>
          <a:r>
            <a:rPr lang="it-IT" b="0" i="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massimo 2.300 milligrammi di sodio al giorno</a:t>
          </a:r>
          <a:r>
            <a:rPr lang="it-IT" b="0" i="1" dirty="0"/>
            <a:t>, </a:t>
          </a:r>
          <a:r>
            <a:rPr lang="it-IT" b="0" i="0" dirty="0"/>
            <a:t>che corrispondono grossomodo a un cucchiaino di sale</a:t>
          </a:r>
          <a:endParaRPr lang="en-US" dirty="0"/>
        </a:p>
      </dgm:t>
    </dgm:pt>
    <dgm:pt modelId="{97328DB7-A4A6-47C6-8F77-1964E2818EF2}" type="parTrans" cxnId="{5B8D91C3-90E4-40C8-BAB2-EA100E0F0518}">
      <dgm:prSet/>
      <dgm:spPr/>
      <dgm:t>
        <a:bodyPr/>
        <a:lstStyle/>
        <a:p>
          <a:endParaRPr lang="en-US"/>
        </a:p>
      </dgm:t>
    </dgm:pt>
    <dgm:pt modelId="{1E405828-AC7B-4C79-8A36-8972252FD1AB}" type="sibTrans" cxnId="{5B8D91C3-90E4-40C8-BAB2-EA100E0F0518}">
      <dgm:prSet/>
      <dgm:spPr/>
      <dgm:t>
        <a:bodyPr/>
        <a:lstStyle/>
        <a:p>
          <a:endParaRPr lang="en-US"/>
        </a:p>
      </dgm:t>
    </dgm:pt>
    <dgm:pt modelId="{481EE29C-0389-4D58-AFBD-EB4CF5BA6819}" type="pres">
      <dgm:prSet presAssocID="{648472A8-4386-4AC0-854F-8B32C731A53C}" presName="root" presStyleCnt="0">
        <dgm:presLayoutVars>
          <dgm:dir/>
          <dgm:resizeHandles val="exact"/>
        </dgm:presLayoutVars>
      </dgm:prSet>
      <dgm:spPr/>
    </dgm:pt>
    <dgm:pt modelId="{35AC012B-F1E2-4302-AA04-170891B3C9AC}" type="pres">
      <dgm:prSet presAssocID="{566365F0-82AF-485D-B3DB-87BB113A184E}" presName="compNode" presStyleCnt="0"/>
      <dgm:spPr/>
    </dgm:pt>
    <dgm:pt modelId="{84E6BE09-9970-4732-BC81-FED63A299C10}" type="pres">
      <dgm:prSet presAssocID="{566365F0-82AF-485D-B3DB-87BB113A184E}" presName="bgRect" presStyleLbl="bgShp" presStyleIdx="0" presStyleCnt="3"/>
      <dgm:spPr/>
    </dgm:pt>
    <dgm:pt modelId="{C7808F94-071D-4564-8CF6-EE91B1994AF1}" type="pres">
      <dgm:prSet presAssocID="{566365F0-82AF-485D-B3DB-87BB113A184E}"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ruit Bowl"/>
        </a:ext>
      </dgm:extLst>
    </dgm:pt>
    <dgm:pt modelId="{22673211-A5F9-4614-A3E6-25EB4D8FEEC3}" type="pres">
      <dgm:prSet presAssocID="{566365F0-82AF-485D-B3DB-87BB113A184E}" presName="spaceRect" presStyleCnt="0"/>
      <dgm:spPr/>
    </dgm:pt>
    <dgm:pt modelId="{8D099BAE-4DFA-40C7-92F2-758C40885F35}" type="pres">
      <dgm:prSet presAssocID="{566365F0-82AF-485D-B3DB-87BB113A184E}" presName="parTx" presStyleLbl="revTx" presStyleIdx="0" presStyleCnt="3">
        <dgm:presLayoutVars>
          <dgm:chMax val="0"/>
          <dgm:chPref val="0"/>
        </dgm:presLayoutVars>
      </dgm:prSet>
      <dgm:spPr/>
    </dgm:pt>
    <dgm:pt modelId="{53EAF25F-21C0-4CFC-ACCB-0322020A15AC}" type="pres">
      <dgm:prSet presAssocID="{67E67D51-F7C8-4BE4-AE57-F32A829B96C1}" presName="sibTrans" presStyleCnt="0"/>
      <dgm:spPr/>
    </dgm:pt>
    <dgm:pt modelId="{0317C4DD-A600-48EB-86E3-E0F2E4FF0146}" type="pres">
      <dgm:prSet presAssocID="{AE6406B9-6C00-4829-B411-2D0DBF0479E1}" presName="compNode" presStyleCnt="0"/>
      <dgm:spPr/>
    </dgm:pt>
    <dgm:pt modelId="{053CC424-E076-4777-B815-8990E590126F}" type="pres">
      <dgm:prSet presAssocID="{AE6406B9-6C00-4829-B411-2D0DBF0479E1}" presName="bgRect" presStyleLbl="bgShp" presStyleIdx="1" presStyleCnt="3"/>
      <dgm:spPr/>
    </dgm:pt>
    <dgm:pt modelId="{E5A8D810-6C29-4AEB-800B-A5B70D08581A}" type="pres">
      <dgm:prSet presAssocID="{AE6406B9-6C00-4829-B411-2D0DBF0479E1}"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ocado"/>
        </a:ext>
      </dgm:extLst>
    </dgm:pt>
    <dgm:pt modelId="{6A628ACE-F5EC-4C4F-AAD5-668371291A2B}" type="pres">
      <dgm:prSet presAssocID="{AE6406B9-6C00-4829-B411-2D0DBF0479E1}" presName="spaceRect" presStyleCnt="0"/>
      <dgm:spPr/>
    </dgm:pt>
    <dgm:pt modelId="{7D6E54DF-607B-44BC-99E9-BE5F46166566}" type="pres">
      <dgm:prSet presAssocID="{AE6406B9-6C00-4829-B411-2D0DBF0479E1}" presName="parTx" presStyleLbl="revTx" presStyleIdx="1" presStyleCnt="3">
        <dgm:presLayoutVars>
          <dgm:chMax val="0"/>
          <dgm:chPref val="0"/>
        </dgm:presLayoutVars>
      </dgm:prSet>
      <dgm:spPr/>
    </dgm:pt>
    <dgm:pt modelId="{DE56A03B-45AD-4A4D-A561-1EE46F0CA6BB}" type="pres">
      <dgm:prSet presAssocID="{9F98313A-CBA2-4BB1-AF38-2B3F8995B26B}" presName="sibTrans" presStyleCnt="0"/>
      <dgm:spPr/>
    </dgm:pt>
    <dgm:pt modelId="{37B18491-3BB2-4D0C-B397-04ADF877E02C}" type="pres">
      <dgm:prSet presAssocID="{CF526123-2E24-4ADE-8787-E2C3D77488EE}" presName="compNode" presStyleCnt="0"/>
      <dgm:spPr/>
    </dgm:pt>
    <dgm:pt modelId="{618ECE54-5837-4FD8-8512-EA3AAA92A34A}" type="pres">
      <dgm:prSet presAssocID="{CF526123-2E24-4ADE-8787-E2C3D77488EE}" presName="bgRect" presStyleLbl="bgShp" presStyleIdx="2" presStyleCnt="3"/>
      <dgm:spPr/>
    </dgm:pt>
    <dgm:pt modelId="{C9E20DFF-DA90-48E5-BC40-AD5C56CC9A66}" type="pres">
      <dgm:prSet presAssocID="{CF526123-2E24-4ADE-8787-E2C3D77488EE}"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ienziato"/>
        </a:ext>
      </dgm:extLst>
    </dgm:pt>
    <dgm:pt modelId="{DF5D9410-8275-4DF0-9435-849F8FD335E4}" type="pres">
      <dgm:prSet presAssocID="{CF526123-2E24-4ADE-8787-E2C3D77488EE}" presName="spaceRect" presStyleCnt="0"/>
      <dgm:spPr/>
    </dgm:pt>
    <dgm:pt modelId="{B042CECF-CEF3-48DB-822F-D30C99AFDA51}" type="pres">
      <dgm:prSet presAssocID="{CF526123-2E24-4ADE-8787-E2C3D77488EE}" presName="parTx" presStyleLbl="revTx" presStyleIdx="2" presStyleCnt="3">
        <dgm:presLayoutVars>
          <dgm:chMax val="0"/>
          <dgm:chPref val="0"/>
        </dgm:presLayoutVars>
      </dgm:prSet>
      <dgm:spPr/>
    </dgm:pt>
  </dgm:ptLst>
  <dgm:cxnLst>
    <dgm:cxn modelId="{1B86DD02-F52F-4895-A620-FE458F001C60}" type="presOf" srcId="{AE6406B9-6C00-4829-B411-2D0DBF0479E1}" destId="{7D6E54DF-607B-44BC-99E9-BE5F46166566}" srcOrd="0" destOrd="0" presId="urn:microsoft.com/office/officeart/2018/2/layout/IconVerticalSolidList"/>
    <dgm:cxn modelId="{AC304895-0BFF-4C45-9F16-395FE1FBD78A}" type="presOf" srcId="{CF526123-2E24-4ADE-8787-E2C3D77488EE}" destId="{B042CECF-CEF3-48DB-822F-D30C99AFDA51}" srcOrd="0" destOrd="0" presId="urn:microsoft.com/office/officeart/2018/2/layout/IconVerticalSolidList"/>
    <dgm:cxn modelId="{B0DAFCB7-2BA3-4B46-92C7-5AE22E579C01}" type="presOf" srcId="{648472A8-4386-4AC0-854F-8B32C731A53C}" destId="{481EE29C-0389-4D58-AFBD-EB4CF5BA6819}" srcOrd="0" destOrd="0" presId="urn:microsoft.com/office/officeart/2018/2/layout/IconVerticalSolidList"/>
    <dgm:cxn modelId="{430E36C1-CF42-4F0B-969C-D5F9FB0C04C2}" srcId="{648472A8-4386-4AC0-854F-8B32C731A53C}" destId="{566365F0-82AF-485D-B3DB-87BB113A184E}" srcOrd="0" destOrd="0" parTransId="{9622C7A5-5D7B-45AC-B6FF-00049C3C6B71}" sibTransId="{67E67D51-F7C8-4BE4-AE57-F32A829B96C1}"/>
    <dgm:cxn modelId="{5B8D91C3-90E4-40C8-BAB2-EA100E0F0518}" srcId="{648472A8-4386-4AC0-854F-8B32C731A53C}" destId="{CF526123-2E24-4ADE-8787-E2C3D77488EE}" srcOrd="2" destOrd="0" parTransId="{97328DB7-A4A6-47C6-8F77-1964E2818EF2}" sibTransId="{1E405828-AC7B-4C79-8A36-8972252FD1AB}"/>
    <dgm:cxn modelId="{212B0CC4-B713-4C96-B0A9-D5AA6C8ED93D}" srcId="{648472A8-4386-4AC0-854F-8B32C731A53C}" destId="{AE6406B9-6C00-4829-B411-2D0DBF0479E1}" srcOrd="1" destOrd="0" parTransId="{1C5459EC-DFAA-4AD2-B752-5AF523E93680}" sibTransId="{9F98313A-CBA2-4BB1-AF38-2B3F8995B26B}"/>
    <dgm:cxn modelId="{52B545F2-8E77-4460-8F39-D5E78A185EC3}" type="presOf" srcId="{566365F0-82AF-485D-B3DB-87BB113A184E}" destId="{8D099BAE-4DFA-40C7-92F2-758C40885F35}" srcOrd="0" destOrd="0" presId="urn:microsoft.com/office/officeart/2018/2/layout/IconVerticalSolidList"/>
    <dgm:cxn modelId="{89C5A49D-7FF7-48A4-8846-4FA642B9E755}" type="presParOf" srcId="{481EE29C-0389-4D58-AFBD-EB4CF5BA6819}" destId="{35AC012B-F1E2-4302-AA04-170891B3C9AC}" srcOrd="0" destOrd="0" presId="urn:microsoft.com/office/officeart/2018/2/layout/IconVerticalSolidList"/>
    <dgm:cxn modelId="{42F5FE71-38B8-4AF4-BB9A-E50431AE7BD0}" type="presParOf" srcId="{35AC012B-F1E2-4302-AA04-170891B3C9AC}" destId="{84E6BE09-9970-4732-BC81-FED63A299C10}" srcOrd="0" destOrd="0" presId="urn:microsoft.com/office/officeart/2018/2/layout/IconVerticalSolidList"/>
    <dgm:cxn modelId="{247BAA7B-5A6C-44CB-9EE8-C2F9601B3BAB}" type="presParOf" srcId="{35AC012B-F1E2-4302-AA04-170891B3C9AC}" destId="{C7808F94-071D-4564-8CF6-EE91B1994AF1}" srcOrd="1" destOrd="0" presId="urn:microsoft.com/office/officeart/2018/2/layout/IconVerticalSolidList"/>
    <dgm:cxn modelId="{2C755460-A4F4-4AFA-AB92-5E7B20F7F7B0}" type="presParOf" srcId="{35AC012B-F1E2-4302-AA04-170891B3C9AC}" destId="{22673211-A5F9-4614-A3E6-25EB4D8FEEC3}" srcOrd="2" destOrd="0" presId="urn:microsoft.com/office/officeart/2018/2/layout/IconVerticalSolidList"/>
    <dgm:cxn modelId="{B9947EA9-E128-4A83-90B9-75AF8ED0F0F5}" type="presParOf" srcId="{35AC012B-F1E2-4302-AA04-170891B3C9AC}" destId="{8D099BAE-4DFA-40C7-92F2-758C40885F35}" srcOrd="3" destOrd="0" presId="urn:microsoft.com/office/officeart/2018/2/layout/IconVerticalSolidList"/>
    <dgm:cxn modelId="{EC6A582C-77B0-4F12-BF65-8D4B9D99BFFB}" type="presParOf" srcId="{481EE29C-0389-4D58-AFBD-EB4CF5BA6819}" destId="{53EAF25F-21C0-4CFC-ACCB-0322020A15AC}" srcOrd="1" destOrd="0" presId="urn:microsoft.com/office/officeart/2018/2/layout/IconVerticalSolidList"/>
    <dgm:cxn modelId="{5B7FBEC1-E715-44A9-915B-DCF707A168CA}" type="presParOf" srcId="{481EE29C-0389-4D58-AFBD-EB4CF5BA6819}" destId="{0317C4DD-A600-48EB-86E3-E0F2E4FF0146}" srcOrd="2" destOrd="0" presId="urn:microsoft.com/office/officeart/2018/2/layout/IconVerticalSolidList"/>
    <dgm:cxn modelId="{D192DC7A-8613-4B85-AE08-0279786395C6}" type="presParOf" srcId="{0317C4DD-A600-48EB-86E3-E0F2E4FF0146}" destId="{053CC424-E076-4777-B815-8990E590126F}" srcOrd="0" destOrd="0" presId="urn:microsoft.com/office/officeart/2018/2/layout/IconVerticalSolidList"/>
    <dgm:cxn modelId="{381423DB-3C96-4BBA-8293-CE2C32F81483}" type="presParOf" srcId="{0317C4DD-A600-48EB-86E3-E0F2E4FF0146}" destId="{E5A8D810-6C29-4AEB-800B-A5B70D08581A}" srcOrd="1" destOrd="0" presId="urn:microsoft.com/office/officeart/2018/2/layout/IconVerticalSolidList"/>
    <dgm:cxn modelId="{FCC1AC4E-0CA9-4CF6-BFE0-00FEA1715AFF}" type="presParOf" srcId="{0317C4DD-A600-48EB-86E3-E0F2E4FF0146}" destId="{6A628ACE-F5EC-4C4F-AAD5-668371291A2B}" srcOrd="2" destOrd="0" presId="urn:microsoft.com/office/officeart/2018/2/layout/IconVerticalSolidList"/>
    <dgm:cxn modelId="{7273365E-D20C-4519-A97C-AA055CB540FF}" type="presParOf" srcId="{0317C4DD-A600-48EB-86E3-E0F2E4FF0146}" destId="{7D6E54DF-607B-44BC-99E9-BE5F46166566}" srcOrd="3" destOrd="0" presId="urn:microsoft.com/office/officeart/2018/2/layout/IconVerticalSolidList"/>
    <dgm:cxn modelId="{A679DC36-16BF-45D2-9BD5-901BBCF16770}" type="presParOf" srcId="{481EE29C-0389-4D58-AFBD-EB4CF5BA6819}" destId="{DE56A03B-45AD-4A4D-A561-1EE46F0CA6BB}" srcOrd="3" destOrd="0" presId="urn:microsoft.com/office/officeart/2018/2/layout/IconVerticalSolidList"/>
    <dgm:cxn modelId="{0F6F519B-C4CE-49F8-80E0-099B519AC19B}" type="presParOf" srcId="{481EE29C-0389-4D58-AFBD-EB4CF5BA6819}" destId="{37B18491-3BB2-4D0C-B397-04ADF877E02C}" srcOrd="4" destOrd="0" presId="urn:microsoft.com/office/officeart/2018/2/layout/IconVerticalSolidList"/>
    <dgm:cxn modelId="{C92B9CB6-A0C5-4C9E-87A3-9B05189B9740}" type="presParOf" srcId="{37B18491-3BB2-4D0C-B397-04ADF877E02C}" destId="{618ECE54-5837-4FD8-8512-EA3AAA92A34A}" srcOrd="0" destOrd="0" presId="urn:microsoft.com/office/officeart/2018/2/layout/IconVerticalSolidList"/>
    <dgm:cxn modelId="{B92D1850-12B1-439C-8741-A3DCA51EDBC9}" type="presParOf" srcId="{37B18491-3BB2-4D0C-B397-04ADF877E02C}" destId="{C9E20DFF-DA90-48E5-BC40-AD5C56CC9A66}" srcOrd="1" destOrd="0" presId="urn:microsoft.com/office/officeart/2018/2/layout/IconVerticalSolidList"/>
    <dgm:cxn modelId="{DA26DC2E-FB0D-4C6F-9998-F72D9478634C}" type="presParOf" srcId="{37B18491-3BB2-4D0C-B397-04ADF877E02C}" destId="{DF5D9410-8275-4DF0-9435-849F8FD335E4}" srcOrd="2" destOrd="0" presId="urn:microsoft.com/office/officeart/2018/2/layout/IconVerticalSolidList"/>
    <dgm:cxn modelId="{E0D33E6B-52B4-47A3-99FB-E259B31B7AFD}" type="presParOf" srcId="{37B18491-3BB2-4D0C-B397-04ADF877E02C}" destId="{B042CECF-CEF3-48DB-822F-D30C99AFDA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22FA5-A6DC-4FF3-B289-3CE12C1B702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CB933EC-85F5-4EAC-A0EA-66AA731C56DE}">
      <dgm:prSet/>
      <dgm:spPr/>
      <dgm:t>
        <a:bodyPr/>
        <a:lstStyle/>
        <a:p>
          <a:r>
            <a:rPr lang="it-IT" b="0" i="0"/>
            <a:t>Il piano alimentarenon si discosta molto da quello della </a:t>
          </a:r>
          <a:r>
            <a:rPr lang="it-IT" b="1" i="0"/>
            <a:t>dieta mediterranea</a:t>
          </a:r>
          <a:r>
            <a:rPr lang="it-IT" b="0" i="0"/>
            <a:t>. </a:t>
          </a:r>
          <a:endParaRPr lang="en-US"/>
        </a:p>
      </dgm:t>
    </dgm:pt>
    <dgm:pt modelId="{CEA54C7F-ACDA-475E-BE83-B09D774C02D5}" type="parTrans" cxnId="{8D591861-E1AA-46C0-90D7-CC06D3437615}">
      <dgm:prSet/>
      <dgm:spPr/>
      <dgm:t>
        <a:bodyPr/>
        <a:lstStyle/>
        <a:p>
          <a:endParaRPr lang="en-US"/>
        </a:p>
      </dgm:t>
    </dgm:pt>
    <dgm:pt modelId="{15A821EA-5EB0-4B32-8B0E-D49E06F66E65}" type="sibTrans" cxnId="{8D591861-E1AA-46C0-90D7-CC06D3437615}">
      <dgm:prSet/>
      <dgm:spPr/>
      <dgm:t>
        <a:bodyPr/>
        <a:lstStyle/>
        <a:p>
          <a:endParaRPr lang="en-US"/>
        </a:p>
      </dgm:t>
    </dgm:pt>
    <dgm:pt modelId="{652923A3-10E7-4970-B0DA-FEFBD9204D3F}">
      <dgm:prSet/>
      <dgm:spPr/>
      <dgm:t>
        <a:bodyPr/>
        <a:lstStyle/>
        <a:p>
          <a:r>
            <a:rPr lang="it-IT" b="0" i="0"/>
            <a:t>Per soddisfare le esigenze nutrizionali e tenere a bada la pressione alta, la dieta Dash suggerisce di consumare preferibilmente </a:t>
          </a:r>
          <a:r>
            <a:rPr lang="it-IT" b="1" i="0"/>
            <a:t>frutta, verdura, cereali integrali, pesce e proteine magre, latticini a basso contenuto di grassi, legumi e frutta secca</a:t>
          </a:r>
          <a:endParaRPr lang="en-US"/>
        </a:p>
      </dgm:t>
    </dgm:pt>
    <dgm:pt modelId="{9EAD39D1-FBCB-4AB8-81F0-946F9299F06B}" type="parTrans" cxnId="{B10B8D61-1842-451B-BB28-8267AAD111DD}">
      <dgm:prSet/>
      <dgm:spPr/>
      <dgm:t>
        <a:bodyPr/>
        <a:lstStyle/>
        <a:p>
          <a:endParaRPr lang="en-US"/>
        </a:p>
      </dgm:t>
    </dgm:pt>
    <dgm:pt modelId="{D4E5592C-0D1D-45C8-8FDB-5F15AEFBC3E9}" type="sibTrans" cxnId="{B10B8D61-1842-451B-BB28-8267AAD111DD}">
      <dgm:prSet/>
      <dgm:spPr/>
      <dgm:t>
        <a:bodyPr/>
        <a:lstStyle/>
        <a:p>
          <a:endParaRPr lang="en-US"/>
        </a:p>
      </dgm:t>
    </dgm:pt>
    <dgm:pt modelId="{FD7F9CDC-D6BA-4BFD-811D-4D6B3A62E037}">
      <dgm:prSet/>
      <dgm:spPr/>
      <dgm:t>
        <a:bodyPr/>
        <a:lstStyle/>
        <a:p>
          <a:r>
            <a:rPr lang="it-IT"/>
            <a:t>Per questo motivo può essere utile nel diabete</a:t>
          </a:r>
          <a:endParaRPr lang="en-US"/>
        </a:p>
      </dgm:t>
    </dgm:pt>
    <dgm:pt modelId="{162331F5-7D0E-4D52-B094-A50AE9F3C9BF}" type="parTrans" cxnId="{E0B2AE4D-454A-48AE-BE93-BFD741EB815A}">
      <dgm:prSet/>
      <dgm:spPr/>
      <dgm:t>
        <a:bodyPr/>
        <a:lstStyle/>
        <a:p>
          <a:endParaRPr lang="en-US"/>
        </a:p>
      </dgm:t>
    </dgm:pt>
    <dgm:pt modelId="{CFFDA743-1F67-4BB4-AF4C-92699A83CCF8}" type="sibTrans" cxnId="{E0B2AE4D-454A-48AE-BE93-BFD741EB815A}">
      <dgm:prSet/>
      <dgm:spPr/>
      <dgm:t>
        <a:bodyPr/>
        <a:lstStyle/>
        <a:p>
          <a:endParaRPr lang="en-US"/>
        </a:p>
      </dgm:t>
    </dgm:pt>
    <dgm:pt modelId="{7CDF2074-F1B7-424C-B850-3C19F49FD253}" type="pres">
      <dgm:prSet presAssocID="{A4C22FA5-A6DC-4FF3-B289-3CE12C1B7029}" presName="linear" presStyleCnt="0">
        <dgm:presLayoutVars>
          <dgm:animLvl val="lvl"/>
          <dgm:resizeHandles val="exact"/>
        </dgm:presLayoutVars>
      </dgm:prSet>
      <dgm:spPr/>
    </dgm:pt>
    <dgm:pt modelId="{ADFC830D-E93E-7F4F-AF71-AAC609B24863}" type="pres">
      <dgm:prSet presAssocID="{BCB933EC-85F5-4EAC-A0EA-66AA731C56DE}" presName="parentText" presStyleLbl="node1" presStyleIdx="0" presStyleCnt="3">
        <dgm:presLayoutVars>
          <dgm:chMax val="0"/>
          <dgm:bulletEnabled val="1"/>
        </dgm:presLayoutVars>
      </dgm:prSet>
      <dgm:spPr/>
    </dgm:pt>
    <dgm:pt modelId="{08093AD8-3214-1D4A-BDCD-33D6B79FDBD8}" type="pres">
      <dgm:prSet presAssocID="{15A821EA-5EB0-4B32-8B0E-D49E06F66E65}" presName="spacer" presStyleCnt="0"/>
      <dgm:spPr/>
    </dgm:pt>
    <dgm:pt modelId="{FF8F742D-60F8-9940-9A33-2D3855F318D9}" type="pres">
      <dgm:prSet presAssocID="{652923A3-10E7-4970-B0DA-FEFBD9204D3F}" presName="parentText" presStyleLbl="node1" presStyleIdx="1" presStyleCnt="3">
        <dgm:presLayoutVars>
          <dgm:chMax val="0"/>
          <dgm:bulletEnabled val="1"/>
        </dgm:presLayoutVars>
      </dgm:prSet>
      <dgm:spPr/>
    </dgm:pt>
    <dgm:pt modelId="{86FDDE46-451D-8F44-98EE-674DB745075C}" type="pres">
      <dgm:prSet presAssocID="{D4E5592C-0D1D-45C8-8FDB-5F15AEFBC3E9}" presName="spacer" presStyleCnt="0"/>
      <dgm:spPr/>
    </dgm:pt>
    <dgm:pt modelId="{D730ABC3-DE14-5A40-94A5-30BA334A4163}" type="pres">
      <dgm:prSet presAssocID="{FD7F9CDC-D6BA-4BFD-811D-4D6B3A62E037}" presName="parentText" presStyleLbl="node1" presStyleIdx="2" presStyleCnt="3">
        <dgm:presLayoutVars>
          <dgm:chMax val="0"/>
          <dgm:bulletEnabled val="1"/>
        </dgm:presLayoutVars>
      </dgm:prSet>
      <dgm:spPr/>
    </dgm:pt>
  </dgm:ptLst>
  <dgm:cxnLst>
    <dgm:cxn modelId="{98690F3D-13BB-8448-AAC7-305B909BC725}" type="presOf" srcId="{FD7F9CDC-D6BA-4BFD-811D-4D6B3A62E037}" destId="{D730ABC3-DE14-5A40-94A5-30BA334A4163}" srcOrd="0" destOrd="0" presId="urn:microsoft.com/office/officeart/2005/8/layout/vList2"/>
    <dgm:cxn modelId="{E0B2AE4D-454A-48AE-BE93-BFD741EB815A}" srcId="{A4C22FA5-A6DC-4FF3-B289-3CE12C1B7029}" destId="{FD7F9CDC-D6BA-4BFD-811D-4D6B3A62E037}" srcOrd="2" destOrd="0" parTransId="{162331F5-7D0E-4D52-B094-A50AE9F3C9BF}" sibTransId="{CFFDA743-1F67-4BB4-AF4C-92699A83CCF8}"/>
    <dgm:cxn modelId="{8D591861-E1AA-46C0-90D7-CC06D3437615}" srcId="{A4C22FA5-A6DC-4FF3-B289-3CE12C1B7029}" destId="{BCB933EC-85F5-4EAC-A0EA-66AA731C56DE}" srcOrd="0" destOrd="0" parTransId="{CEA54C7F-ACDA-475E-BE83-B09D774C02D5}" sibTransId="{15A821EA-5EB0-4B32-8B0E-D49E06F66E65}"/>
    <dgm:cxn modelId="{B10B8D61-1842-451B-BB28-8267AAD111DD}" srcId="{A4C22FA5-A6DC-4FF3-B289-3CE12C1B7029}" destId="{652923A3-10E7-4970-B0DA-FEFBD9204D3F}" srcOrd="1" destOrd="0" parTransId="{9EAD39D1-FBCB-4AB8-81F0-946F9299F06B}" sibTransId="{D4E5592C-0D1D-45C8-8FDB-5F15AEFBC3E9}"/>
    <dgm:cxn modelId="{DC75F175-3920-FD49-B856-6987387E48CB}" type="presOf" srcId="{652923A3-10E7-4970-B0DA-FEFBD9204D3F}" destId="{FF8F742D-60F8-9940-9A33-2D3855F318D9}" srcOrd="0" destOrd="0" presId="urn:microsoft.com/office/officeart/2005/8/layout/vList2"/>
    <dgm:cxn modelId="{BBEC34B6-AD7A-AF4B-AA10-346FC572FF83}" type="presOf" srcId="{A4C22FA5-A6DC-4FF3-B289-3CE12C1B7029}" destId="{7CDF2074-F1B7-424C-B850-3C19F49FD253}" srcOrd="0" destOrd="0" presId="urn:microsoft.com/office/officeart/2005/8/layout/vList2"/>
    <dgm:cxn modelId="{FF2EB7FA-497A-574C-BA2A-3E3C0BA1F8CB}" type="presOf" srcId="{BCB933EC-85F5-4EAC-A0EA-66AA731C56DE}" destId="{ADFC830D-E93E-7F4F-AF71-AAC609B24863}" srcOrd="0" destOrd="0" presId="urn:microsoft.com/office/officeart/2005/8/layout/vList2"/>
    <dgm:cxn modelId="{D51561BD-D86E-C94A-B34B-0AC6AF828CD0}" type="presParOf" srcId="{7CDF2074-F1B7-424C-B850-3C19F49FD253}" destId="{ADFC830D-E93E-7F4F-AF71-AAC609B24863}" srcOrd="0" destOrd="0" presId="urn:microsoft.com/office/officeart/2005/8/layout/vList2"/>
    <dgm:cxn modelId="{42ED5F31-CFDB-6D42-A822-24DBEF1F81B3}" type="presParOf" srcId="{7CDF2074-F1B7-424C-B850-3C19F49FD253}" destId="{08093AD8-3214-1D4A-BDCD-33D6B79FDBD8}" srcOrd="1" destOrd="0" presId="urn:microsoft.com/office/officeart/2005/8/layout/vList2"/>
    <dgm:cxn modelId="{FF1D135B-10A8-A84F-9BE3-DE2AB1FFA04B}" type="presParOf" srcId="{7CDF2074-F1B7-424C-B850-3C19F49FD253}" destId="{FF8F742D-60F8-9940-9A33-2D3855F318D9}" srcOrd="2" destOrd="0" presId="urn:microsoft.com/office/officeart/2005/8/layout/vList2"/>
    <dgm:cxn modelId="{C4C94966-31B1-AA4E-AA12-C5CEB359E97F}" type="presParOf" srcId="{7CDF2074-F1B7-424C-B850-3C19F49FD253}" destId="{86FDDE46-451D-8F44-98EE-674DB745075C}" srcOrd="3" destOrd="0" presId="urn:microsoft.com/office/officeart/2005/8/layout/vList2"/>
    <dgm:cxn modelId="{2CD118D7-FC3C-C54D-A485-5E0E64CEFF9D}" type="presParOf" srcId="{7CDF2074-F1B7-424C-B850-3C19F49FD253}" destId="{D730ABC3-DE14-5A40-94A5-30BA334A41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A3D0D1-5F58-4339-9957-3552C9A8838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B422D206-4767-484A-89F4-7F4ACE641E57}">
      <dgm:prSet/>
      <dgm:spPr/>
      <dgm:t>
        <a:bodyPr/>
        <a:lstStyle/>
        <a:p>
          <a:pPr>
            <a:lnSpc>
              <a:spcPct val="100000"/>
            </a:lnSpc>
          </a:pPr>
          <a:r>
            <a:rPr lang="it-IT"/>
            <a:t>Attività antiossidante </a:t>
          </a:r>
          <a:endParaRPr lang="en-US"/>
        </a:p>
      </dgm:t>
    </dgm:pt>
    <dgm:pt modelId="{13BECA2D-FC0C-4428-8AE1-6328116921C2}" type="parTrans" cxnId="{0F85AE6F-1059-4BE7-B6AF-0B63512DB445}">
      <dgm:prSet/>
      <dgm:spPr/>
      <dgm:t>
        <a:bodyPr/>
        <a:lstStyle/>
        <a:p>
          <a:endParaRPr lang="en-US"/>
        </a:p>
      </dgm:t>
    </dgm:pt>
    <dgm:pt modelId="{FB9B56BC-FDFA-4AE6-B644-529EE8EE7175}" type="sibTrans" cxnId="{0F85AE6F-1059-4BE7-B6AF-0B63512DB445}">
      <dgm:prSet/>
      <dgm:spPr/>
      <dgm:t>
        <a:bodyPr/>
        <a:lstStyle/>
        <a:p>
          <a:endParaRPr lang="en-US"/>
        </a:p>
      </dgm:t>
    </dgm:pt>
    <dgm:pt modelId="{8FC5758C-BBE8-42C4-BDEB-386D05559DDE}">
      <dgm:prSet/>
      <dgm:spPr/>
      <dgm:t>
        <a:bodyPr/>
        <a:lstStyle/>
        <a:p>
          <a:pPr>
            <a:lnSpc>
              <a:spcPct val="100000"/>
            </a:lnSpc>
          </a:pPr>
          <a:r>
            <a:rPr lang="it-IT"/>
            <a:t>Promuove sintesi e secrezione di insulina </a:t>
          </a:r>
          <a:endParaRPr lang="en-US"/>
        </a:p>
      </dgm:t>
    </dgm:pt>
    <dgm:pt modelId="{1ECECC20-E3E4-4D49-AAAA-0B4112448AB9}" type="parTrans" cxnId="{7DA0DF6E-4254-45A2-9DCA-1F4720A212D0}">
      <dgm:prSet/>
      <dgm:spPr/>
      <dgm:t>
        <a:bodyPr/>
        <a:lstStyle/>
        <a:p>
          <a:endParaRPr lang="en-US"/>
        </a:p>
      </dgm:t>
    </dgm:pt>
    <dgm:pt modelId="{372A0096-59C6-4F8A-8D8E-5D7C5526426E}" type="sibTrans" cxnId="{7DA0DF6E-4254-45A2-9DCA-1F4720A212D0}">
      <dgm:prSet/>
      <dgm:spPr/>
      <dgm:t>
        <a:bodyPr/>
        <a:lstStyle/>
        <a:p>
          <a:endParaRPr lang="en-US"/>
        </a:p>
      </dgm:t>
    </dgm:pt>
    <dgm:pt modelId="{C3C51814-91B6-4587-8BEF-D8DD4E59802A}" type="pres">
      <dgm:prSet presAssocID="{1BA3D0D1-5F58-4339-9957-3552C9A8838A}" presName="root" presStyleCnt="0">
        <dgm:presLayoutVars>
          <dgm:dir/>
          <dgm:resizeHandles val="exact"/>
        </dgm:presLayoutVars>
      </dgm:prSet>
      <dgm:spPr/>
    </dgm:pt>
    <dgm:pt modelId="{E80C9E44-7B1F-4689-9928-5CC7F4078C3A}" type="pres">
      <dgm:prSet presAssocID="{B422D206-4767-484A-89F4-7F4ACE641E57}" presName="compNode" presStyleCnt="0"/>
      <dgm:spPr/>
    </dgm:pt>
    <dgm:pt modelId="{528C33AB-F762-4071-A95D-76DCB8D35AD6}" type="pres">
      <dgm:prSet presAssocID="{B422D206-4767-484A-89F4-7F4ACE641E57}" presName="bgRect" presStyleLbl="bgShp" presStyleIdx="0" presStyleCnt="2"/>
      <dgm:spPr/>
    </dgm:pt>
    <dgm:pt modelId="{8B77460E-ABF5-4AFB-88DC-30BC3D9C5293}" type="pres">
      <dgm:prSet presAssocID="{B422D206-4767-484A-89F4-7F4ACE641E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0FF2F880-C880-4D69-9FAE-B1249D9AA83F}" type="pres">
      <dgm:prSet presAssocID="{B422D206-4767-484A-89F4-7F4ACE641E57}" presName="spaceRect" presStyleCnt="0"/>
      <dgm:spPr/>
    </dgm:pt>
    <dgm:pt modelId="{6B37AAE0-76E6-434B-A7A3-156B1E980F11}" type="pres">
      <dgm:prSet presAssocID="{B422D206-4767-484A-89F4-7F4ACE641E57}" presName="parTx" presStyleLbl="revTx" presStyleIdx="0" presStyleCnt="2">
        <dgm:presLayoutVars>
          <dgm:chMax val="0"/>
          <dgm:chPref val="0"/>
        </dgm:presLayoutVars>
      </dgm:prSet>
      <dgm:spPr/>
    </dgm:pt>
    <dgm:pt modelId="{B8EBCCE2-DB49-4B64-BDC1-88487A6D86BC}" type="pres">
      <dgm:prSet presAssocID="{FB9B56BC-FDFA-4AE6-B644-529EE8EE7175}" presName="sibTrans" presStyleCnt="0"/>
      <dgm:spPr/>
    </dgm:pt>
    <dgm:pt modelId="{60507AE1-104E-478B-86B4-599C7B06BDE0}" type="pres">
      <dgm:prSet presAssocID="{8FC5758C-BBE8-42C4-BDEB-386D05559DDE}" presName="compNode" presStyleCnt="0"/>
      <dgm:spPr/>
    </dgm:pt>
    <dgm:pt modelId="{F02F7CF1-3FA4-4881-8D35-05C1660B64CE}" type="pres">
      <dgm:prSet presAssocID="{8FC5758C-BBE8-42C4-BDEB-386D05559DDE}" presName="bgRect" presStyleLbl="bgShp" presStyleIdx="1" presStyleCnt="2"/>
      <dgm:spPr/>
    </dgm:pt>
    <dgm:pt modelId="{3012923E-08D8-40B9-9944-8BCC750DE690}" type="pres">
      <dgm:prSet presAssocID="{8FC5758C-BBE8-42C4-BDEB-386D05559DD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gno di spunta"/>
        </a:ext>
      </dgm:extLst>
    </dgm:pt>
    <dgm:pt modelId="{F95370D1-7214-48E1-ACB4-B71654FB44CE}" type="pres">
      <dgm:prSet presAssocID="{8FC5758C-BBE8-42C4-BDEB-386D05559DDE}" presName="spaceRect" presStyleCnt="0"/>
      <dgm:spPr/>
    </dgm:pt>
    <dgm:pt modelId="{94CCD4B7-1987-4DA0-9514-63D7D2796057}" type="pres">
      <dgm:prSet presAssocID="{8FC5758C-BBE8-42C4-BDEB-386D05559DDE}" presName="parTx" presStyleLbl="revTx" presStyleIdx="1" presStyleCnt="2">
        <dgm:presLayoutVars>
          <dgm:chMax val="0"/>
          <dgm:chPref val="0"/>
        </dgm:presLayoutVars>
      </dgm:prSet>
      <dgm:spPr/>
    </dgm:pt>
  </dgm:ptLst>
  <dgm:cxnLst>
    <dgm:cxn modelId="{FDC75B51-F0FC-5C4B-B7CF-BF25C79DB0A1}" type="presOf" srcId="{B422D206-4767-484A-89F4-7F4ACE641E57}" destId="{6B37AAE0-76E6-434B-A7A3-156B1E980F11}" srcOrd="0" destOrd="0" presId="urn:microsoft.com/office/officeart/2018/2/layout/IconVerticalSolidList"/>
    <dgm:cxn modelId="{7DA0DF6E-4254-45A2-9DCA-1F4720A212D0}" srcId="{1BA3D0D1-5F58-4339-9957-3552C9A8838A}" destId="{8FC5758C-BBE8-42C4-BDEB-386D05559DDE}" srcOrd="1" destOrd="0" parTransId="{1ECECC20-E3E4-4D49-AAAA-0B4112448AB9}" sibTransId="{372A0096-59C6-4F8A-8D8E-5D7C5526426E}"/>
    <dgm:cxn modelId="{0F85AE6F-1059-4BE7-B6AF-0B63512DB445}" srcId="{1BA3D0D1-5F58-4339-9957-3552C9A8838A}" destId="{B422D206-4767-484A-89F4-7F4ACE641E57}" srcOrd="0" destOrd="0" parTransId="{13BECA2D-FC0C-4428-8AE1-6328116921C2}" sibTransId="{FB9B56BC-FDFA-4AE6-B644-529EE8EE7175}"/>
    <dgm:cxn modelId="{6C87229D-24EF-3E4B-A37A-FB25BE4C0A20}" type="presOf" srcId="{8FC5758C-BBE8-42C4-BDEB-386D05559DDE}" destId="{94CCD4B7-1987-4DA0-9514-63D7D2796057}" srcOrd="0" destOrd="0" presId="urn:microsoft.com/office/officeart/2018/2/layout/IconVerticalSolidList"/>
    <dgm:cxn modelId="{EF4A38E2-1477-C64D-84AB-828BC9C59F64}" type="presOf" srcId="{1BA3D0D1-5F58-4339-9957-3552C9A8838A}" destId="{C3C51814-91B6-4587-8BEF-D8DD4E59802A}" srcOrd="0" destOrd="0" presId="urn:microsoft.com/office/officeart/2018/2/layout/IconVerticalSolidList"/>
    <dgm:cxn modelId="{0E3BF78D-41A8-A645-9B41-F67ECCBD1876}" type="presParOf" srcId="{C3C51814-91B6-4587-8BEF-D8DD4E59802A}" destId="{E80C9E44-7B1F-4689-9928-5CC7F4078C3A}" srcOrd="0" destOrd="0" presId="urn:microsoft.com/office/officeart/2018/2/layout/IconVerticalSolidList"/>
    <dgm:cxn modelId="{0978603B-6C15-8444-9E01-41F9C05BD449}" type="presParOf" srcId="{E80C9E44-7B1F-4689-9928-5CC7F4078C3A}" destId="{528C33AB-F762-4071-A95D-76DCB8D35AD6}" srcOrd="0" destOrd="0" presId="urn:microsoft.com/office/officeart/2018/2/layout/IconVerticalSolidList"/>
    <dgm:cxn modelId="{1ED0E5E5-9893-B04A-BEC9-EEE16A2BA909}" type="presParOf" srcId="{E80C9E44-7B1F-4689-9928-5CC7F4078C3A}" destId="{8B77460E-ABF5-4AFB-88DC-30BC3D9C5293}" srcOrd="1" destOrd="0" presId="urn:microsoft.com/office/officeart/2018/2/layout/IconVerticalSolidList"/>
    <dgm:cxn modelId="{A591CF13-4FAD-B049-90C1-DB6CE5585ED3}" type="presParOf" srcId="{E80C9E44-7B1F-4689-9928-5CC7F4078C3A}" destId="{0FF2F880-C880-4D69-9FAE-B1249D9AA83F}" srcOrd="2" destOrd="0" presId="urn:microsoft.com/office/officeart/2018/2/layout/IconVerticalSolidList"/>
    <dgm:cxn modelId="{BA214A1A-A4D1-C34B-894D-FE0203998694}" type="presParOf" srcId="{E80C9E44-7B1F-4689-9928-5CC7F4078C3A}" destId="{6B37AAE0-76E6-434B-A7A3-156B1E980F11}" srcOrd="3" destOrd="0" presId="urn:microsoft.com/office/officeart/2018/2/layout/IconVerticalSolidList"/>
    <dgm:cxn modelId="{CFF21CA8-8BD6-2B45-BF55-8989BCEA128C}" type="presParOf" srcId="{C3C51814-91B6-4587-8BEF-D8DD4E59802A}" destId="{B8EBCCE2-DB49-4B64-BDC1-88487A6D86BC}" srcOrd="1" destOrd="0" presId="urn:microsoft.com/office/officeart/2018/2/layout/IconVerticalSolidList"/>
    <dgm:cxn modelId="{FC4C4A1F-8A6C-844F-99FD-771D4A581937}" type="presParOf" srcId="{C3C51814-91B6-4587-8BEF-D8DD4E59802A}" destId="{60507AE1-104E-478B-86B4-599C7B06BDE0}" srcOrd="2" destOrd="0" presId="urn:microsoft.com/office/officeart/2018/2/layout/IconVerticalSolidList"/>
    <dgm:cxn modelId="{4C6D8004-4FC7-DB4B-ADD8-56A166D9B17C}" type="presParOf" srcId="{60507AE1-104E-478B-86B4-599C7B06BDE0}" destId="{F02F7CF1-3FA4-4881-8D35-05C1660B64CE}" srcOrd="0" destOrd="0" presId="urn:microsoft.com/office/officeart/2018/2/layout/IconVerticalSolidList"/>
    <dgm:cxn modelId="{D5A899F1-A8A3-A241-8031-6EB557DFBE3F}" type="presParOf" srcId="{60507AE1-104E-478B-86B4-599C7B06BDE0}" destId="{3012923E-08D8-40B9-9944-8BCC750DE690}" srcOrd="1" destOrd="0" presId="urn:microsoft.com/office/officeart/2018/2/layout/IconVerticalSolidList"/>
    <dgm:cxn modelId="{E1E7DE15-4641-8A40-A09D-F48D8526E830}" type="presParOf" srcId="{60507AE1-104E-478B-86B4-599C7B06BDE0}" destId="{F95370D1-7214-48E1-ACB4-B71654FB44CE}" srcOrd="2" destOrd="0" presId="urn:microsoft.com/office/officeart/2018/2/layout/IconVerticalSolidList"/>
    <dgm:cxn modelId="{BBC3A136-D922-D74C-879D-A0F074327F55}" type="presParOf" srcId="{60507AE1-104E-478B-86B4-599C7B06BDE0}" destId="{94CCD4B7-1987-4DA0-9514-63D7D279605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0277A8-A33C-43EC-8325-2E16744171DD}"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852BD50-C290-478C-BEEE-9ACDFA090A98}">
      <dgm:prSet/>
      <dgm:spPr/>
      <dgm:t>
        <a:bodyPr/>
        <a:lstStyle/>
        <a:p>
          <a:r>
            <a:rPr lang="it-IT"/>
            <a:t>Migliora l’espressione dei recettori insulinici </a:t>
          </a:r>
          <a:endParaRPr lang="en-US"/>
        </a:p>
      </dgm:t>
    </dgm:pt>
    <dgm:pt modelId="{CB6482C4-05D6-49D2-B17A-12998A8454C3}" type="parTrans" cxnId="{CD72B6B4-F7F8-4C76-BD29-593C9FB0891A}">
      <dgm:prSet/>
      <dgm:spPr/>
      <dgm:t>
        <a:bodyPr/>
        <a:lstStyle/>
        <a:p>
          <a:endParaRPr lang="en-US"/>
        </a:p>
      </dgm:t>
    </dgm:pt>
    <dgm:pt modelId="{28FA177A-3742-4427-8804-7727FC3F73E8}" type="sibTrans" cxnId="{CD72B6B4-F7F8-4C76-BD29-593C9FB0891A}">
      <dgm:prSet/>
      <dgm:spPr/>
      <dgm:t>
        <a:bodyPr/>
        <a:lstStyle/>
        <a:p>
          <a:endParaRPr lang="en-US"/>
        </a:p>
      </dgm:t>
    </dgm:pt>
    <dgm:pt modelId="{8FE92EEC-0205-4ACF-9D15-78420E36DB81}">
      <dgm:prSet/>
      <dgm:spPr/>
      <dgm:t>
        <a:bodyPr/>
        <a:lstStyle/>
        <a:p>
          <a:r>
            <a:rPr lang="it-IT" dirty="0"/>
            <a:t>Stimola la sintesi di insulina </a:t>
          </a:r>
        </a:p>
        <a:p>
          <a:r>
            <a:rPr lang="it-IT" dirty="0"/>
            <a:t>Può essere associato a farmaci antidiabetici</a:t>
          </a:r>
          <a:endParaRPr lang="en-US" dirty="0"/>
        </a:p>
      </dgm:t>
    </dgm:pt>
    <dgm:pt modelId="{647E1EFF-558B-42DC-BFF4-F04C1052ADB1}" type="parTrans" cxnId="{9365619D-6D47-41D4-BEB1-5689D7F559A7}">
      <dgm:prSet/>
      <dgm:spPr/>
      <dgm:t>
        <a:bodyPr/>
        <a:lstStyle/>
        <a:p>
          <a:endParaRPr lang="en-US"/>
        </a:p>
      </dgm:t>
    </dgm:pt>
    <dgm:pt modelId="{145519EF-A01A-4E4A-BA55-FEEDD67E82BE}" type="sibTrans" cxnId="{9365619D-6D47-41D4-BEB1-5689D7F559A7}">
      <dgm:prSet/>
      <dgm:spPr/>
      <dgm:t>
        <a:bodyPr/>
        <a:lstStyle/>
        <a:p>
          <a:endParaRPr lang="en-US"/>
        </a:p>
      </dgm:t>
    </dgm:pt>
    <dgm:pt modelId="{DF05FAEF-4788-4B40-8C65-1D6D38FBC620}">
      <dgm:prSet/>
      <dgm:spPr/>
      <dgm:t>
        <a:bodyPr/>
        <a:lstStyle/>
        <a:p>
          <a:r>
            <a:rPr lang="it-IT"/>
            <a:t>Una carenza di cromo è stata associata ad un’alta incidenza di insulino resistenza. </a:t>
          </a:r>
          <a:endParaRPr lang="en-US"/>
        </a:p>
      </dgm:t>
    </dgm:pt>
    <dgm:pt modelId="{4309EE62-0C93-4EF5-9B98-13FA5591A6BB}" type="parTrans" cxnId="{63CAD596-317E-4A41-B893-026B4B7D4CB1}">
      <dgm:prSet/>
      <dgm:spPr/>
      <dgm:t>
        <a:bodyPr/>
        <a:lstStyle/>
        <a:p>
          <a:endParaRPr lang="en-US"/>
        </a:p>
      </dgm:t>
    </dgm:pt>
    <dgm:pt modelId="{97741244-9B13-4B3D-AB03-B6957C4D0C08}" type="sibTrans" cxnId="{63CAD596-317E-4A41-B893-026B4B7D4CB1}">
      <dgm:prSet/>
      <dgm:spPr/>
      <dgm:t>
        <a:bodyPr/>
        <a:lstStyle/>
        <a:p>
          <a:endParaRPr lang="en-US"/>
        </a:p>
      </dgm:t>
    </dgm:pt>
    <dgm:pt modelId="{1BEC0A93-B85D-41D5-B62A-95A1D739155A}">
      <dgm:prSet/>
      <dgm:spPr/>
      <dgm:t>
        <a:bodyPr/>
        <a:lstStyle/>
        <a:p>
          <a:r>
            <a:rPr lang="it-IT"/>
            <a:t>La supplementazione migliora la glicemia a digiuno e post prandiale</a:t>
          </a:r>
          <a:endParaRPr lang="en-US"/>
        </a:p>
      </dgm:t>
    </dgm:pt>
    <dgm:pt modelId="{67515B85-0896-46EB-BF8C-15BF8D8061F1}" type="parTrans" cxnId="{0D3F6E81-AA07-4B79-9FE5-434C003A379B}">
      <dgm:prSet/>
      <dgm:spPr/>
      <dgm:t>
        <a:bodyPr/>
        <a:lstStyle/>
        <a:p>
          <a:endParaRPr lang="en-US"/>
        </a:p>
      </dgm:t>
    </dgm:pt>
    <dgm:pt modelId="{33890006-3214-42D3-813A-DA0133CA9D99}" type="sibTrans" cxnId="{0D3F6E81-AA07-4B79-9FE5-434C003A379B}">
      <dgm:prSet/>
      <dgm:spPr/>
      <dgm:t>
        <a:bodyPr/>
        <a:lstStyle/>
        <a:p>
          <a:endParaRPr lang="en-US"/>
        </a:p>
      </dgm:t>
    </dgm:pt>
    <dgm:pt modelId="{9BFDE9F4-9233-40E2-A7ED-582438DD405F}" type="pres">
      <dgm:prSet presAssocID="{3E0277A8-A33C-43EC-8325-2E16744171DD}" presName="root" presStyleCnt="0">
        <dgm:presLayoutVars>
          <dgm:dir/>
          <dgm:resizeHandles val="exact"/>
        </dgm:presLayoutVars>
      </dgm:prSet>
      <dgm:spPr/>
    </dgm:pt>
    <dgm:pt modelId="{ADCE0F1F-7BFE-4F48-BF48-B2C5623B409E}" type="pres">
      <dgm:prSet presAssocID="{3E0277A8-A33C-43EC-8325-2E16744171DD}" presName="container" presStyleCnt="0">
        <dgm:presLayoutVars>
          <dgm:dir/>
          <dgm:resizeHandles val="exact"/>
        </dgm:presLayoutVars>
      </dgm:prSet>
      <dgm:spPr/>
    </dgm:pt>
    <dgm:pt modelId="{32614679-0724-4D1E-8A67-342F7C182F8A}" type="pres">
      <dgm:prSet presAssocID="{9852BD50-C290-478C-BEEE-9ACDFA090A98}" presName="compNode" presStyleCnt="0"/>
      <dgm:spPr/>
    </dgm:pt>
    <dgm:pt modelId="{30C4AE39-9636-4AD8-A62F-05D3A7010470}" type="pres">
      <dgm:prSet presAssocID="{9852BD50-C290-478C-BEEE-9ACDFA090A98}" presName="iconBgRect" presStyleLbl="bgShp" presStyleIdx="0" presStyleCnt="4"/>
      <dgm:spPr/>
    </dgm:pt>
    <dgm:pt modelId="{F4E3AE39-3BBF-4293-ABFA-3DA2D8E788BE}" type="pres">
      <dgm:prSet presAssocID="{9852BD50-C290-478C-BEEE-9ACDFA090A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gno di spunta"/>
        </a:ext>
      </dgm:extLst>
    </dgm:pt>
    <dgm:pt modelId="{5759E77E-5AFC-4B86-9D82-5B29BBAA26D5}" type="pres">
      <dgm:prSet presAssocID="{9852BD50-C290-478C-BEEE-9ACDFA090A98}" presName="spaceRect" presStyleCnt="0"/>
      <dgm:spPr/>
    </dgm:pt>
    <dgm:pt modelId="{B8C9DABD-339F-4407-AE5D-513F063F17AF}" type="pres">
      <dgm:prSet presAssocID="{9852BD50-C290-478C-BEEE-9ACDFA090A98}" presName="textRect" presStyleLbl="revTx" presStyleIdx="0" presStyleCnt="4">
        <dgm:presLayoutVars>
          <dgm:chMax val="1"/>
          <dgm:chPref val="1"/>
        </dgm:presLayoutVars>
      </dgm:prSet>
      <dgm:spPr/>
    </dgm:pt>
    <dgm:pt modelId="{38BC8D37-534A-40F4-BE52-D0A04CB41A05}" type="pres">
      <dgm:prSet presAssocID="{28FA177A-3742-4427-8804-7727FC3F73E8}" presName="sibTrans" presStyleLbl="sibTrans2D1" presStyleIdx="0" presStyleCnt="0"/>
      <dgm:spPr/>
    </dgm:pt>
    <dgm:pt modelId="{65F59FE2-C285-461D-B3B5-FA4018F2B4D5}" type="pres">
      <dgm:prSet presAssocID="{8FE92EEC-0205-4ACF-9D15-78420E36DB81}" presName="compNode" presStyleCnt="0"/>
      <dgm:spPr/>
    </dgm:pt>
    <dgm:pt modelId="{7C82EC48-91AF-4686-9974-034F6DF51F35}" type="pres">
      <dgm:prSet presAssocID="{8FE92EEC-0205-4ACF-9D15-78420E36DB81}" presName="iconBgRect" presStyleLbl="bgShp" presStyleIdx="1" presStyleCnt="4"/>
      <dgm:spPr/>
    </dgm:pt>
    <dgm:pt modelId="{ED879F28-B5D0-4697-820F-B1833BE91888}" type="pres">
      <dgm:prSet presAssocID="{8FE92EEC-0205-4ACF-9D15-78420E36DB8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go"/>
        </a:ext>
      </dgm:extLst>
    </dgm:pt>
    <dgm:pt modelId="{954E0972-D934-4659-A7B1-F232D6D3A438}" type="pres">
      <dgm:prSet presAssocID="{8FE92EEC-0205-4ACF-9D15-78420E36DB81}" presName="spaceRect" presStyleCnt="0"/>
      <dgm:spPr/>
    </dgm:pt>
    <dgm:pt modelId="{4A8B6D96-5D9C-44CF-9F3A-B29DDA88C6B0}" type="pres">
      <dgm:prSet presAssocID="{8FE92EEC-0205-4ACF-9D15-78420E36DB81}" presName="textRect" presStyleLbl="revTx" presStyleIdx="1" presStyleCnt="4">
        <dgm:presLayoutVars>
          <dgm:chMax val="1"/>
          <dgm:chPref val="1"/>
        </dgm:presLayoutVars>
      </dgm:prSet>
      <dgm:spPr/>
    </dgm:pt>
    <dgm:pt modelId="{CD295A11-4B37-4ECA-9DA7-4134F9D52CCC}" type="pres">
      <dgm:prSet presAssocID="{145519EF-A01A-4E4A-BA55-FEEDD67E82BE}" presName="sibTrans" presStyleLbl="sibTrans2D1" presStyleIdx="0" presStyleCnt="0"/>
      <dgm:spPr/>
    </dgm:pt>
    <dgm:pt modelId="{544ECBDE-C21A-4058-91CE-EEDBCDE9EC7F}" type="pres">
      <dgm:prSet presAssocID="{DF05FAEF-4788-4B40-8C65-1D6D38FBC620}" presName="compNode" presStyleCnt="0"/>
      <dgm:spPr/>
    </dgm:pt>
    <dgm:pt modelId="{50DC481E-4A1D-4952-8B9F-C4FF13B0A8F1}" type="pres">
      <dgm:prSet presAssocID="{DF05FAEF-4788-4B40-8C65-1D6D38FBC620}" presName="iconBgRect" presStyleLbl="bgShp" presStyleIdx="2" presStyleCnt="4"/>
      <dgm:spPr/>
    </dgm:pt>
    <dgm:pt modelId="{C3EA7A48-E28E-461E-939C-8CB571389A5A}" type="pres">
      <dgm:prSet presAssocID="{DF05FAEF-4788-4B40-8C65-1D6D38FBC6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4B7251CA-99C6-461D-9F08-AA81893F82FE}" type="pres">
      <dgm:prSet presAssocID="{DF05FAEF-4788-4B40-8C65-1D6D38FBC620}" presName="spaceRect" presStyleCnt="0"/>
      <dgm:spPr/>
    </dgm:pt>
    <dgm:pt modelId="{C82C9DF3-8039-4B92-9088-E8AC02A46710}" type="pres">
      <dgm:prSet presAssocID="{DF05FAEF-4788-4B40-8C65-1D6D38FBC620}" presName="textRect" presStyleLbl="revTx" presStyleIdx="2" presStyleCnt="4">
        <dgm:presLayoutVars>
          <dgm:chMax val="1"/>
          <dgm:chPref val="1"/>
        </dgm:presLayoutVars>
      </dgm:prSet>
      <dgm:spPr/>
    </dgm:pt>
    <dgm:pt modelId="{1ADE45D4-C3F2-4983-A9E2-FE585A974218}" type="pres">
      <dgm:prSet presAssocID="{97741244-9B13-4B3D-AB03-B6957C4D0C08}" presName="sibTrans" presStyleLbl="sibTrans2D1" presStyleIdx="0" presStyleCnt="0"/>
      <dgm:spPr/>
    </dgm:pt>
    <dgm:pt modelId="{B2FC1499-C7E0-426C-9BD1-260978EFBB63}" type="pres">
      <dgm:prSet presAssocID="{1BEC0A93-B85D-41D5-B62A-95A1D739155A}" presName="compNode" presStyleCnt="0"/>
      <dgm:spPr/>
    </dgm:pt>
    <dgm:pt modelId="{0A605F86-2EAA-4287-8E18-4CBA6C57F7E2}" type="pres">
      <dgm:prSet presAssocID="{1BEC0A93-B85D-41D5-B62A-95A1D739155A}" presName="iconBgRect" presStyleLbl="bgShp" presStyleIdx="3" presStyleCnt="4"/>
      <dgm:spPr/>
    </dgm:pt>
    <dgm:pt modelId="{482E8533-A884-40FA-BC8B-876E89F45AF9}" type="pres">
      <dgm:prSet presAssocID="{1BEC0A93-B85D-41D5-B62A-95A1D73915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336011F-450B-4E30-BD73-6C3D118D3A98}" type="pres">
      <dgm:prSet presAssocID="{1BEC0A93-B85D-41D5-B62A-95A1D739155A}" presName="spaceRect" presStyleCnt="0"/>
      <dgm:spPr/>
    </dgm:pt>
    <dgm:pt modelId="{21E205F9-099C-46B9-A83A-997DA63321CC}" type="pres">
      <dgm:prSet presAssocID="{1BEC0A93-B85D-41D5-B62A-95A1D739155A}" presName="textRect" presStyleLbl="revTx" presStyleIdx="3" presStyleCnt="4">
        <dgm:presLayoutVars>
          <dgm:chMax val="1"/>
          <dgm:chPref val="1"/>
        </dgm:presLayoutVars>
      </dgm:prSet>
      <dgm:spPr/>
    </dgm:pt>
  </dgm:ptLst>
  <dgm:cxnLst>
    <dgm:cxn modelId="{997BAC07-C121-4BCC-A553-B35B0AFCA017}" type="presOf" srcId="{3E0277A8-A33C-43EC-8325-2E16744171DD}" destId="{9BFDE9F4-9233-40E2-A7ED-582438DD405F}" srcOrd="0" destOrd="0" presId="urn:microsoft.com/office/officeart/2018/2/layout/IconCircleList"/>
    <dgm:cxn modelId="{6800A10A-633C-4F7C-985D-E418CE92FF91}" type="presOf" srcId="{9852BD50-C290-478C-BEEE-9ACDFA090A98}" destId="{B8C9DABD-339F-4407-AE5D-513F063F17AF}" srcOrd="0" destOrd="0" presId="urn:microsoft.com/office/officeart/2018/2/layout/IconCircleList"/>
    <dgm:cxn modelId="{28501339-F994-4BCA-BAFF-9273EECE093F}" type="presOf" srcId="{28FA177A-3742-4427-8804-7727FC3F73E8}" destId="{38BC8D37-534A-40F4-BE52-D0A04CB41A05}" srcOrd="0" destOrd="0" presId="urn:microsoft.com/office/officeart/2018/2/layout/IconCircleList"/>
    <dgm:cxn modelId="{7C1BB742-62BE-43D2-8415-D37F9EB01D91}" type="presOf" srcId="{DF05FAEF-4788-4B40-8C65-1D6D38FBC620}" destId="{C82C9DF3-8039-4B92-9088-E8AC02A46710}" srcOrd="0" destOrd="0" presId="urn:microsoft.com/office/officeart/2018/2/layout/IconCircleList"/>
    <dgm:cxn modelId="{265FF453-3C32-433C-8571-4C7A88871831}" type="presOf" srcId="{8FE92EEC-0205-4ACF-9D15-78420E36DB81}" destId="{4A8B6D96-5D9C-44CF-9F3A-B29DDA88C6B0}" srcOrd="0" destOrd="0" presId="urn:microsoft.com/office/officeart/2018/2/layout/IconCircleList"/>
    <dgm:cxn modelId="{0D3F6E81-AA07-4B79-9FE5-434C003A379B}" srcId="{3E0277A8-A33C-43EC-8325-2E16744171DD}" destId="{1BEC0A93-B85D-41D5-B62A-95A1D739155A}" srcOrd="3" destOrd="0" parTransId="{67515B85-0896-46EB-BF8C-15BF8D8061F1}" sibTransId="{33890006-3214-42D3-813A-DA0133CA9D99}"/>
    <dgm:cxn modelId="{63CAD596-317E-4A41-B893-026B4B7D4CB1}" srcId="{3E0277A8-A33C-43EC-8325-2E16744171DD}" destId="{DF05FAEF-4788-4B40-8C65-1D6D38FBC620}" srcOrd="2" destOrd="0" parTransId="{4309EE62-0C93-4EF5-9B98-13FA5591A6BB}" sibTransId="{97741244-9B13-4B3D-AB03-B6957C4D0C08}"/>
    <dgm:cxn modelId="{9365619D-6D47-41D4-BEB1-5689D7F559A7}" srcId="{3E0277A8-A33C-43EC-8325-2E16744171DD}" destId="{8FE92EEC-0205-4ACF-9D15-78420E36DB81}" srcOrd="1" destOrd="0" parTransId="{647E1EFF-558B-42DC-BFF4-F04C1052ADB1}" sibTransId="{145519EF-A01A-4E4A-BA55-FEEDD67E82BE}"/>
    <dgm:cxn modelId="{334006A2-D021-49D2-818C-6E8CD8BC3A78}" type="presOf" srcId="{1BEC0A93-B85D-41D5-B62A-95A1D739155A}" destId="{21E205F9-099C-46B9-A83A-997DA63321CC}" srcOrd="0" destOrd="0" presId="urn:microsoft.com/office/officeart/2018/2/layout/IconCircleList"/>
    <dgm:cxn modelId="{24B1C4AA-220A-4984-8EC6-59F65BBE1568}" type="presOf" srcId="{97741244-9B13-4B3D-AB03-B6957C4D0C08}" destId="{1ADE45D4-C3F2-4983-A9E2-FE585A974218}" srcOrd="0" destOrd="0" presId="urn:microsoft.com/office/officeart/2018/2/layout/IconCircleList"/>
    <dgm:cxn modelId="{CD72B6B4-F7F8-4C76-BD29-593C9FB0891A}" srcId="{3E0277A8-A33C-43EC-8325-2E16744171DD}" destId="{9852BD50-C290-478C-BEEE-9ACDFA090A98}" srcOrd="0" destOrd="0" parTransId="{CB6482C4-05D6-49D2-B17A-12998A8454C3}" sibTransId="{28FA177A-3742-4427-8804-7727FC3F73E8}"/>
    <dgm:cxn modelId="{CB2267C9-F359-4B5F-88D3-4D46D1A8A2B4}" type="presOf" srcId="{145519EF-A01A-4E4A-BA55-FEEDD67E82BE}" destId="{CD295A11-4B37-4ECA-9DA7-4134F9D52CCC}" srcOrd="0" destOrd="0" presId="urn:microsoft.com/office/officeart/2018/2/layout/IconCircleList"/>
    <dgm:cxn modelId="{1194855A-C031-4993-B405-706C649A3FD1}" type="presParOf" srcId="{9BFDE9F4-9233-40E2-A7ED-582438DD405F}" destId="{ADCE0F1F-7BFE-4F48-BF48-B2C5623B409E}" srcOrd="0" destOrd="0" presId="urn:microsoft.com/office/officeart/2018/2/layout/IconCircleList"/>
    <dgm:cxn modelId="{FA51C2F0-23E1-4F68-B4D0-ABB33AF29522}" type="presParOf" srcId="{ADCE0F1F-7BFE-4F48-BF48-B2C5623B409E}" destId="{32614679-0724-4D1E-8A67-342F7C182F8A}" srcOrd="0" destOrd="0" presId="urn:microsoft.com/office/officeart/2018/2/layout/IconCircleList"/>
    <dgm:cxn modelId="{0F0F7812-03F2-4E1C-949F-533FE3F6630C}" type="presParOf" srcId="{32614679-0724-4D1E-8A67-342F7C182F8A}" destId="{30C4AE39-9636-4AD8-A62F-05D3A7010470}" srcOrd="0" destOrd="0" presId="urn:microsoft.com/office/officeart/2018/2/layout/IconCircleList"/>
    <dgm:cxn modelId="{DBF591C5-FEB5-4AF1-8F21-671574CF3AD6}" type="presParOf" srcId="{32614679-0724-4D1E-8A67-342F7C182F8A}" destId="{F4E3AE39-3BBF-4293-ABFA-3DA2D8E788BE}" srcOrd="1" destOrd="0" presId="urn:microsoft.com/office/officeart/2018/2/layout/IconCircleList"/>
    <dgm:cxn modelId="{6547C998-9A4E-4073-8329-1F92BAE7DD02}" type="presParOf" srcId="{32614679-0724-4D1E-8A67-342F7C182F8A}" destId="{5759E77E-5AFC-4B86-9D82-5B29BBAA26D5}" srcOrd="2" destOrd="0" presId="urn:microsoft.com/office/officeart/2018/2/layout/IconCircleList"/>
    <dgm:cxn modelId="{144B6D0E-08AE-4A84-8D8B-D18A44ED3561}" type="presParOf" srcId="{32614679-0724-4D1E-8A67-342F7C182F8A}" destId="{B8C9DABD-339F-4407-AE5D-513F063F17AF}" srcOrd="3" destOrd="0" presId="urn:microsoft.com/office/officeart/2018/2/layout/IconCircleList"/>
    <dgm:cxn modelId="{71ADDAED-F7D4-44BB-9244-645E8B415609}" type="presParOf" srcId="{ADCE0F1F-7BFE-4F48-BF48-B2C5623B409E}" destId="{38BC8D37-534A-40F4-BE52-D0A04CB41A05}" srcOrd="1" destOrd="0" presId="urn:microsoft.com/office/officeart/2018/2/layout/IconCircleList"/>
    <dgm:cxn modelId="{97AA1D12-3CAB-49B5-B6FC-7365272A5EC0}" type="presParOf" srcId="{ADCE0F1F-7BFE-4F48-BF48-B2C5623B409E}" destId="{65F59FE2-C285-461D-B3B5-FA4018F2B4D5}" srcOrd="2" destOrd="0" presId="urn:microsoft.com/office/officeart/2018/2/layout/IconCircleList"/>
    <dgm:cxn modelId="{22EA0803-AEFE-4AAC-965E-E3BB4917D137}" type="presParOf" srcId="{65F59FE2-C285-461D-B3B5-FA4018F2B4D5}" destId="{7C82EC48-91AF-4686-9974-034F6DF51F35}" srcOrd="0" destOrd="0" presId="urn:microsoft.com/office/officeart/2018/2/layout/IconCircleList"/>
    <dgm:cxn modelId="{0BCB8679-2AF1-4B92-837A-7F4CDFA32E8F}" type="presParOf" srcId="{65F59FE2-C285-461D-B3B5-FA4018F2B4D5}" destId="{ED879F28-B5D0-4697-820F-B1833BE91888}" srcOrd="1" destOrd="0" presId="urn:microsoft.com/office/officeart/2018/2/layout/IconCircleList"/>
    <dgm:cxn modelId="{BECED994-DE33-41AB-8530-C990F18FCE5F}" type="presParOf" srcId="{65F59FE2-C285-461D-B3B5-FA4018F2B4D5}" destId="{954E0972-D934-4659-A7B1-F232D6D3A438}" srcOrd="2" destOrd="0" presId="urn:microsoft.com/office/officeart/2018/2/layout/IconCircleList"/>
    <dgm:cxn modelId="{9277AF20-2DCB-45B2-8821-36BE2A42F840}" type="presParOf" srcId="{65F59FE2-C285-461D-B3B5-FA4018F2B4D5}" destId="{4A8B6D96-5D9C-44CF-9F3A-B29DDA88C6B0}" srcOrd="3" destOrd="0" presId="urn:microsoft.com/office/officeart/2018/2/layout/IconCircleList"/>
    <dgm:cxn modelId="{D0C06437-48E6-4FBC-A418-690FC5C7E3CB}" type="presParOf" srcId="{ADCE0F1F-7BFE-4F48-BF48-B2C5623B409E}" destId="{CD295A11-4B37-4ECA-9DA7-4134F9D52CCC}" srcOrd="3" destOrd="0" presId="urn:microsoft.com/office/officeart/2018/2/layout/IconCircleList"/>
    <dgm:cxn modelId="{7E83CDC2-B2C2-4F6A-BDE6-DF7EFC91ECA9}" type="presParOf" srcId="{ADCE0F1F-7BFE-4F48-BF48-B2C5623B409E}" destId="{544ECBDE-C21A-4058-91CE-EEDBCDE9EC7F}" srcOrd="4" destOrd="0" presId="urn:microsoft.com/office/officeart/2018/2/layout/IconCircleList"/>
    <dgm:cxn modelId="{005E3621-3AFF-4D42-BE54-B2FFE0A8DBAD}" type="presParOf" srcId="{544ECBDE-C21A-4058-91CE-EEDBCDE9EC7F}" destId="{50DC481E-4A1D-4952-8B9F-C4FF13B0A8F1}" srcOrd="0" destOrd="0" presId="urn:microsoft.com/office/officeart/2018/2/layout/IconCircleList"/>
    <dgm:cxn modelId="{158A2F9D-D80E-4AA7-BCAB-500CD0315B9D}" type="presParOf" srcId="{544ECBDE-C21A-4058-91CE-EEDBCDE9EC7F}" destId="{C3EA7A48-E28E-461E-939C-8CB571389A5A}" srcOrd="1" destOrd="0" presId="urn:microsoft.com/office/officeart/2018/2/layout/IconCircleList"/>
    <dgm:cxn modelId="{9F66EC51-2A2C-4F61-B569-0B2EEE5BED9D}" type="presParOf" srcId="{544ECBDE-C21A-4058-91CE-EEDBCDE9EC7F}" destId="{4B7251CA-99C6-461D-9F08-AA81893F82FE}" srcOrd="2" destOrd="0" presId="urn:microsoft.com/office/officeart/2018/2/layout/IconCircleList"/>
    <dgm:cxn modelId="{46665B54-367F-47FC-83C5-859BE5611F01}" type="presParOf" srcId="{544ECBDE-C21A-4058-91CE-EEDBCDE9EC7F}" destId="{C82C9DF3-8039-4B92-9088-E8AC02A46710}" srcOrd="3" destOrd="0" presId="urn:microsoft.com/office/officeart/2018/2/layout/IconCircleList"/>
    <dgm:cxn modelId="{E41E33D6-3932-4E40-89EC-3A9363B5D9FB}" type="presParOf" srcId="{ADCE0F1F-7BFE-4F48-BF48-B2C5623B409E}" destId="{1ADE45D4-C3F2-4983-A9E2-FE585A974218}" srcOrd="5" destOrd="0" presId="urn:microsoft.com/office/officeart/2018/2/layout/IconCircleList"/>
    <dgm:cxn modelId="{0395D14B-EEB8-422F-A77E-60BC3A7F754D}" type="presParOf" srcId="{ADCE0F1F-7BFE-4F48-BF48-B2C5623B409E}" destId="{B2FC1499-C7E0-426C-9BD1-260978EFBB63}" srcOrd="6" destOrd="0" presId="urn:microsoft.com/office/officeart/2018/2/layout/IconCircleList"/>
    <dgm:cxn modelId="{7CD63A6C-A130-4995-8F52-164822BDFB20}" type="presParOf" srcId="{B2FC1499-C7E0-426C-9BD1-260978EFBB63}" destId="{0A605F86-2EAA-4287-8E18-4CBA6C57F7E2}" srcOrd="0" destOrd="0" presId="urn:microsoft.com/office/officeart/2018/2/layout/IconCircleList"/>
    <dgm:cxn modelId="{1C4A315C-82B7-4FB2-BE03-8AA6596ABB0C}" type="presParOf" srcId="{B2FC1499-C7E0-426C-9BD1-260978EFBB63}" destId="{482E8533-A884-40FA-BC8B-876E89F45AF9}" srcOrd="1" destOrd="0" presId="urn:microsoft.com/office/officeart/2018/2/layout/IconCircleList"/>
    <dgm:cxn modelId="{7225A021-3DF1-4429-A637-20FE350CAF87}" type="presParOf" srcId="{B2FC1499-C7E0-426C-9BD1-260978EFBB63}" destId="{4336011F-450B-4E30-BD73-6C3D118D3A98}" srcOrd="2" destOrd="0" presId="urn:microsoft.com/office/officeart/2018/2/layout/IconCircleList"/>
    <dgm:cxn modelId="{416AA463-2041-4DF3-8887-889B246715ED}" type="presParOf" srcId="{B2FC1499-C7E0-426C-9BD1-260978EFBB63}" destId="{21E205F9-099C-46B9-A83A-997DA63321C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AD167-0476-472C-87BA-326FAA5AE596}">
      <dsp:nvSpPr>
        <dsp:cNvPr id="0" name=""/>
        <dsp:cNvSpPr/>
      </dsp:nvSpPr>
      <dsp:spPr>
        <a:xfrm>
          <a:off x="2249491"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DA75F2-45CE-4059-B750-D015A5CFAFB2}">
      <dsp:nvSpPr>
        <dsp:cNvPr id="0" name=""/>
        <dsp:cNvSpPr/>
      </dsp:nvSpPr>
      <dsp:spPr>
        <a:xfrm>
          <a:off x="2717491"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779FF5-B425-4589-B131-A0061005C6E0}">
      <dsp:nvSpPr>
        <dsp:cNvPr id="0" name=""/>
        <dsp:cNvSpPr/>
      </dsp:nvSpPr>
      <dsp:spPr>
        <a:xfrm>
          <a:off x="1547491"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err="1"/>
            <a:t>Dieta</a:t>
          </a:r>
          <a:r>
            <a:rPr lang="en-US" sz="2500" kern="1200" dirty="0"/>
            <a:t> </a:t>
          </a:r>
          <a:r>
            <a:rPr lang="en-US" sz="2500" kern="1200" dirty="0" err="1"/>
            <a:t>equilibrata</a:t>
          </a:r>
          <a:r>
            <a:rPr lang="en-US" sz="2500" kern="1200" dirty="0"/>
            <a:t> = </a:t>
          </a:r>
          <a:r>
            <a:rPr lang="en-US" sz="2500" kern="1200" dirty="0" err="1"/>
            <a:t>prevenzione</a:t>
          </a:r>
          <a:r>
            <a:rPr lang="en-US" sz="2500" kern="1200" dirty="0"/>
            <a:t> + </a:t>
          </a:r>
          <a:r>
            <a:rPr lang="en-US" sz="2500" kern="1200" dirty="0" err="1"/>
            <a:t>terapia</a:t>
          </a:r>
          <a:endParaRPr lang="en-US" sz="2500" kern="1200" dirty="0"/>
        </a:p>
      </dsp:txBody>
      <dsp:txXfrm>
        <a:off x="1547491" y="3176402"/>
        <a:ext cx="3600000" cy="720000"/>
      </dsp:txXfrm>
    </dsp:sp>
    <dsp:sp modelId="{20558077-B1E4-4D97-B4BF-7EF4EC35A77E}">
      <dsp:nvSpPr>
        <dsp:cNvPr id="0" name=""/>
        <dsp:cNvSpPr/>
      </dsp:nvSpPr>
      <dsp:spPr>
        <a:xfrm>
          <a:off x="6479491"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BF819-3B42-4C46-9137-066F2FD92432}">
      <dsp:nvSpPr>
        <dsp:cNvPr id="0" name=""/>
        <dsp:cNvSpPr/>
      </dsp:nvSpPr>
      <dsp:spPr>
        <a:xfrm>
          <a:off x="6947491"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75010A-FA88-4464-B1CA-0DC945BCA18D}">
      <dsp:nvSpPr>
        <dsp:cNvPr id="0" name=""/>
        <dsp:cNvSpPr/>
      </dsp:nvSpPr>
      <dsp:spPr>
        <a:xfrm>
          <a:off x="5777491"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err="1"/>
            <a:t>Favorisce</a:t>
          </a:r>
          <a:r>
            <a:rPr lang="en-US" sz="2500" kern="1200" dirty="0"/>
            <a:t> </a:t>
          </a:r>
          <a:r>
            <a:rPr lang="en-US" sz="2500" kern="1200" dirty="0" err="1"/>
            <a:t>controllo</a:t>
          </a:r>
          <a:r>
            <a:rPr lang="en-US" sz="2500" kern="1200" dirty="0"/>
            <a:t> </a:t>
          </a:r>
          <a:r>
            <a:rPr lang="en-US" sz="2500" kern="1200" dirty="0" err="1"/>
            <a:t>glicemico</a:t>
          </a:r>
          <a:r>
            <a:rPr lang="en-US" sz="2500" kern="1200" dirty="0"/>
            <a:t> e peso</a:t>
          </a:r>
        </a:p>
      </dsp:txBody>
      <dsp:txXfrm>
        <a:off x="5777491" y="317640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5BB70-1235-470D-B7E8-AA5B38245E28}">
      <dsp:nvSpPr>
        <dsp:cNvPr id="0" name=""/>
        <dsp:cNvSpPr/>
      </dsp:nvSpPr>
      <dsp:spPr>
        <a:xfrm>
          <a:off x="946401" y="567262"/>
          <a:ext cx="1451600" cy="14516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3CDBB8-56B4-44A1-A5C8-6D44030CF33A}">
      <dsp:nvSpPr>
        <dsp:cNvPr id="0" name=""/>
        <dsp:cNvSpPr/>
      </dsp:nvSpPr>
      <dsp:spPr>
        <a:xfrm>
          <a:off x="59312" y="2402142"/>
          <a:ext cx="322577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it-IT" sz="2400" kern="1200"/>
            <a:t>25-30% delle calorie totali</a:t>
          </a:r>
          <a:endParaRPr lang="en-US" sz="2400" kern="1200"/>
        </a:p>
      </dsp:txBody>
      <dsp:txXfrm>
        <a:off x="59312" y="2402142"/>
        <a:ext cx="3225778" cy="720000"/>
      </dsp:txXfrm>
    </dsp:sp>
    <dsp:sp modelId="{EF65B308-1479-454E-9C1B-93FCB0E1E50E}">
      <dsp:nvSpPr>
        <dsp:cNvPr id="0" name=""/>
        <dsp:cNvSpPr/>
      </dsp:nvSpPr>
      <dsp:spPr>
        <a:xfrm>
          <a:off x="4736691" y="567262"/>
          <a:ext cx="1451600" cy="14516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0872A8-DDE4-45FA-9D92-825CD8BE286F}">
      <dsp:nvSpPr>
        <dsp:cNvPr id="0" name=""/>
        <dsp:cNvSpPr/>
      </dsp:nvSpPr>
      <dsp:spPr>
        <a:xfrm>
          <a:off x="3849602" y="2402142"/>
          <a:ext cx="322577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it-IT" sz="2400" kern="1200" dirty="0"/>
            <a:t>Colesterolo: &lt; 300 mg/die</a:t>
          </a:r>
          <a:endParaRPr lang="en-US" sz="2400" kern="1200" dirty="0"/>
        </a:p>
      </dsp:txBody>
      <dsp:txXfrm>
        <a:off x="3849602" y="2402142"/>
        <a:ext cx="3225778" cy="720000"/>
      </dsp:txXfrm>
    </dsp:sp>
    <dsp:sp modelId="{5B23702D-4BD3-4AFE-A3AC-05CF6FCC783E}">
      <dsp:nvSpPr>
        <dsp:cNvPr id="0" name=""/>
        <dsp:cNvSpPr/>
      </dsp:nvSpPr>
      <dsp:spPr>
        <a:xfrm>
          <a:off x="8526981" y="567262"/>
          <a:ext cx="1451600" cy="14516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CAC0C8-3ED5-45E7-872F-ABF7237F06C6}">
      <dsp:nvSpPr>
        <dsp:cNvPr id="0" name=""/>
        <dsp:cNvSpPr/>
      </dsp:nvSpPr>
      <dsp:spPr>
        <a:xfrm>
          <a:off x="7639892" y="2402142"/>
          <a:ext cx="322577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it-IT" sz="2400" kern="1200"/>
            <a:t>Acidi grassi saturi: &lt; 10%</a:t>
          </a:r>
          <a:endParaRPr lang="en-US" sz="2400" kern="1200"/>
        </a:p>
      </dsp:txBody>
      <dsp:txXfrm>
        <a:off x="7639892" y="2402142"/>
        <a:ext cx="3225778"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B1F14-AC07-4EED-B0E7-CFA315B13245}">
      <dsp:nvSpPr>
        <dsp:cNvPr id="0" name=""/>
        <dsp:cNvSpPr/>
      </dsp:nvSpPr>
      <dsp:spPr>
        <a:xfrm>
          <a:off x="0" y="502"/>
          <a:ext cx="6711804" cy="117661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3A4F6-2B2E-4FB4-A1CA-4EBC2C277DC4}">
      <dsp:nvSpPr>
        <dsp:cNvPr id="0" name=""/>
        <dsp:cNvSpPr/>
      </dsp:nvSpPr>
      <dsp:spPr>
        <a:xfrm>
          <a:off x="355927" y="265242"/>
          <a:ext cx="647140" cy="647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71EF96-2A0A-4A9C-B0D1-C6DCAF37920C}">
      <dsp:nvSpPr>
        <dsp:cNvPr id="0" name=""/>
        <dsp:cNvSpPr/>
      </dsp:nvSpPr>
      <dsp:spPr>
        <a:xfrm>
          <a:off x="1358994" y="502"/>
          <a:ext cx="5352809"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844550">
            <a:lnSpc>
              <a:spcPct val="100000"/>
            </a:lnSpc>
            <a:spcBef>
              <a:spcPct val="0"/>
            </a:spcBef>
            <a:spcAft>
              <a:spcPct val="35000"/>
            </a:spcAft>
            <a:buNone/>
          </a:pPr>
          <a:r>
            <a:rPr lang="it-IT" sz="1900" kern="1200"/>
            <a:t>Poco (1 o 2 bicchieri vino/die) e solo durante i pasti</a:t>
          </a:r>
          <a:endParaRPr lang="en-US" sz="1900" kern="1200"/>
        </a:p>
      </dsp:txBody>
      <dsp:txXfrm>
        <a:off x="1358994" y="502"/>
        <a:ext cx="5352809" cy="1176618"/>
      </dsp:txXfrm>
    </dsp:sp>
    <dsp:sp modelId="{B9948675-BADF-4D71-BE31-69F256990368}">
      <dsp:nvSpPr>
        <dsp:cNvPr id="0" name=""/>
        <dsp:cNvSpPr/>
      </dsp:nvSpPr>
      <dsp:spPr>
        <a:xfrm>
          <a:off x="0" y="1471276"/>
          <a:ext cx="6711804" cy="117661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FC076D-6345-4498-8008-E3C4E9BF2BD1}">
      <dsp:nvSpPr>
        <dsp:cNvPr id="0" name=""/>
        <dsp:cNvSpPr/>
      </dsp:nvSpPr>
      <dsp:spPr>
        <a:xfrm>
          <a:off x="355927" y="1736015"/>
          <a:ext cx="647140" cy="6471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930E5C-AFA6-4EAC-B12D-7CD5018A6E10}">
      <dsp:nvSpPr>
        <dsp:cNvPr id="0" name=""/>
        <dsp:cNvSpPr/>
      </dsp:nvSpPr>
      <dsp:spPr>
        <a:xfrm>
          <a:off x="1358994" y="1471276"/>
          <a:ext cx="5352809"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844550">
            <a:lnSpc>
              <a:spcPct val="100000"/>
            </a:lnSpc>
            <a:spcBef>
              <a:spcPct val="0"/>
            </a:spcBef>
            <a:spcAft>
              <a:spcPct val="35000"/>
            </a:spcAft>
            <a:buNone/>
          </a:pPr>
          <a:r>
            <a:rPr lang="it-IT" sz="1900" kern="1200"/>
            <a:t>Rischio di indurre gravi ipoglicemie se consumato lontano dai pasti</a:t>
          </a:r>
          <a:endParaRPr lang="en-US" sz="1900" kern="1200"/>
        </a:p>
      </dsp:txBody>
      <dsp:txXfrm>
        <a:off x="1358994" y="1471276"/>
        <a:ext cx="5352809" cy="1176618"/>
      </dsp:txXfrm>
    </dsp:sp>
    <dsp:sp modelId="{5EAA1C06-7075-4174-985F-3E8F8BD334B3}">
      <dsp:nvSpPr>
        <dsp:cNvPr id="0" name=""/>
        <dsp:cNvSpPr/>
      </dsp:nvSpPr>
      <dsp:spPr>
        <a:xfrm>
          <a:off x="0" y="2942050"/>
          <a:ext cx="6711804" cy="117661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2FC4EA-66A4-4F87-9A49-E1BDD3925C7A}">
      <dsp:nvSpPr>
        <dsp:cNvPr id="0" name=""/>
        <dsp:cNvSpPr/>
      </dsp:nvSpPr>
      <dsp:spPr>
        <a:xfrm>
          <a:off x="355927" y="3206789"/>
          <a:ext cx="647140" cy="6471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186587-1B1F-4479-9AB8-F5B492F48709}">
      <dsp:nvSpPr>
        <dsp:cNvPr id="0" name=""/>
        <dsp:cNvSpPr/>
      </dsp:nvSpPr>
      <dsp:spPr>
        <a:xfrm>
          <a:off x="1358994" y="2942050"/>
          <a:ext cx="5352809"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844550">
            <a:lnSpc>
              <a:spcPct val="100000"/>
            </a:lnSpc>
            <a:spcBef>
              <a:spcPct val="0"/>
            </a:spcBef>
            <a:spcAft>
              <a:spcPct val="35000"/>
            </a:spcAft>
            <a:buNone/>
          </a:pPr>
          <a:r>
            <a:rPr lang="it-IT" sz="1900" kern="1200"/>
            <a:t>Da evitare assolutamente nel caso in cui ci sia sovrappeso, dislipidemia, ipertensione e diabete scompensato</a:t>
          </a:r>
          <a:endParaRPr lang="en-US" sz="1900" kern="1200"/>
        </a:p>
      </dsp:txBody>
      <dsp:txXfrm>
        <a:off x="1358994" y="2942050"/>
        <a:ext cx="5352809" cy="1176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6BE09-9970-4732-BC81-FED63A299C10}">
      <dsp:nvSpPr>
        <dsp:cNvPr id="0" name=""/>
        <dsp:cNvSpPr/>
      </dsp:nvSpPr>
      <dsp:spPr>
        <a:xfrm>
          <a:off x="0" y="531"/>
          <a:ext cx="10512862"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08F94-071D-4564-8CF6-EE91B1994AF1}">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099BAE-4DFA-40C7-92F2-758C40885F35}">
      <dsp:nvSpPr>
        <dsp:cNvPr id="0" name=""/>
        <dsp:cNvSpPr/>
      </dsp:nvSpPr>
      <dsp:spPr>
        <a:xfrm>
          <a:off x="1437631" y="531"/>
          <a:ext cx="907523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it-IT" sz="2300" b="1" i="0" kern="1200" dirty="0"/>
            <a:t>Dash</a:t>
          </a:r>
          <a:r>
            <a:rPr lang="it-IT" sz="2300" b="0" i="0" kern="1200" dirty="0"/>
            <a:t> sta per </a:t>
          </a:r>
          <a:r>
            <a:rPr lang="it-IT" sz="2300" b="0" i="1"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Dietary Approaches to Stop Hypertension</a:t>
          </a:r>
          <a:r>
            <a:rPr lang="it-IT" sz="2300" b="0" i="0" kern="1200" dirty="0">
              <a:solidFill>
                <a:schemeClr val="tx1"/>
              </a:solidFill>
            </a:rPr>
            <a:t> </a:t>
          </a:r>
          <a:r>
            <a:rPr lang="it-IT" sz="2300" b="0" i="0" kern="1200" dirty="0"/>
            <a:t>, “approcci alimentari per fermare l’ipertensione”.</a:t>
          </a:r>
          <a:endParaRPr lang="en-US" sz="2300" kern="1200" dirty="0"/>
        </a:p>
      </dsp:txBody>
      <dsp:txXfrm>
        <a:off x="1437631" y="531"/>
        <a:ext cx="9075230" cy="1244702"/>
      </dsp:txXfrm>
    </dsp:sp>
    <dsp:sp modelId="{053CC424-E076-4777-B815-8990E590126F}">
      <dsp:nvSpPr>
        <dsp:cNvPr id="0" name=""/>
        <dsp:cNvSpPr/>
      </dsp:nvSpPr>
      <dsp:spPr>
        <a:xfrm>
          <a:off x="0" y="1556410"/>
          <a:ext cx="10512862"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8D810-6C29-4AEB-800B-A5B70D08581A}">
      <dsp:nvSpPr>
        <dsp:cNvPr id="0" name=""/>
        <dsp:cNvSpPr/>
      </dsp:nvSpPr>
      <dsp:spPr>
        <a:xfrm>
          <a:off x="376522" y="1836468"/>
          <a:ext cx="684586" cy="68458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6E54DF-607B-44BC-99E9-BE5F46166566}">
      <dsp:nvSpPr>
        <dsp:cNvPr id="0" name=""/>
        <dsp:cNvSpPr/>
      </dsp:nvSpPr>
      <dsp:spPr>
        <a:xfrm>
          <a:off x="1437631" y="1556410"/>
          <a:ext cx="907523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it-IT" sz="2300" b="0" i="0" kern="1200"/>
            <a:t>La dieta Dash </a:t>
          </a:r>
          <a:r>
            <a:rPr lang="it-IT" sz="2300" b="1" i="0" kern="1200"/>
            <a:t>non è una dieta ipocalorica</a:t>
          </a:r>
          <a:r>
            <a:rPr lang="it-IT" sz="2300" b="0" i="0" kern="1200"/>
            <a:t>: l’obiettivo di questo regime alimentare non è infatti perdere peso, bensì tenere </a:t>
          </a:r>
          <a:r>
            <a:rPr lang="it-IT" sz="2300" b="1" i="0" kern="1200"/>
            <a:t>sotto controllo la pressione</a:t>
          </a:r>
          <a:r>
            <a:rPr lang="it-IT" sz="2300" b="0" i="0" kern="1200"/>
            <a:t>. </a:t>
          </a:r>
          <a:endParaRPr lang="en-US" sz="2300" kern="1200"/>
        </a:p>
      </dsp:txBody>
      <dsp:txXfrm>
        <a:off x="1437631" y="1556410"/>
        <a:ext cx="9075230" cy="1244702"/>
      </dsp:txXfrm>
    </dsp:sp>
    <dsp:sp modelId="{618ECE54-5837-4FD8-8512-EA3AAA92A34A}">
      <dsp:nvSpPr>
        <dsp:cNvPr id="0" name=""/>
        <dsp:cNvSpPr/>
      </dsp:nvSpPr>
      <dsp:spPr>
        <a:xfrm>
          <a:off x="0" y="3112289"/>
          <a:ext cx="10512862"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20DFF-DA90-48E5-BC40-AD5C56CC9A66}">
      <dsp:nvSpPr>
        <dsp:cNvPr id="0" name=""/>
        <dsp:cNvSpPr/>
      </dsp:nvSpPr>
      <dsp:spPr>
        <a:xfrm>
          <a:off x="376522" y="3392347"/>
          <a:ext cx="684586" cy="68458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42CECF-CEF3-48DB-822F-D30C99AFDA51}">
      <dsp:nvSpPr>
        <dsp:cNvPr id="0" name=""/>
        <dsp:cNvSpPr/>
      </dsp:nvSpPr>
      <dsp:spPr>
        <a:xfrm>
          <a:off x="1437631" y="3112289"/>
          <a:ext cx="907523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it-IT" sz="2300" b="0" i="0" kern="1200" dirty="0"/>
            <a:t>Ciò è possibile innanzitutto grazie a un consumo oculato di </a:t>
          </a:r>
          <a:r>
            <a:rPr lang="it-IT" sz="2300" b="1" i="0" kern="1200" dirty="0"/>
            <a:t>sale</a:t>
          </a:r>
          <a:r>
            <a:rPr lang="it-IT" sz="2300" b="0" i="0" kern="1200" dirty="0"/>
            <a:t>: </a:t>
          </a:r>
          <a:r>
            <a:rPr lang="it-IT" sz="2300" b="0" i="0" kern="1200" dirty="0">
              <a:solidFill>
                <a:schemeClr val="tx1"/>
              </a:solidFill>
              <a:hlinkClick xmlns:r="http://schemas.openxmlformats.org/officeDocument/2006/relationships" r:id="rId8">
                <a:extLst>
                  <a:ext uri="{A12FA001-AC4F-418D-AE19-62706E023703}">
                    <ahyp:hlinkClr xmlns:ahyp="http://schemas.microsoft.com/office/drawing/2018/hyperlinkcolor" val="tx"/>
                  </a:ext>
                </a:extLst>
              </a:hlinkClick>
            </a:rPr>
            <a:t>massimo 2.300 milligrammi di sodio al giorno</a:t>
          </a:r>
          <a:r>
            <a:rPr lang="it-IT" sz="2300" b="0" i="1" kern="1200" dirty="0"/>
            <a:t>, </a:t>
          </a:r>
          <a:r>
            <a:rPr lang="it-IT" sz="2300" b="0" i="0" kern="1200" dirty="0"/>
            <a:t>che corrispondono grossomodo a un cucchiaino di sale</a:t>
          </a:r>
          <a:endParaRPr lang="en-US" sz="2300" kern="1200" dirty="0"/>
        </a:p>
      </dsp:txBody>
      <dsp:txXfrm>
        <a:off x="1437631" y="3112289"/>
        <a:ext cx="9075230" cy="124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C830D-E93E-7F4F-AF71-AAC609B24863}">
      <dsp:nvSpPr>
        <dsp:cNvPr id="0" name=""/>
        <dsp:cNvSpPr/>
      </dsp:nvSpPr>
      <dsp:spPr>
        <a:xfrm>
          <a:off x="0" y="186723"/>
          <a:ext cx="6712996" cy="12754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a:t>Il piano alimentarenon si discosta molto da quello della </a:t>
          </a:r>
          <a:r>
            <a:rPr lang="it-IT" sz="1800" b="1" i="0" kern="1200"/>
            <a:t>dieta mediterranea</a:t>
          </a:r>
          <a:r>
            <a:rPr lang="it-IT" sz="1800" b="0" i="0" kern="1200"/>
            <a:t>. </a:t>
          </a:r>
          <a:endParaRPr lang="en-US" sz="1800" kern="1200"/>
        </a:p>
      </dsp:txBody>
      <dsp:txXfrm>
        <a:off x="62262" y="248985"/>
        <a:ext cx="6588472" cy="1150922"/>
      </dsp:txXfrm>
    </dsp:sp>
    <dsp:sp modelId="{FF8F742D-60F8-9940-9A33-2D3855F318D9}">
      <dsp:nvSpPr>
        <dsp:cNvPr id="0" name=""/>
        <dsp:cNvSpPr/>
      </dsp:nvSpPr>
      <dsp:spPr>
        <a:xfrm>
          <a:off x="0" y="1514009"/>
          <a:ext cx="6712996" cy="1275446"/>
        </a:xfrm>
        <a:prstGeom prst="roundRec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a:t>Per soddisfare le esigenze nutrizionali e tenere a bada la pressione alta, la dieta Dash suggerisce di consumare preferibilmente </a:t>
          </a:r>
          <a:r>
            <a:rPr lang="it-IT" sz="1800" b="1" i="0" kern="1200"/>
            <a:t>frutta, verdura, cereali integrali, pesce e proteine magre, latticini a basso contenuto di grassi, legumi e frutta secca</a:t>
          </a:r>
          <a:endParaRPr lang="en-US" sz="1800" kern="1200"/>
        </a:p>
      </dsp:txBody>
      <dsp:txXfrm>
        <a:off x="62262" y="1576271"/>
        <a:ext cx="6588472" cy="1150922"/>
      </dsp:txXfrm>
    </dsp:sp>
    <dsp:sp modelId="{D730ABC3-DE14-5A40-94A5-30BA334A4163}">
      <dsp:nvSpPr>
        <dsp:cNvPr id="0" name=""/>
        <dsp:cNvSpPr/>
      </dsp:nvSpPr>
      <dsp:spPr>
        <a:xfrm>
          <a:off x="0" y="2841295"/>
          <a:ext cx="6712996" cy="1275446"/>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Per questo motivo può essere utile nel diabete</a:t>
          </a:r>
          <a:endParaRPr lang="en-US" sz="1800" kern="1200"/>
        </a:p>
      </dsp:txBody>
      <dsp:txXfrm>
        <a:off x="62262" y="2903557"/>
        <a:ext cx="6588472" cy="115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C33AB-F762-4071-A95D-76DCB8D35AD6}">
      <dsp:nvSpPr>
        <dsp:cNvPr id="0" name=""/>
        <dsp:cNvSpPr/>
      </dsp:nvSpPr>
      <dsp:spPr>
        <a:xfrm>
          <a:off x="0" y="591410"/>
          <a:ext cx="4529718" cy="109183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7460E-ABF5-4AFB-88DC-30BC3D9C5293}">
      <dsp:nvSpPr>
        <dsp:cNvPr id="0" name=""/>
        <dsp:cNvSpPr/>
      </dsp:nvSpPr>
      <dsp:spPr>
        <a:xfrm>
          <a:off x="330280" y="837073"/>
          <a:ext cx="600509" cy="600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7AAE0-76E6-434B-A7A3-156B1E980F11}">
      <dsp:nvSpPr>
        <dsp:cNvPr id="0" name=""/>
        <dsp:cNvSpPr/>
      </dsp:nvSpPr>
      <dsp:spPr>
        <a:xfrm>
          <a:off x="1261069" y="591410"/>
          <a:ext cx="3268648" cy="1091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53" tIns="115553" rIns="115553" bIns="115553" numCol="1" spcCol="1270" anchor="ctr" anchorCtr="0">
          <a:noAutofit/>
        </a:bodyPr>
        <a:lstStyle/>
        <a:p>
          <a:pPr marL="0" lvl="0" indent="0" algn="l" defTabSz="1111250">
            <a:lnSpc>
              <a:spcPct val="100000"/>
            </a:lnSpc>
            <a:spcBef>
              <a:spcPct val="0"/>
            </a:spcBef>
            <a:spcAft>
              <a:spcPct val="35000"/>
            </a:spcAft>
            <a:buNone/>
          </a:pPr>
          <a:r>
            <a:rPr lang="it-IT" sz="2500" kern="1200"/>
            <a:t>Attività antiossidante </a:t>
          </a:r>
          <a:endParaRPr lang="en-US" sz="2500" kern="1200"/>
        </a:p>
      </dsp:txBody>
      <dsp:txXfrm>
        <a:off x="1261069" y="591410"/>
        <a:ext cx="3268648" cy="1091835"/>
      </dsp:txXfrm>
    </dsp:sp>
    <dsp:sp modelId="{F02F7CF1-3FA4-4881-8D35-05C1660B64CE}">
      <dsp:nvSpPr>
        <dsp:cNvPr id="0" name=""/>
        <dsp:cNvSpPr/>
      </dsp:nvSpPr>
      <dsp:spPr>
        <a:xfrm>
          <a:off x="0" y="1956204"/>
          <a:ext cx="4529718" cy="1091835"/>
        </a:xfrm>
        <a:prstGeom prst="roundRect">
          <a:avLst>
            <a:gd name="adj" fmla="val 1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dsp:style>
    </dsp:sp>
    <dsp:sp modelId="{3012923E-08D8-40B9-9944-8BCC750DE690}">
      <dsp:nvSpPr>
        <dsp:cNvPr id="0" name=""/>
        <dsp:cNvSpPr/>
      </dsp:nvSpPr>
      <dsp:spPr>
        <a:xfrm>
          <a:off x="330280" y="2201867"/>
          <a:ext cx="600509" cy="600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CCD4B7-1987-4DA0-9514-63D7D2796057}">
      <dsp:nvSpPr>
        <dsp:cNvPr id="0" name=""/>
        <dsp:cNvSpPr/>
      </dsp:nvSpPr>
      <dsp:spPr>
        <a:xfrm>
          <a:off x="1261069" y="1956204"/>
          <a:ext cx="3268648" cy="1091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53" tIns="115553" rIns="115553" bIns="115553" numCol="1" spcCol="1270" anchor="ctr" anchorCtr="0">
          <a:noAutofit/>
        </a:bodyPr>
        <a:lstStyle/>
        <a:p>
          <a:pPr marL="0" lvl="0" indent="0" algn="l" defTabSz="1111250">
            <a:lnSpc>
              <a:spcPct val="100000"/>
            </a:lnSpc>
            <a:spcBef>
              <a:spcPct val="0"/>
            </a:spcBef>
            <a:spcAft>
              <a:spcPct val="35000"/>
            </a:spcAft>
            <a:buNone/>
          </a:pPr>
          <a:r>
            <a:rPr lang="it-IT" sz="2500" kern="1200"/>
            <a:t>Promuove sintesi e secrezione di insulina </a:t>
          </a:r>
          <a:endParaRPr lang="en-US" sz="2500" kern="1200"/>
        </a:p>
      </dsp:txBody>
      <dsp:txXfrm>
        <a:off x="1261069" y="1956204"/>
        <a:ext cx="3268648" cy="10918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4AE39-9636-4AD8-A62F-05D3A7010470}">
      <dsp:nvSpPr>
        <dsp:cNvPr id="0" name=""/>
        <dsp:cNvSpPr/>
      </dsp:nvSpPr>
      <dsp:spPr>
        <a:xfrm>
          <a:off x="281738" y="368278"/>
          <a:ext cx="1371736" cy="137173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3AE39-3BBF-4293-ABFA-3DA2D8E788BE}">
      <dsp:nvSpPr>
        <dsp:cNvPr id="0" name=""/>
        <dsp:cNvSpPr/>
      </dsp:nvSpPr>
      <dsp:spPr>
        <a:xfrm>
          <a:off x="569803" y="656342"/>
          <a:ext cx="795606" cy="795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C9DABD-339F-4407-AE5D-513F063F17AF}">
      <dsp:nvSpPr>
        <dsp:cNvPr id="0" name=""/>
        <dsp:cNvSpPr/>
      </dsp:nvSpPr>
      <dsp:spPr>
        <a:xfrm>
          <a:off x="1947417" y="368278"/>
          <a:ext cx="3233377" cy="137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it-IT" sz="2200" kern="1200"/>
            <a:t>Migliora l’espressione dei recettori insulinici </a:t>
          </a:r>
          <a:endParaRPr lang="en-US" sz="2200" kern="1200"/>
        </a:p>
      </dsp:txBody>
      <dsp:txXfrm>
        <a:off x="1947417" y="368278"/>
        <a:ext cx="3233377" cy="1371736"/>
      </dsp:txXfrm>
    </dsp:sp>
    <dsp:sp modelId="{7C82EC48-91AF-4686-9974-034F6DF51F35}">
      <dsp:nvSpPr>
        <dsp:cNvPr id="0" name=""/>
        <dsp:cNvSpPr/>
      </dsp:nvSpPr>
      <dsp:spPr>
        <a:xfrm>
          <a:off x="5744187" y="368278"/>
          <a:ext cx="1371736" cy="137173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879F28-B5D0-4697-820F-B1833BE91888}">
      <dsp:nvSpPr>
        <dsp:cNvPr id="0" name=""/>
        <dsp:cNvSpPr/>
      </dsp:nvSpPr>
      <dsp:spPr>
        <a:xfrm>
          <a:off x="6032251" y="656342"/>
          <a:ext cx="795606" cy="795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8B6D96-5D9C-44CF-9F3A-B29DDA88C6B0}">
      <dsp:nvSpPr>
        <dsp:cNvPr id="0" name=""/>
        <dsp:cNvSpPr/>
      </dsp:nvSpPr>
      <dsp:spPr>
        <a:xfrm>
          <a:off x="7409866" y="368278"/>
          <a:ext cx="3233377" cy="137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it-IT" sz="2200" kern="1200" dirty="0"/>
            <a:t>Stimola la sintesi di insulina </a:t>
          </a:r>
        </a:p>
        <a:p>
          <a:pPr marL="0" lvl="0" indent="0" algn="l" defTabSz="977900">
            <a:lnSpc>
              <a:spcPct val="90000"/>
            </a:lnSpc>
            <a:spcBef>
              <a:spcPct val="0"/>
            </a:spcBef>
            <a:spcAft>
              <a:spcPct val="35000"/>
            </a:spcAft>
            <a:buNone/>
          </a:pPr>
          <a:r>
            <a:rPr lang="it-IT" sz="2200" kern="1200" dirty="0"/>
            <a:t>Può essere associato a farmaci antidiabetici</a:t>
          </a:r>
          <a:endParaRPr lang="en-US" sz="2200" kern="1200" dirty="0"/>
        </a:p>
      </dsp:txBody>
      <dsp:txXfrm>
        <a:off x="7409866" y="368278"/>
        <a:ext cx="3233377" cy="1371736"/>
      </dsp:txXfrm>
    </dsp:sp>
    <dsp:sp modelId="{50DC481E-4A1D-4952-8B9F-C4FF13B0A8F1}">
      <dsp:nvSpPr>
        <dsp:cNvPr id="0" name=""/>
        <dsp:cNvSpPr/>
      </dsp:nvSpPr>
      <dsp:spPr>
        <a:xfrm>
          <a:off x="281738" y="2452790"/>
          <a:ext cx="1371736" cy="137173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A7A48-E28E-461E-939C-8CB571389A5A}">
      <dsp:nvSpPr>
        <dsp:cNvPr id="0" name=""/>
        <dsp:cNvSpPr/>
      </dsp:nvSpPr>
      <dsp:spPr>
        <a:xfrm>
          <a:off x="569803" y="2740855"/>
          <a:ext cx="795606" cy="795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2C9DF3-8039-4B92-9088-E8AC02A46710}">
      <dsp:nvSpPr>
        <dsp:cNvPr id="0" name=""/>
        <dsp:cNvSpPr/>
      </dsp:nvSpPr>
      <dsp:spPr>
        <a:xfrm>
          <a:off x="1947417" y="2452790"/>
          <a:ext cx="3233377" cy="137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it-IT" sz="2200" kern="1200"/>
            <a:t>Una carenza di cromo è stata associata ad un’alta incidenza di insulino resistenza. </a:t>
          </a:r>
          <a:endParaRPr lang="en-US" sz="2200" kern="1200"/>
        </a:p>
      </dsp:txBody>
      <dsp:txXfrm>
        <a:off x="1947417" y="2452790"/>
        <a:ext cx="3233377" cy="1371736"/>
      </dsp:txXfrm>
    </dsp:sp>
    <dsp:sp modelId="{0A605F86-2EAA-4287-8E18-4CBA6C57F7E2}">
      <dsp:nvSpPr>
        <dsp:cNvPr id="0" name=""/>
        <dsp:cNvSpPr/>
      </dsp:nvSpPr>
      <dsp:spPr>
        <a:xfrm>
          <a:off x="5744187" y="2452790"/>
          <a:ext cx="1371736" cy="137173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2E8533-A884-40FA-BC8B-876E89F45AF9}">
      <dsp:nvSpPr>
        <dsp:cNvPr id="0" name=""/>
        <dsp:cNvSpPr/>
      </dsp:nvSpPr>
      <dsp:spPr>
        <a:xfrm>
          <a:off x="6032251" y="2740855"/>
          <a:ext cx="795606" cy="7956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E205F9-099C-46B9-A83A-997DA63321CC}">
      <dsp:nvSpPr>
        <dsp:cNvPr id="0" name=""/>
        <dsp:cNvSpPr/>
      </dsp:nvSpPr>
      <dsp:spPr>
        <a:xfrm>
          <a:off x="7409866" y="2452790"/>
          <a:ext cx="3233377" cy="1371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it-IT" sz="2200" kern="1200"/>
            <a:t>La supplementazione migliora la glicemia a digiuno e post prandiale</a:t>
          </a:r>
          <a:endParaRPr lang="en-US" sz="2200" kern="1200"/>
        </a:p>
      </dsp:txBody>
      <dsp:txXfrm>
        <a:off x="7409866" y="2452790"/>
        <a:ext cx="3233377" cy="137173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icuro.it/enciclopedia/anatomia/sindrome-stanchezza-cronica" TargetMode="External"/><Relationship Id="rId2" Type="http://schemas.openxmlformats.org/officeDocument/2006/relationships/hyperlink" Target="https://www.micuro.it/enciclopedia/benessere/acqua-sete" TargetMode="External"/><Relationship Id="rId1" Type="http://schemas.openxmlformats.org/officeDocument/2006/relationships/slideLayout" Target="../slideLayouts/slideLayout2.xml"/><Relationship Id="rId5" Type="http://schemas.openxmlformats.org/officeDocument/2006/relationships/hyperlink" Target="https://www.micuro.it/enciclopedia/malattie/candida" TargetMode="External"/><Relationship Id="rId4" Type="http://schemas.openxmlformats.org/officeDocument/2006/relationships/hyperlink" Target="https://www.micuro.it/enciclopedia/sintomi/dimagrimento"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1667" y="-15978"/>
            <a:ext cx="7145490" cy="5876916"/>
            <a:chOff x="329184" y="-99107"/>
            <a:chExt cx="524256" cy="5876916"/>
          </a:xfrm>
        </p:grpSpPr>
        <p:cxnSp>
          <p:nvCxnSpPr>
            <p:cNvPr id="12" name="Straight Connector 1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1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1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08" y="1055718"/>
            <a:ext cx="10996208"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3603" y="1584683"/>
            <a:ext cx="9141618" cy="2551829"/>
          </a:xfrm>
        </p:spPr>
        <p:txBody>
          <a:bodyPr anchor="ctr">
            <a:normAutofit/>
          </a:bodyPr>
          <a:lstStyle/>
          <a:p>
            <a:r>
              <a:rPr lang="it-IT" sz="6500" b="1" dirty="0"/>
              <a:t>Dieta e Diabete di Tipo 2</a:t>
            </a:r>
          </a:p>
        </p:txBody>
      </p:sp>
      <p:sp>
        <p:nvSpPr>
          <p:cNvPr id="4" name="Sottotitolo 3">
            <a:extLst>
              <a:ext uri="{FF2B5EF4-FFF2-40B4-BE49-F238E27FC236}">
                <a16:creationId xmlns:a16="http://schemas.microsoft.com/office/drawing/2014/main" id="{80DB88D9-9A1A-9302-FFA9-C18F1F6AF03E}"/>
              </a:ext>
            </a:extLst>
          </p:cNvPr>
          <p:cNvSpPr>
            <a:spLocks noGrp="1"/>
          </p:cNvSpPr>
          <p:nvPr>
            <p:ph type="subTitle" idx="1"/>
          </p:nvPr>
        </p:nvSpPr>
        <p:spPr>
          <a:xfrm>
            <a:off x="1520659" y="4510807"/>
            <a:ext cx="9141618" cy="1182135"/>
          </a:xfrm>
        </p:spPr>
        <p:txBody>
          <a:bodyPr anchor="ctr">
            <a:normAutofit fontScale="85000" lnSpcReduction="20000"/>
          </a:bodyPr>
          <a:lstStyle/>
          <a:p>
            <a:r>
              <a:rPr lang="it-IT" sz="2800" dirty="0">
                <a:solidFill>
                  <a:schemeClr val="bg1"/>
                </a:solidFill>
              </a:rPr>
              <a:t>Prof.ssa Chiara Di Lorenzo</a:t>
            </a:r>
          </a:p>
          <a:p>
            <a:r>
              <a:rPr lang="it-IT" sz="2800" dirty="0">
                <a:solidFill>
                  <a:schemeClr val="bg1"/>
                </a:solidFill>
              </a:rPr>
              <a:t>Università degli Studi di Milano</a:t>
            </a:r>
          </a:p>
          <a:p>
            <a:r>
              <a:rPr lang="it-IT" sz="2800" dirty="0" err="1">
                <a:solidFill>
                  <a:schemeClr val="bg1"/>
                </a:solidFill>
              </a:rPr>
              <a:t>chiara.dilorenzo@unimi.it</a:t>
            </a:r>
            <a:endParaRPr lang="it-IT" sz="2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442" y="0"/>
            <a:ext cx="9567939"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4" name="Titolo 3">
            <a:extLst>
              <a:ext uri="{FF2B5EF4-FFF2-40B4-BE49-F238E27FC236}">
                <a16:creationId xmlns:a16="http://schemas.microsoft.com/office/drawing/2014/main" id="{3919486E-E430-79A3-A06E-03845F4667DB}"/>
              </a:ext>
            </a:extLst>
          </p:cNvPr>
          <p:cNvSpPr>
            <a:spLocks noGrp="1"/>
          </p:cNvSpPr>
          <p:nvPr>
            <p:ph type="ctrTitle"/>
          </p:nvPr>
        </p:nvSpPr>
        <p:spPr>
          <a:xfrm>
            <a:off x="2556525" y="1683971"/>
            <a:ext cx="7072726" cy="2898975"/>
          </a:xfrm>
        </p:spPr>
        <p:txBody>
          <a:bodyPr>
            <a:normAutofit/>
          </a:bodyPr>
          <a:lstStyle/>
          <a:p>
            <a:pPr>
              <a:lnSpc>
                <a:spcPct val="90000"/>
              </a:lnSpc>
            </a:pPr>
            <a:r>
              <a:rPr lang="it-IT" sz="6500" dirty="0">
                <a:solidFill>
                  <a:srgbClr val="FFFFFF"/>
                </a:solidFill>
              </a:rPr>
              <a:t>Dalla teoria… alla pratica</a:t>
            </a:r>
            <a:br>
              <a:rPr lang="it-IT" sz="6500" dirty="0">
                <a:solidFill>
                  <a:srgbClr val="FFFFFF"/>
                </a:solidFill>
              </a:rPr>
            </a:br>
            <a:endParaRPr lang="it-IT" sz="6500" dirty="0">
              <a:solidFill>
                <a:srgbClr val="FFFFFF"/>
              </a:solidFill>
            </a:endParaRP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171" y="4173498"/>
            <a:ext cx="4242483" cy="18288"/>
          </a:xfrm>
          <a:custGeom>
            <a:avLst/>
            <a:gdLst>
              <a:gd name="connsiteX0" fmla="*/ 0 w 4242483"/>
              <a:gd name="connsiteY0" fmla="*/ 0 h 18288"/>
              <a:gd name="connsiteX1" fmla="*/ 563644 w 4242483"/>
              <a:gd name="connsiteY1" fmla="*/ 0 h 18288"/>
              <a:gd name="connsiteX2" fmla="*/ 1042439 w 4242483"/>
              <a:gd name="connsiteY2" fmla="*/ 0 h 18288"/>
              <a:gd name="connsiteX3" fmla="*/ 1563658 w 4242483"/>
              <a:gd name="connsiteY3" fmla="*/ 0 h 18288"/>
              <a:gd name="connsiteX4" fmla="*/ 2212152 w 4242483"/>
              <a:gd name="connsiteY4" fmla="*/ 0 h 18288"/>
              <a:gd name="connsiteX5" fmla="*/ 2775796 w 4242483"/>
              <a:gd name="connsiteY5" fmla="*/ 0 h 18288"/>
              <a:gd name="connsiteX6" fmla="*/ 3297015 w 4242483"/>
              <a:gd name="connsiteY6" fmla="*/ 0 h 18288"/>
              <a:gd name="connsiteX7" fmla="*/ 4242483 w 4242483"/>
              <a:gd name="connsiteY7" fmla="*/ 0 h 18288"/>
              <a:gd name="connsiteX8" fmla="*/ 4242483 w 4242483"/>
              <a:gd name="connsiteY8" fmla="*/ 18288 h 18288"/>
              <a:gd name="connsiteX9" fmla="*/ 3636414 w 4242483"/>
              <a:gd name="connsiteY9" fmla="*/ 18288 h 18288"/>
              <a:gd name="connsiteX10" fmla="*/ 3115195 w 4242483"/>
              <a:gd name="connsiteY10" fmla="*/ 18288 h 18288"/>
              <a:gd name="connsiteX11" fmla="*/ 2424276 w 4242483"/>
              <a:gd name="connsiteY11" fmla="*/ 18288 h 18288"/>
              <a:gd name="connsiteX12" fmla="*/ 1860632 w 4242483"/>
              <a:gd name="connsiteY12" fmla="*/ 18288 h 18288"/>
              <a:gd name="connsiteX13" fmla="*/ 1381837 w 4242483"/>
              <a:gd name="connsiteY13" fmla="*/ 18288 h 18288"/>
              <a:gd name="connsiteX14" fmla="*/ 733343 w 4242483"/>
              <a:gd name="connsiteY14" fmla="*/ 18288 h 18288"/>
              <a:gd name="connsiteX15" fmla="*/ 0 w 4242483"/>
              <a:gd name="connsiteY15" fmla="*/ 18288 h 18288"/>
              <a:gd name="connsiteX16" fmla="*/ 0 w 4242483"/>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483" h="18288" fill="none" extrusionOk="0">
                <a:moveTo>
                  <a:pt x="0" y="0"/>
                </a:moveTo>
                <a:cubicBezTo>
                  <a:pt x="201244" y="-5617"/>
                  <a:pt x="325237" y="-662"/>
                  <a:pt x="563644" y="0"/>
                </a:cubicBezTo>
                <a:cubicBezTo>
                  <a:pt x="802051" y="662"/>
                  <a:pt x="904517" y="10636"/>
                  <a:pt x="1042439" y="0"/>
                </a:cubicBezTo>
                <a:cubicBezTo>
                  <a:pt x="1180362" y="-10636"/>
                  <a:pt x="1367035" y="17538"/>
                  <a:pt x="1563658" y="0"/>
                </a:cubicBezTo>
                <a:cubicBezTo>
                  <a:pt x="1760281" y="-17538"/>
                  <a:pt x="1938680" y="30199"/>
                  <a:pt x="2212152" y="0"/>
                </a:cubicBezTo>
                <a:cubicBezTo>
                  <a:pt x="2485624" y="-30199"/>
                  <a:pt x="2622357" y="-17590"/>
                  <a:pt x="2775796" y="0"/>
                </a:cubicBezTo>
                <a:cubicBezTo>
                  <a:pt x="2929235" y="17590"/>
                  <a:pt x="3091008" y="10671"/>
                  <a:pt x="3297015" y="0"/>
                </a:cubicBezTo>
                <a:cubicBezTo>
                  <a:pt x="3503022" y="-10671"/>
                  <a:pt x="4004882" y="4197"/>
                  <a:pt x="4242483" y="0"/>
                </a:cubicBezTo>
                <a:cubicBezTo>
                  <a:pt x="4242881" y="7429"/>
                  <a:pt x="4242463" y="10822"/>
                  <a:pt x="4242483" y="18288"/>
                </a:cubicBezTo>
                <a:cubicBezTo>
                  <a:pt x="4020483" y="-11266"/>
                  <a:pt x="3856318" y="39234"/>
                  <a:pt x="3636414" y="18288"/>
                </a:cubicBezTo>
                <a:cubicBezTo>
                  <a:pt x="3416510" y="-2658"/>
                  <a:pt x="3315869" y="2454"/>
                  <a:pt x="3115195" y="18288"/>
                </a:cubicBezTo>
                <a:cubicBezTo>
                  <a:pt x="2914521" y="34122"/>
                  <a:pt x="2582532" y="15715"/>
                  <a:pt x="2424276" y="18288"/>
                </a:cubicBezTo>
                <a:cubicBezTo>
                  <a:pt x="2266020" y="20861"/>
                  <a:pt x="2119173" y="21828"/>
                  <a:pt x="1860632" y="18288"/>
                </a:cubicBezTo>
                <a:cubicBezTo>
                  <a:pt x="1602091" y="14748"/>
                  <a:pt x="1538782" y="35157"/>
                  <a:pt x="1381837" y="18288"/>
                </a:cubicBezTo>
                <a:cubicBezTo>
                  <a:pt x="1224892" y="1419"/>
                  <a:pt x="904167" y="32734"/>
                  <a:pt x="733343" y="18288"/>
                </a:cubicBezTo>
                <a:cubicBezTo>
                  <a:pt x="562519" y="3842"/>
                  <a:pt x="331401" y="37185"/>
                  <a:pt x="0" y="18288"/>
                </a:cubicBezTo>
                <a:cubicBezTo>
                  <a:pt x="-591" y="13205"/>
                  <a:pt x="-663" y="6329"/>
                  <a:pt x="0" y="0"/>
                </a:cubicBezTo>
                <a:close/>
              </a:path>
              <a:path w="4242483" h="18288" stroke="0" extrusionOk="0">
                <a:moveTo>
                  <a:pt x="0" y="0"/>
                </a:moveTo>
                <a:cubicBezTo>
                  <a:pt x="115272" y="8242"/>
                  <a:pt x="396340" y="20103"/>
                  <a:pt x="563644" y="0"/>
                </a:cubicBezTo>
                <a:cubicBezTo>
                  <a:pt x="730948" y="-20103"/>
                  <a:pt x="803967" y="-5143"/>
                  <a:pt x="1042439" y="0"/>
                </a:cubicBezTo>
                <a:cubicBezTo>
                  <a:pt x="1280912" y="5143"/>
                  <a:pt x="1574360" y="31190"/>
                  <a:pt x="1733357" y="0"/>
                </a:cubicBezTo>
                <a:cubicBezTo>
                  <a:pt x="1892354" y="-31190"/>
                  <a:pt x="2085876" y="8740"/>
                  <a:pt x="2297002" y="0"/>
                </a:cubicBezTo>
                <a:cubicBezTo>
                  <a:pt x="2508129" y="-8740"/>
                  <a:pt x="2627376" y="-8913"/>
                  <a:pt x="2860646" y="0"/>
                </a:cubicBezTo>
                <a:cubicBezTo>
                  <a:pt x="3093916" y="8913"/>
                  <a:pt x="3220256" y="31987"/>
                  <a:pt x="3551564" y="0"/>
                </a:cubicBezTo>
                <a:cubicBezTo>
                  <a:pt x="3882872" y="-31987"/>
                  <a:pt x="3948926" y="2131"/>
                  <a:pt x="4242483" y="0"/>
                </a:cubicBezTo>
                <a:cubicBezTo>
                  <a:pt x="4241597" y="5429"/>
                  <a:pt x="4243304" y="14046"/>
                  <a:pt x="4242483" y="18288"/>
                </a:cubicBezTo>
                <a:cubicBezTo>
                  <a:pt x="3989096" y="22464"/>
                  <a:pt x="3827790" y="-5372"/>
                  <a:pt x="3721264" y="18288"/>
                </a:cubicBezTo>
                <a:cubicBezTo>
                  <a:pt x="3614738" y="41948"/>
                  <a:pt x="3404140" y="2039"/>
                  <a:pt x="3115195" y="18288"/>
                </a:cubicBezTo>
                <a:cubicBezTo>
                  <a:pt x="2826250" y="34537"/>
                  <a:pt x="2778477" y="25905"/>
                  <a:pt x="2509126" y="18288"/>
                </a:cubicBezTo>
                <a:cubicBezTo>
                  <a:pt x="2239775" y="10671"/>
                  <a:pt x="2140237" y="13785"/>
                  <a:pt x="1945481" y="18288"/>
                </a:cubicBezTo>
                <a:cubicBezTo>
                  <a:pt x="1750726" y="22791"/>
                  <a:pt x="1408405" y="38963"/>
                  <a:pt x="1254563" y="18288"/>
                </a:cubicBezTo>
                <a:cubicBezTo>
                  <a:pt x="1100721" y="-2387"/>
                  <a:pt x="812726" y="18846"/>
                  <a:pt x="563644" y="18288"/>
                </a:cubicBezTo>
                <a:cubicBezTo>
                  <a:pt x="314562" y="17730"/>
                  <a:pt x="157920" y="15588"/>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06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CE7BDE-4DC4-3A2A-0E97-0944E3A16AE7}"/>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C5B292A-9650-4617-E624-3750EA9F5BE6}"/>
              </a:ext>
            </a:extLst>
          </p:cNvPr>
          <p:cNvSpPr>
            <a:spLocks noGrp="1"/>
          </p:cNvSpPr>
          <p:nvPr>
            <p:ph type="title"/>
          </p:nvPr>
        </p:nvSpPr>
        <p:spPr>
          <a:xfrm>
            <a:off x="1113519" y="2960716"/>
            <a:ext cx="4035283" cy="2387600"/>
          </a:xfrm>
        </p:spPr>
        <p:txBody>
          <a:bodyPr vert="horz" lIns="91440" tIns="45720" rIns="91440" bIns="45720" rtlCol="0" anchor="t">
            <a:normAutofit/>
          </a:bodyPr>
          <a:lstStyle/>
          <a:p>
            <a:pPr algn="l" defTabSz="914400">
              <a:lnSpc>
                <a:spcPct val="90000"/>
              </a:lnSpc>
            </a:pPr>
            <a:r>
              <a:rPr lang="en-US" sz="4100" kern="1200" dirty="0" err="1">
                <a:solidFill>
                  <a:schemeClr val="tx1"/>
                </a:solidFill>
                <a:latin typeface="+mj-lt"/>
                <a:ea typeface="+mj-ea"/>
                <a:cs typeface="+mj-cs"/>
              </a:rPr>
              <a:t>L’attività</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fisica</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deve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essere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parte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della</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terapia</a:t>
            </a:r>
            <a:endParaRPr lang="en-US" sz="4100" kern="1200" dirty="0">
              <a:solidFill>
                <a:schemeClr val="tx1"/>
              </a:solidFill>
              <a:latin typeface="+mj-lt"/>
              <a:ea typeface="+mj-ea"/>
              <a:cs typeface="+mj-cs"/>
            </a:endParaRPr>
          </a:p>
        </p:txBody>
      </p:sp>
      <p:grpSp>
        <p:nvGrpSpPr>
          <p:cNvPr id="43" name="Group 4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330" cy="673460"/>
            <a:chOff x="3940602" y="308034"/>
            <a:chExt cx="2116791" cy="3428999"/>
          </a:xfrm>
          <a:solidFill>
            <a:schemeClr val="accent4"/>
          </a:solidFill>
        </p:grpSpPr>
        <p:sp>
          <p:nvSpPr>
            <p:cNvPr id="44" name="Rectangle 4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391886"/>
            <a:ext cx="6007801"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a:extLst>
              <a:ext uri="{FF2B5EF4-FFF2-40B4-BE49-F238E27FC236}">
                <a16:creationId xmlns:a16="http://schemas.microsoft.com/office/drawing/2014/main" id="{96CF7D04-FDA4-B237-85DD-97629BE2EE59}"/>
              </a:ext>
            </a:extLst>
          </p:cNvPr>
          <p:cNvPicPr>
            <a:picLocks noChangeAspect="1"/>
          </p:cNvPicPr>
          <p:nvPr/>
        </p:nvPicPr>
        <p:blipFill>
          <a:blip r:embed="rId2"/>
          <a:srcRect r="8681" b="2"/>
          <a:stretch>
            <a:fillRect/>
          </a:stretch>
        </p:blipFill>
        <p:spPr>
          <a:xfrm>
            <a:off x="5945698" y="666728"/>
            <a:ext cx="5485062" cy="5465791"/>
          </a:xfrm>
          <a:prstGeom prst="rect">
            <a:avLst/>
          </a:prstGeom>
        </p:spPr>
      </p:pic>
    </p:spTree>
    <p:extLst>
      <p:ext uri="{BB962C8B-B14F-4D97-AF65-F5344CB8AC3E}">
        <p14:creationId xmlns:p14="http://schemas.microsoft.com/office/powerpoint/2010/main" val="397630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302426-8A17-E044-934C-E09451BF16E1}"/>
              </a:ext>
            </a:extLst>
          </p:cNvPr>
          <p:cNvSpPr>
            <a:spLocks noGrp="1"/>
          </p:cNvSpPr>
          <p:nvPr>
            <p:ph type="title"/>
          </p:nvPr>
        </p:nvSpPr>
        <p:spPr>
          <a:xfrm>
            <a:off x="686655" y="1153572"/>
            <a:ext cx="3199566" cy="4461163"/>
          </a:xfrm>
        </p:spPr>
        <p:txBody>
          <a:bodyPr>
            <a:normAutofit/>
          </a:bodyPr>
          <a:lstStyle/>
          <a:p>
            <a:r>
              <a:rPr lang="it-IT">
                <a:solidFill>
                  <a:srgbClr val="FFFFFF"/>
                </a:solidFill>
              </a:rPr>
              <a:t>La dieta</a:t>
            </a:r>
          </a:p>
        </p:txBody>
      </p:sp>
      <p:sp>
        <p:nvSpPr>
          <p:cNvPr id="41"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Segnaposto contenuto 2">
            <a:extLst>
              <a:ext uri="{FF2B5EF4-FFF2-40B4-BE49-F238E27FC236}">
                <a16:creationId xmlns:a16="http://schemas.microsoft.com/office/drawing/2014/main" id="{384FFB34-B896-AE9E-FB64-ECAFD6E3FE41}"/>
              </a:ext>
            </a:extLst>
          </p:cNvPr>
          <p:cNvSpPr>
            <a:spLocks noGrp="1"/>
          </p:cNvSpPr>
          <p:nvPr>
            <p:ph idx="1"/>
          </p:nvPr>
        </p:nvSpPr>
        <p:spPr>
          <a:xfrm>
            <a:off x="4446149" y="591344"/>
            <a:ext cx="6904693" cy="5585619"/>
          </a:xfrm>
        </p:spPr>
        <p:txBody>
          <a:bodyPr anchor="ctr">
            <a:normAutofit/>
          </a:bodyPr>
          <a:lstStyle/>
          <a:p>
            <a:pPr>
              <a:lnSpc>
                <a:spcPct val="90000"/>
              </a:lnSpc>
            </a:pPr>
            <a:r>
              <a:rPr lang="it-IT" sz="2700" dirty="0"/>
              <a:t>La dieta deve innanzitutto essere ipocalorica </a:t>
            </a:r>
          </a:p>
          <a:p>
            <a:pPr>
              <a:lnSpc>
                <a:spcPct val="90000"/>
              </a:lnSpc>
            </a:pPr>
            <a:r>
              <a:rPr lang="it-IT" sz="2700" dirty="0"/>
              <a:t>Ridurre di 500-1000 kcal l’apporto calorico giornaliero individuale (può produrre la riduzione di 1–2 kg a settimana) </a:t>
            </a:r>
          </a:p>
          <a:p>
            <a:pPr>
              <a:lnSpc>
                <a:spcPct val="90000"/>
              </a:lnSpc>
            </a:pPr>
            <a:r>
              <a:rPr lang="it-IT" sz="2700" dirty="0"/>
              <a:t>In generale è possibile prevedere un apporto calorico giornaliero di 1400-1600 kcal/die per le donne 1800-2000 kcal/die per gli uomini</a:t>
            </a:r>
          </a:p>
          <a:p>
            <a:pPr>
              <a:lnSpc>
                <a:spcPct val="90000"/>
              </a:lnSpc>
            </a:pPr>
            <a:r>
              <a:rPr lang="it-IT" sz="2700" dirty="0"/>
              <a:t>Un target ragionevole, per riuscire ad avere significativi effetti metabolici, può essere la perdita di peso di circa il 5 – 10 % del peso corporeo iniziale nell’arco di 4-6 mesi</a:t>
            </a:r>
          </a:p>
        </p:txBody>
      </p:sp>
    </p:spTree>
    <p:extLst>
      <p:ext uri="{BB962C8B-B14F-4D97-AF65-F5344CB8AC3E}">
        <p14:creationId xmlns:p14="http://schemas.microsoft.com/office/powerpoint/2010/main" val="181965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609440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2" y="0"/>
            <a:ext cx="6094403"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olo 7">
            <a:extLst>
              <a:ext uri="{FF2B5EF4-FFF2-40B4-BE49-F238E27FC236}">
                <a16:creationId xmlns:a16="http://schemas.microsoft.com/office/drawing/2014/main" id="{3FC16F64-BF56-6F7D-4020-BBD40F5C1392}"/>
              </a:ext>
            </a:extLst>
          </p:cNvPr>
          <p:cNvSpPr>
            <a:spLocks noGrp="1"/>
          </p:cNvSpPr>
          <p:nvPr>
            <p:ph type="title"/>
          </p:nvPr>
        </p:nvSpPr>
        <p:spPr>
          <a:xfrm>
            <a:off x="6732896" y="637763"/>
            <a:ext cx="4309575" cy="1627274"/>
          </a:xfrm>
        </p:spPr>
        <p:txBody>
          <a:bodyPr anchor="t">
            <a:normAutofit/>
          </a:bodyPr>
          <a:lstStyle/>
          <a:p>
            <a:pPr algn="l">
              <a:lnSpc>
                <a:spcPct val="90000"/>
              </a:lnSpc>
            </a:pPr>
            <a:r>
              <a:rPr lang="it-IT" sz="3700"/>
              <a:t>Orario e composizione dei pasti</a:t>
            </a:r>
          </a:p>
        </p:txBody>
      </p:sp>
      <p:sp>
        <p:nvSpPr>
          <p:cNvPr id="32" name="Rectangle 2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2896" y="2267042"/>
            <a:ext cx="457081"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A9A49B84-1F38-606E-508A-0ABA31E2823C}"/>
              </a:ext>
            </a:extLst>
          </p:cNvPr>
          <p:cNvPicPr>
            <a:picLocks noChangeAspect="1"/>
          </p:cNvPicPr>
          <p:nvPr/>
        </p:nvPicPr>
        <p:blipFill>
          <a:blip r:embed="rId2"/>
          <a:stretch>
            <a:fillRect/>
          </a:stretch>
        </p:blipFill>
        <p:spPr>
          <a:xfrm>
            <a:off x="1155246" y="1461064"/>
            <a:ext cx="4283291" cy="1884646"/>
          </a:xfrm>
          <a:prstGeom prst="rect">
            <a:avLst/>
          </a:prstGeom>
        </p:spPr>
      </p:pic>
      <p:pic>
        <p:nvPicPr>
          <p:cNvPr id="7" name="Immagine 6">
            <a:extLst>
              <a:ext uri="{FF2B5EF4-FFF2-40B4-BE49-F238E27FC236}">
                <a16:creationId xmlns:a16="http://schemas.microsoft.com/office/drawing/2014/main" id="{884114B6-9A8D-CA97-0BBA-6AEC1FED50CF}"/>
              </a:ext>
            </a:extLst>
          </p:cNvPr>
          <p:cNvPicPr>
            <a:picLocks noChangeAspect="1"/>
          </p:cNvPicPr>
          <p:nvPr/>
        </p:nvPicPr>
        <p:blipFill>
          <a:blip r:embed="rId3"/>
          <a:stretch>
            <a:fillRect/>
          </a:stretch>
        </p:blipFill>
        <p:spPr>
          <a:xfrm>
            <a:off x="1155246" y="3506581"/>
            <a:ext cx="4283285" cy="2505720"/>
          </a:xfrm>
          <a:prstGeom prst="rect">
            <a:avLst/>
          </a:prstGeom>
        </p:spPr>
      </p:pic>
      <p:sp>
        <p:nvSpPr>
          <p:cNvPr id="12" name="Content Placeholder 11">
            <a:extLst>
              <a:ext uri="{FF2B5EF4-FFF2-40B4-BE49-F238E27FC236}">
                <a16:creationId xmlns:a16="http://schemas.microsoft.com/office/drawing/2014/main" id="{09D47414-2DDF-B6A5-2D68-94602A6662D1}"/>
              </a:ext>
            </a:extLst>
          </p:cNvPr>
          <p:cNvSpPr>
            <a:spLocks noGrp="1"/>
          </p:cNvSpPr>
          <p:nvPr>
            <p:ph idx="1"/>
          </p:nvPr>
        </p:nvSpPr>
        <p:spPr>
          <a:xfrm>
            <a:off x="6732887" y="2474804"/>
            <a:ext cx="4309579" cy="3739724"/>
          </a:xfrm>
        </p:spPr>
        <p:txBody>
          <a:bodyPr>
            <a:normAutofit/>
          </a:bodyPr>
          <a:lstStyle/>
          <a:p>
            <a:r>
              <a:rPr lang="en-US" sz="2000"/>
              <a:t>Per i pazienti in terapia antidiabetica è importante rispettare il numero e l’orario dei pasti e mantenere la composizione relativamente costante.</a:t>
            </a:r>
          </a:p>
          <a:p>
            <a:r>
              <a:rPr lang="en-US" sz="2000"/>
              <a:t>Ciò aiuta a prevenire rilevanti escursioni glicemiche e la possibilità di ipoglicemie</a:t>
            </a:r>
            <a:endParaRPr lang="en-US" sz="2000" dirty="0"/>
          </a:p>
        </p:txBody>
      </p:sp>
    </p:spTree>
    <p:extLst>
      <p:ext uri="{BB962C8B-B14F-4D97-AF65-F5344CB8AC3E}">
        <p14:creationId xmlns:p14="http://schemas.microsoft.com/office/powerpoint/2010/main" val="139345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EA2D4BE-E521-3F11-9AF2-0C6C6071B733}"/>
              </a:ext>
            </a:extLst>
          </p:cNvPr>
          <p:cNvSpPr>
            <a:spLocks noGrp="1"/>
          </p:cNvSpPr>
          <p:nvPr>
            <p:ph type="title"/>
          </p:nvPr>
        </p:nvSpPr>
        <p:spPr>
          <a:xfrm>
            <a:off x="1371241" y="294538"/>
            <a:ext cx="9893374" cy="1033669"/>
          </a:xfrm>
        </p:spPr>
        <p:txBody>
          <a:bodyPr>
            <a:normAutofit/>
          </a:bodyPr>
          <a:lstStyle/>
          <a:p>
            <a:r>
              <a:rPr lang="it-IT" sz="4000">
                <a:solidFill>
                  <a:srgbClr val="FFFFFF"/>
                </a:solidFill>
              </a:rPr>
              <a:t>Il controllo glicemico</a:t>
            </a:r>
          </a:p>
        </p:txBody>
      </p:sp>
      <p:sp>
        <p:nvSpPr>
          <p:cNvPr id="17" name="Segnaposto contenuto 2">
            <a:extLst>
              <a:ext uri="{FF2B5EF4-FFF2-40B4-BE49-F238E27FC236}">
                <a16:creationId xmlns:a16="http://schemas.microsoft.com/office/drawing/2014/main" id="{69ADD94B-5CC8-D732-8667-E92B2BD490B8}"/>
              </a:ext>
            </a:extLst>
          </p:cNvPr>
          <p:cNvSpPr>
            <a:spLocks noGrp="1"/>
          </p:cNvSpPr>
          <p:nvPr>
            <p:ph idx="1"/>
          </p:nvPr>
        </p:nvSpPr>
        <p:spPr>
          <a:xfrm>
            <a:off x="1371241" y="2318197"/>
            <a:ext cx="9721499" cy="3683358"/>
          </a:xfrm>
        </p:spPr>
        <p:txBody>
          <a:bodyPr anchor="ctr">
            <a:normAutofit/>
          </a:bodyPr>
          <a:lstStyle/>
          <a:p>
            <a:pPr marL="0" indent="0">
              <a:buNone/>
            </a:pPr>
            <a:r>
              <a:rPr lang="it-IT" sz="2000" dirty="0"/>
              <a:t>La glicemia può essere influenzata da vari fattori:</a:t>
            </a:r>
          </a:p>
          <a:p>
            <a:endParaRPr lang="it-IT" sz="2000" dirty="0"/>
          </a:p>
          <a:p>
            <a:r>
              <a:rPr lang="it-IT" sz="2000" dirty="0"/>
              <a:t>quantità e qualità degli zuccheri (semplici o complessi) contenuti negli alimenti</a:t>
            </a:r>
          </a:p>
          <a:p>
            <a:endParaRPr lang="it-IT" sz="2000" dirty="0"/>
          </a:p>
          <a:p>
            <a:r>
              <a:rPr lang="it-IT" sz="2000" dirty="0"/>
              <a:t>contemporanea assunzione di altri nutrienti (grassi, proteine, fibra)</a:t>
            </a:r>
          </a:p>
          <a:p>
            <a:endParaRPr lang="it-IT" sz="2000" dirty="0"/>
          </a:p>
          <a:p>
            <a:r>
              <a:rPr lang="it-IT" sz="2000" dirty="0"/>
              <a:t>indice glicemico degli alimenti</a:t>
            </a:r>
          </a:p>
        </p:txBody>
      </p:sp>
    </p:spTree>
    <p:extLst>
      <p:ext uri="{BB962C8B-B14F-4D97-AF65-F5344CB8AC3E}">
        <p14:creationId xmlns:p14="http://schemas.microsoft.com/office/powerpoint/2010/main" val="3641541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607460C-FCAE-79F3-4CB0-EB70F65D3FE0}"/>
              </a:ext>
            </a:extLst>
          </p:cNvPr>
          <p:cNvSpPr>
            <a:spLocks noGrp="1"/>
          </p:cNvSpPr>
          <p:nvPr>
            <p:ph type="title"/>
          </p:nvPr>
        </p:nvSpPr>
        <p:spPr>
          <a:xfrm>
            <a:off x="1159630" y="995318"/>
            <a:ext cx="9869564" cy="1193968"/>
          </a:xfrm>
          <a:solidFill>
            <a:srgbClr val="FFFFFF"/>
          </a:solidFill>
          <a:ln w="38100">
            <a:solidFill>
              <a:srgbClr val="7F7F7F"/>
            </a:solidFill>
            <a:miter lim="800000"/>
          </a:ln>
        </p:spPr>
        <p:txBody>
          <a:bodyPr>
            <a:normAutofit/>
          </a:bodyPr>
          <a:lstStyle/>
          <a:p>
            <a:r>
              <a:rPr lang="it-IT" sz="3600">
                <a:solidFill>
                  <a:srgbClr val="3F3F3F"/>
                </a:solidFill>
              </a:rPr>
              <a:t>Zuccheri semplici e complessi</a:t>
            </a:r>
          </a:p>
        </p:txBody>
      </p:sp>
      <p:sp>
        <p:nvSpPr>
          <p:cNvPr id="3" name="Segnaposto contenuto 2">
            <a:extLst>
              <a:ext uri="{FF2B5EF4-FFF2-40B4-BE49-F238E27FC236}">
                <a16:creationId xmlns:a16="http://schemas.microsoft.com/office/drawing/2014/main" id="{0516F2C0-99FC-3920-2EBE-9ECA04D1C056}"/>
              </a:ext>
            </a:extLst>
          </p:cNvPr>
          <p:cNvSpPr>
            <a:spLocks noGrp="1"/>
          </p:cNvSpPr>
          <p:nvPr>
            <p:ph sz="half" idx="1"/>
          </p:nvPr>
        </p:nvSpPr>
        <p:spPr>
          <a:xfrm>
            <a:off x="1476530" y="2888250"/>
            <a:ext cx="4296232" cy="2959777"/>
          </a:xfrm>
        </p:spPr>
        <p:txBody>
          <a:bodyPr anchor="t">
            <a:normAutofit fontScale="70000" lnSpcReduction="20000"/>
          </a:bodyPr>
          <a:lstStyle/>
          <a:p>
            <a:pPr marL="0" indent="0">
              <a:lnSpc>
                <a:spcPct val="90000"/>
              </a:lnSpc>
              <a:buNone/>
            </a:pPr>
            <a:r>
              <a:rPr lang="it-IT" sz="2300" dirty="0"/>
              <a:t>Semplici:</a:t>
            </a:r>
          </a:p>
          <a:p>
            <a:pPr>
              <a:lnSpc>
                <a:spcPct val="90000"/>
              </a:lnSpc>
            </a:pPr>
            <a:endParaRPr lang="it-IT" sz="1400" dirty="0"/>
          </a:p>
          <a:p>
            <a:pPr>
              <a:lnSpc>
                <a:spcPct val="90000"/>
              </a:lnSpc>
            </a:pPr>
            <a:r>
              <a:rPr lang="it-IT" sz="1800" dirty="0"/>
              <a:t>Glucosio</a:t>
            </a:r>
          </a:p>
          <a:p>
            <a:pPr>
              <a:lnSpc>
                <a:spcPct val="90000"/>
              </a:lnSpc>
            </a:pPr>
            <a:endParaRPr lang="it-IT" sz="1800" dirty="0"/>
          </a:p>
          <a:p>
            <a:pPr>
              <a:lnSpc>
                <a:spcPct val="90000"/>
              </a:lnSpc>
            </a:pPr>
            <a:r>
              <a:rPr lang="it-IT" sz="1800" dirty="0"/>
              <a:t>Fruttosio</a:t>
            </a:r>
          </a:p>
          <a:p>
            <a:pPr>
              <a:lnSpc>
                <a:spcPct val="90000"/>
              </a:lnSpc>
            </a:pPr>
            <a:endParaRPr lang="it-IT" sz="1800" dirty="0"/>
          </a:p>
          <a:p>
            <a:pPr>
              <a:lnSpc>
                <a:spcPct val="90000"/>
              </a:lnSpc>
            </a:pPr>
            <a:r>
              <a:rPr lang="it-IT" sz="1800" dirty="0"/>
              <a:t>Lattosio</a:t>
            </a:r>
          </a:p>
          <a:p>
            <a:pPr>
              <a:lnSpc>
                <a:spcPct val="90000"/>
              </a:lnSpc>
            </a:pPr>
            <a:endParaRPr lang="it-IT" sz="1800" dirty="0"/>
          </a:p>
          <a:p>
            <a:pPr>
              <a:lnSpc>
                <a:spcPct val="90000"/>
              </a:lnSpc>
            </a:pPr>
            <a:r>
              <a:rPr lang="it-IT" sz="1800" dirty="0"/>
              <a:t>Saccarosio</a:t>
            </a:r>
          </a:p>
          <a:p>
            <a:pPr>
              <a:lnSpc>
                <a:spcPct val="90000"/>
              </a:lnSpc>
            </a:pPr>
            <a:endParaRPr lang="it-IT" sz="1400" dirty="0"/>
          </a:p>
          <a:p>
            <a:pPr>
              <a:lnSpc>
                <a:spcPct val="90000"/>
              </a:lnSpc>
            </a:pPr>
            <a:endParaRPr lang="it-IT" sz="1400" dirty="0"/>
          </a:p>
          <a:p>
            <a:pPr marL="0" indent="0">
              <a:lnSpc>
                <a:spcPct val="90000"/>
              </a:lnSpc>
              <a:buNone/>
            </a:pPr>
            <a:r>
              <a:rPr lang="it-IT" sz="2000" dirty="0"/>
              <a:t>Veloce assorbimento</a:t>
            </a:r>
          </a:p>
          <a:p>
            <a:pPr marL="0" indent="0">
              <a:lnSpc>
                <a:spcPct val="90000"/>
              </a:lnSpc>
              <a:buNone/>
            </a:pPr>
            <a:endParaRPr lang="it-IT" sz="2000" dirty="0"/>
          </a:p>
          <a:p>
            <a:pPr marL="0" indent="0">
              <a:lnSpc>
                <a:spcPct val="90000"/>
              </a:lnSpc>
              <a:buNone/>
            </a:pPr>
            <a:r>
              <a:rPr lang="it-IT" sz="2000" dirty="0"/>
              <a:t>Alimenti che li contengono: Zucchero, dolci, frutta, succhi di frutta, latte, marmellate, coca cola, aranciata…</a:t>
            </a:r>
          </a:p>
          <a:p>
            <a:pPr>
              <a:lnSpc>
                <a:spcPct val="90000"/>
              </a:lnSpc>
            </a:pPr>
            <a:endParaRPr lang="it-IT" sz="2000" dirty="0"/>
          </a:p>
          <a:p>
            <a:pPr>
              <a:lnSpc>
                <a:spcPct val="90000"/>
              </a:lnSpc>
            </a:pPr>
            <a:endParaRPr lang="it-IT" sz="1400" dirty="0"/>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Segnaposto contenuto 3">
            <a:extLst>
              <a:ext uri="{FF2B5EF4-FFF2-40B4-BE49-F238E27FC236}">
                <a16:creationId xmlns:a16="http://schemas.microsoft.com/office/drawing/2014/main" id="{55824A5C-D2D5-B406-A54F-F3DC15B301F0}"/>
              </a:ext>
            </a:extLst>
          </p:cNvPr>
          <p:cNvSpPr>
            <a:spLocks noGrp="1"/>
          </p:cNvSpPr>
          <p:nvPr>
            <p:ph sz="half" idx="2"/>
          </p:nvPr>
        </p:nvSpPr>
        <p:spPr>
          <a:xfrm>
            <a:off x="6416059" y="2888250"/>
            <a:ext cx="4291476" cy="2959778"/>
          </a:xfrm>
        </p:spPr>
        <p:txBody>
          <a:bodyPr anchor="t">
            <a:normAutofit fontScale="70000" lnSpcReduction="20000"/>
          </a:bodyPr>
          <a:lstStyle/>
          <a:p>
            <a:pPr marL="0" indent="0">
              <a:buNone/>
            </a:pPr>
            <a:r>
              <a:rPr lang="it-IT" sz="2300" dirty="0"/>
              <a:t>Complessi:</a:t>
            </a:r>
          </a:p>
          <a:p>
            <a:endParaRPr lang="it-IT" sz="2000" dirty="0"/>
          </a:p>
          <a:p>
            <a:r>
              <a:rPr lang="it-IT" sz="2000" dirty="0"/>
              <a:t>Amido</a:t>
            </a:r>
          </a:p>
          <a:p>
            <a:endParaRPr lang="it-IT" sz="2000" dirty="0"/>
          </a:p>
          <a:p>
            <a:endParaRPr lang="it-IT" sz="2000" dirty="0"/>
          </a:p>
          <a:p>
            <a:pPr marL="0" indent="0">
              <a:buNone/>
            </a:pPr>
            <a:endParaRPr lang="it-IT" sz="2000" dirty="0"/>
          </a:p>
          <a:p>
            <a:pPr marL="0" indent="0">
              <a:buNone/>
            </a:pPr>
            <a:endParaRPr lang="it-IT" sz="2000" dirty="0"/>
          </a:p>
          <a:p>
            <a:pPr marL="0" indent="0">
              <a:buNone/>
            </a:pPr>
            <a:endParaRPr lang="it-IT" sz="2000" dirty="0"/>
          </a:p>
          <a:p>
            <a:pPr marL="0" indent="0">
              <a:buNone/>
            </a:pPr>
            <a:endParaRPr lang="it-IT" sz="2000" dirty="0"/>
          </a:p>
          <a:p>
            <a:pPr marL="0" indent="0">
              <a:buNone/>
            </a:pPr>
            <a:r>
              <a:rPr lang="it-IT" sz="2000" dirty="0"/>
              <a:t>Lento assorbimento</a:t>
            </a:r>
          </a:p>
          <a:p>
            <a:pPr marL="0" indent="0">
              <a:buNone/>
            </a:pPr>
            <a:r>
              <a:rPr lang="it-IT" sz="2000" dirty="0"/>
              <a:t>Alimenti che li contengono: Pasta, </a:t>
            </a:r>
            <a:r>
              <a:rPr lang="it-IT" sz="2000" dirty="0" err="1"/>
              <a:t>pane,riso</a:t>
            </a:r>
            <a:r>
              <a:rPr lang="it-IT" sz="2000" dirty="0"/>
              <a:t> cereali, crackers, legumi….</a:t>
            </a:r>
          </a:p>
        </p:txBody>
      </p:sp>
    </p:spTree>
    <p:extLst>
      <p:ext uri="{BB962C8B-B14F-4D97-AF65-F5344CB8AC3E}">
        <p14:creationId xmlns:p14="http://schemas.microsoft.com/office/powerpoint/2010/main" val="413251263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EA55FAA2-EED0-E5D2-931A-E179E94C2BDE}"/>
              </a:ext>
            </a:extLst>
          </p:cNvPr>
          <p:cNvSpPr>
            <a:spLocks noGrp="1"/>
          </p:cNvSpPr>
          <p:nvPr>
            <p:ph type="title"/>
          </p:nvPr>
        </p:nvSpPr>
        <p:spPr>
          <a:xfrm>
            <a:off x="5296382" y="329184"/>
            <a:ext cx="6249482" cy="1783080"/>
          </a:xfrm>
        </p:spPr>
        <p:txBody>
          <a:bodyPr anchor="b">
            <a:normAutofit/>
          </a:bodyPr>
          <a:lstStyle/>
          <a:p>
            <a:r>
              <a:rPr lang="it-IT" sz="5300"/>
              <a:t>Zuccheri complessi speciali: le FIBRE</a:t>
            </a:r>
          </a:p>
        </p:txBody>
      </p:sp>
      <p:pic>
        <p:nvPicPr>
          <p:cNvPr id="17" name="Picture 16" descr="Verdure e frutta assortite">
            <a:extLst>
              <a:ext uri="{FF2B5EF4-FFF2-40B4-BE49-F238E27FC236}">
                <a16:creationId xmlns:a16="http://schemas.microsoft.com/office/drawing/2014/main" id="{0B51893F-05DC-FB68-D1EB-4B4642D77040}"/>
              </a:ext>
            </a:extLst>
          </p:cNvPr>
          <p:cNvPicPr>
            <a:picLocks noChangeAspect="1"/>
          </p:cNvPicPr>
          <p:nvPr/>
        </p:nvPicPr>
        <p:blipFill>
          <a:blip r:embed="rId2"/>
          <a:srcRect l="33482" r="21199" b="-1"/>
          <a:stretch>
            <a:fillRect/>
          </a:stretch>
        </p:blipFill>
        <p:spPr>
          <a:xfrm>
            <a:off x="20" y="10"/>
            <a:ext cx="465611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382" y="2374947"/>
            <a:ext cx="4242484" cy="18288"/>
          </a:xfrm>
          <a:custGeom>
            <a:avLst/>
            <a:gdLst>
              <a:gd name="connsiteX0" fmla="*/ 0 w 4242484"/>
              <a:gd name="connsiteY0" fmla="*/ 0 h 18288"/>
              <a:gd name="connsiteX1" fmla="*/ 478795 w 4242484"/>
              <a:gd name="connsiteY1" fmla="*/ 0 h 18288"/>
              <a:gd name="connsiteX2" fmla="*/ 957589 w 4242484"/>
              <a:gd name="connsiteY2" fmla="*/ 0 h 18288"/>
              <a:gd name="connsiteX3" fmla="*/ 1521234 w 4242484"/>
              <a:gd name="connsiteY3" fmla="*/ 0 h 18288"/>
              <a:gd name="connsiteX4" fmla="*/ 2212152 w 4242484"/>
              <a:gd name="connsiteY4" fmla="*/ 0 h 18288"/>
              <a:gd name="connsiteX5" fmla="*/ 2733372 w 4242484"/>
              <a:gd name="connsiteY5" fmla="*/ 0 h 18288"/>
              <a:gd name="connsiteX6" fmla="*/ 3254591 w 4242484"/>
              <a:gd name="connsiteY6" fmla="*/ 0 h 18288"/>
              <a:gd name="connsiteX7" fmla="*/ 4242484 w 4242484"/>
              <a:gd name="connsiteY7" fmla="*/ 0 h 18288"/>
              <a:gd name="connsiteX8" fmla="*/ 4242484 w 4242484"/>
              <a:gd name="connsiteY8" fmla="*/ 18288 h 18288"/>
              <a:gd name="connsiteX9" fmla="*/ 3593990 w 4242484"/>
              <a:gd name="connsiteY9" fmla="*/ 18288 h 18288"/>
              <a:gd name="connsiteX10" fmla="*/ 3072771 w 4242484"/>
              <a:gd name="connsiteY10" fmla="*/ 18288 h 18288"/>
              <a:gd name="connsiteX11" fmla="*/ 2551551 w 4242484"/>
              <a:gd name="connsiteY11" fmla="*/ 18288 h 18288"/>
              <a:gd name="connsiteX12" fmla="*/ 1903057 w 4242484"/>
              <a:gd name="connsiteY12" fmla="*/ 18288 h 18288"/>
              <a:gd name="connsiteX13" fmla="*/ 1212138 w 4242484"/>
              <a:gd name="connsiteY13" fmla="*/ 18288 h 18288"/>
              <a:gd name="connsiteX14" fmla="*/ 733344 w 4242484"/>
              <a:gd name="connsiteY14" fmla="*/ 18288 h 18288"/>
              <a:gd name="connsiteX15" fmla="*/ 0 w 4242484"/>
              <a:gd name="connsiteY15" fmla="*/ 18288 h 18288"/>
              <a:gd name="connsiteX16" fmla="*/ 0 w 4242484"/>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484" h="18288" fill="none" extrusionOk="0">
                <a:moveTo>
                  <a:pt x="0" y="0"/>
                </a:moveTo>
                <a:cubicBezTo>
                  <a:pt x="123417" y="20927"/>
                  <a:pt x="372147" y="-19492"/>
                  <a:pt x="478795" y="0"/>
                </a:cubicBezTo>
                <a:cubicBezTo>
                  <a:pt x="585443" y="19492"/>
                  <a:pt x="788006" y="-8297"/>
                  <a:pt x="957589" y="0"/>
                </a:cubicBezTo>
                <a:cubicBezTo>
                  <a:pt x="1127172" y="8297"/>
                  <a:pt x="1316680" y="3018"/>
                  <a:pt x="1521234" y="0"/>
                </a:cubicBezTo>
                <a:cubicBezTo>
                  <a:pt x="1725788" y="-3018"/>
                  <a:pt x="2003830" y="-25568"/>
                  <a:pt x="2212152" y="0"/>
                </a:cubicBezTo>
                <a:cubicBezTo>
                  <a:pt x="2420474" y="25568"/>
                  <a:pt x="2528236" y="2181"/>
                  <a:pt x="2733372" y="0"/>
                </a:cubicBezTo>
                <a:cubicBezTo>
                  <a:pt x="2938508" y="-2181"/>
                  <a:pt x="3103454" y="-3134"/>
                  <a:pt x="3254591" y="0"/>
                </a:cubicBezTo>
                <a:cubicBezTo>
                  <a:pt x="3405728" y="3134"/>
                  <a:pt x="3756985" y="2417"/>
                  <a:pt x="4242484" y="0"/>
                </a:cubicBezTo>
                <a:cubicBezTo>
                  <a:pt x="4243379" y="8974"/>
                  <a:pt x="4241938" y="9359"/>
                  <a:pt x="4242484" y="18288"/>
                </a:cubicBezTo>
                <a:cubicBezTo>
                  <a:pt x="4003294" y="5362"/>
                  <a:pt x="3772971" y="21549"/>
                  <a:pt x="3593990" y="18288"/>
                </a:cubicBezTo>
                <a:cubicBezTo>
                  <a:pt x="3415009" y="15027"/>
                  <a:pt x="3218189" y="-4243"/>
                  <a:pt x="3072771" y="18288"/>
                </a:cubicBezTo>
                <a:cubicBezTo>
                  <a:pt x="2927353" y="40819"/>
                  <a:pt x="2710514" y="15154"/>
                  <a:pt x="2551551" y="18288"/>
                </a:cubicBezTo>
                <a:cubicBezTo>
                  <a:pt x="2392588" y="21422"/>
                  <a:pt x="2129629" y="9884"/>
                  <a:pt x="1903057" y="18288"/>
                </a:cubicBezTo>
                <a:cubicBezTo>
                  <a:pt x="1676485" y="26692"/>
                  <a:pt x="1431009" y="34308"/>
                  <a:pt x="1212138" y="18288"/>
                </a:cubicBezTo>
                <a:cubicBezTo>
                  <a:pt x="993267" y="2268"/>
                  <a:pt x="831164" y="23987"/>
                  <a:pt x="733344" y="18288"/>
                </a:cubicBezTo>
                <a:cubicBezTo>
                  <a:pt x="635524" y="12589"/>
                  <a:pt x="238764" y="45666"/>
                  <a:pt x="0" y="18288"/>
                </a:cubicBezTo>
                <a:cubicBezTo>
                  <a:pt x="-229" y="14222"/>
                  <a:pt x="509" y="5816"/>
                  <a:pt x="0" y="0"/>
                </a:cubicBezTo>
                <a:close/>
              </a:path>
              <a:path w="4242484" h="18288" stroke="0" extrusionOk="0">
                <a:moveTo>
                  <a:pt x="0" y="0"/>
                </a:moveTo>
                <a:cubicBezTo>
                  <a:pt x="203799" y="5615"/>
                  <a:pt x="347584" y="-12895"/>
                  <a:pt x="521219" y="0"/>
                </a:cubicBezTo>
                <a:cubicBezTo>
                  <a:pt x="694854" y="12895"/>
                  <a:pt x="762064" y="-22543"/>
                  <a:pt x="1000014" y="0"/>
                </a:cubicBezTo>
                <a:cubicBezTo>
                  <a:pt x="1237965" y="22543"/>
                  <a:pt x="1276664" y="-10698"/>
                  <a:pt x="1521234" y="0"/>
                </a:cubicBezTo>
                <a:cubicBezTo>
                  <a:pt x="1765804" y="10698"/>
                  <a:pt x="1978114" y="-17502"/>
                  <a:pt x="2127303" y="0"/>
                </a:cubicBezTo>
                <a:cubicBezTo>
                  <a:pt x="2276492" y="17502"/>
                  <a:pt x="2639824" y="-9700"/>
                  <a:pt x="2775797" y="0"/>
                </a:cubicBezTo>
                <a:cubicBezTo>
                  <a:pt x="2911770" y="9700"/>
                  <a:pt x="3269625" y="19866"/>
                  <a:pt x="3466715" y="0"/>
                </a:cubicBezTo>
                <a:cubicBezTo>
                  <a:pt x="3663805" y="-19866"/>
                  <a:pt x="3941074" y="-1861"/>
                  <a:pt x="4242484" y="0"/>
                </a:cubicBezTo>
                <a:cubicBezTo>
                  <a:pt x="4242029" y="6162"/>
                  <a:pt x="4242387" y="11775"/>
                  <a:pt x="4242484" y="18288"/>
                </a:cubicBezTo>
                <a:cubicBezTo>
                  <a:pt x="3961107" y="-7923"/>
                  <a:pt x="3917020" y="46097"/>
                  <a:pt x="3593990" y="18288"/>
                </a:cubicBezTo>
                <a:cubicBezTo>
                  <a:pt x="3270960" y="-9521"/>
                  <a:pt x="3107051" y="46251"/>
                  <a:pt x="2903071" y="18288"/>
                </a:cubicBezTo>
                <a:cubicBezTo>
                  <a:pt x="2699091" y="-9675"/>
                  <a:pt x="2440454" y="29878"/>
                  <a:pt x="2212152" y="18288"/>
                </a:cubicBezTo>
                <a:cubicBezTo>
                  <a:pt x="1983850" y="6698"/>
                  <a:pt x="1855510" y="-3987"/>
                  <a:pt x="1733358" y="18288"/>
                </a:cubicBezTo>
                <a:cubicBezTo>
                  <a:pt x="1611206" y="40563"/>
                  <a:pt x="1309597" y="38876"/>
                  <a:pt x="1084864" y="18288"/>
                </a:cubicBezTo>
                <a:cubicBezTo>
                  <a:pt x="860131" y="-2300"/>
                  <a:pt x="744496" y="21375"/>
                  <a:pt x="521219" y="18288"/>
                </a:cubicBezTo>
                <a:cubicBezTo>
                  <a:pt x="297943" y="15201"/>
                  <a:pt x="235106" y="-582"/>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contenuto 5">
            <a:extLst>
              <a:ext uri="{FF2B5EF4-FFF2-40B4-BE49-F238E27FC236}">
                <a16:creationId xmlns:a16="http://schemas.microsoft.com/office/drawing/2014/main" id="{46315484-E3DE-875B-FE8B-BB53E415511A}"/>
              </a:ext>
            </a:extLst>
          </p:cNvPr>
          <p:cNvSpPr>
            <a:spLocks noGrp="1"/>
          </p:cNvSpPr>
          <p:nvPr>
            <p:ph idx="1"/>
          </p:nvPr>
        </p:nvSpPr>
        <p:spPr>
          <a:xfrm>
            <a:off x="5296382" y="2706624"/>
            <a:ext cx="6249482" cy="3483864"/>
          </a:xfrm>
        </p:spPr>
        <p:txBody>
          <a:bodyPr>
            <a:normAutofit lnSpcReduction="10000"/>
          </a:bodyPr>
          <a:lstStyle/>
          <a:p>
            <a:r>
              <a:rPr lang="it-IT" sz="2200" dirty="0"/>
              <a:t>Zuccheri complessi </a:t>
            </a:r>
            <a:r>
              <a:rPr lang="it-IT" sz="2200" b="1" dirty="0"/>
              <a:t>indigeribili:</a:t>
            </a:r>
          </a:p>
          <a:p>
            <a:r>
              <a:rPr lang="it-IT" sz="2200" dirty="0"/>
              <a:t>La fibra SOLUBILE ( contenuta in frutta, verdura e legumi è in grado di:</a:t>
            </a:r>
          </a:p>
          <a:p>
            <a:endParaRPr lang="it-IT" sz="2200" dirty="0"/>
          </a:p>
          <a:p>
            <a:r>
              <a:rPr lang="it-IT" sz="2200" dirty="0"/>
              <a:t>Aiutare nella riduzione del peso</a:t>
            </a:r>
          </a:p>
          <a:p>
            <a:endParaRPr lang="it-IT" sz="2200" dirty="0"/>
          </a:p>
          <a:p>
            <a:r>
              <a:rPr lang="it-IT" sz="2200" dirty="0"/>
              <a:t>Diminuire la colesterolemia</a:t>
            </a:r>
          </a:p>
          <a:p>
            <a:endParaRPr lang="it-IT" sz="2200" dirty="0"/>
          </a:p>
          <a:p>
            <a:r>
              <a:rPr lang="it-IT" sz="2200" dirty="0"/>
              <a:t>Diminuire la glicemia post-prandiale.</a:t>
            </a:r>
          </a:p>
        </p:txBody>
      </p:sp>
    </p:spTree>
    <p:extLst>
      <p:ext uri="{BB962C8B-B14F-4D97-AF65-F5344CB8AC3E}">
        <p14:creationId xmlns:p14="http://schemas.microsoft.com/office/powerpoint/2010/main" val="388890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1965"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2DFA0136-9A0E-785A-922A-A2A84A4C16DB}"/>
              </a:ext>
            </a:extLst>
          </p:cNvPr>
          <p:cNvSpPr>
            <a:spLocks noGrp="1"/>
          </p:cNvSpPr>
          <p:nvPr>
            <p:ph type="title"/>
          </p:nvPr>
        </p:nvSpPr>
        <p:spPr>
          <a:xfrm>
            <a:off x="837981" y="609600"/>
            <a:ext cx="3738367" cy="1330839"/>
          </a:xfrm>
        </p:spPr>
        <p:txBody>
          <a:bodyPr>
            <a:normAutofit/>
          </a:bodyPr>
          <a:lstStyle/>
          <a:p>
            <a:pPr>
              <a:lnSpc>
                <a:spcPct val="90000"/>
              </a:lnSpc>
            </a:pPr>
            <a:r>
              <a:rPr lang="it-IT" sz="2800"/>
              <a:t>Scegliere alimenti con basso e medio indice glicemico</a:t>
            </a:r>
          </a:p>
        </p:txBody>
      </p:sp>
      <p:sp>
        <p:nvSpPr>
          <p:cNvPr id="3" name="Segnaposto contenuto 2">
            <a:extLst>
              <a:ext uri="{FF2B5EF4-FFF2-40B4-BE49-F238E27FC236}">
                <a16:creationId xmlns:a16="http://schemas.microsoft.com/office/drawing/2014/main" id="{2A3B112C-1277-E004-8124-2B4E0E311FAF}"/>
              </a:ext>
            </a:extLst>
          </p:cNvPr>
          <p:cNvSpPr>
            <a:spLocks noGrp="1"/>
          </p:cNvSpPr>
          <p:nvPr>
            <p:ph idx="1"/>
          </p:nvPr>
        </p:nvSpPr>
        <p:spPr>
          <a:xfrm>
            <a:off x="862141" y="2194102"/>
            <a:ext cx="3426108" cy="3908586"/>
          </a:xfrm>
        </p:spPr>
        <p:txBody>
          <a:bodyPr>
            <a:normAutofit/>
          </a:bodyPr>
          <a:lstStyle/>
          <a:p>
            <a:r>
              <a:rPr lang="it-IT" sz="2000"/>
              <a:t>L’indice glicemico rappresenta la velocità con cui la glicemia aumenta a seguito dell’assunzione di una determinata quantità di alimento contenente carboidrati.</a:t>
            </a:r>
          </a:p>
        </p:txBody>
      </p:sp>
      <p:pic>
        <p:nvPicPr>
          <p:cNvPr id="5" name="Immagine 4">
            <a:extLst>
              <a:ext uri="{FF2B5EF4-FFF2-40B4-BE49-F238E27FC236}">
                <a16:creationId xmlns:a16="http://schemas.microsoft.com/office/drawing/2014/main" id="{CF530FFB-40FC-5B22-AC0A-99A0B6A3FA2A}"/>
              </a:ext>
            </a:extLst>
          </p:cNvPr>
          <p:cNvPicPr>
            <a:picLocks noChangeAspect="1"/>
          </p:cNvPicPr>
          <p:nvPr/>
        </p:nvPicPr>
        <p:blipFill>
          <a:blip r:embed="rId2"/>
          <a:stretch>
            <a:fillRect/>
          </a:stretch>
        </p:blipFill>
        <p:spPr>
          <a:xfrm>
            <a:off x="5444038" y="1271748"/>
            <a:ext cx="6153539" cy="4338244"/>
          </a:xfrm>
          <a:prstGeom prst="rect">
            <a:avLst/>
          </a:prstGeom>
        </p:spPr>
      </p:pic>
    </p:spTree>
    <p:extLst>
      <p:ext uri="{BB962C8B-B14F-4D97-AF65-F5344CB8AC3E}">
        <p14:creationId xmlns:p14="http://schemas.microsoft.com/office/powerpoint/2010/main" val="388351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88825"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387" y="643467"/>
            <a:ext cx="11208005" cy="744836"/>
          </a:xfrm>
        </p:spPr>
        <p:txBody>
          <a:bodyPr>
            <a:normAutofit/>
          </a:bodyPr>
          <a:lstStyle/>
          <a:p>
            <a:r>
              <a:rPr lang="it-IT" sz="3200">
                <a:solidFill>
                  <a:schemeClr val="bg1"/>
                </a:solidFill>
              </a:rPr>
              <a:t>Indice Glicemico di Alcuni Alimenti</a:t>
            </a:r>
          </a:p>
        </p:txBody>
      </p:sp>
      <p:graphicFrame>
        <p:nvGraphicFramePr>
          <p:cNvPr id="3" name="Chart 2"/>
          <p:cNvGraphicFramePr>
            <a:graphicFrameLocks noGrp="1"/>
          </p:cNvGraphicFramePr>
          <p:nvPr>
            <p:extLst>
              <p:ext uri="{D42A27DB-BD31-4B8C-83A1-F6EECF244321}">
                <p14:modId xmlns:p14="http://schemas.microsoft.com/office/powerpoint/2010/main" val="3825169083"/>
              </p:ext>
            </p:extLst>
          </p:nvPr>
        </p:nvGraphicFramePr>
        <p:xfrm>
          <a:off x="643299" y="1675227"/>
          <a:ext cx="10902226" cy="4394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141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9" name="Rectangle 51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1F4DF62-A471-1C50-9C3B-26B7B4E3834B}"/>
              </a:ext>
            </a:extLst>
          </p:cNvPr>
          <p:cNvSpPr>
            <a:spLocks noGrp="1"/>
          </p:cNvSpPr>
          <p:nvPr>
            <p:ph type="title"/>
          </p:nvPr>
        </p:nvSpPr>
        <p:spPr>
          <a:xfrm>
            <a:off x="572343" y="238539"/>
            <a:ext cx="11015651" cy="1434415"/>
          </a:xfrm>
        </p:spPr>
        <p:txBody>
          <a:bodyPr anchor="b">
            <a:normAutofit/>
          </a:bodyPr>
          <a:lstStyle/>
          <a:p>
            <a:r>
              <a:rPr lang="it-IT" sz="5300"/>
              <a:t>I dolcificanti…</a:t>
            </a:r>
            <a:endParaRPr lang="it-IT" sz="5300" dirty="0"/>
          </a:p>
        </p:txBody>
      </p:sp>
      <p:sp>
        <p:nvSpPr>
          <p:cNvPr id="51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343" y="1681544"/>
            <a:ext cx="10969943" cy="18288"/>
          </a:xfrm>
          <a:custGeom>
            <a:avLst/>
            <a:gdLst>
              <a:gd name="connsiteX0" fmla="*/ 0 w 10969943"/>
              <a:gd name="connsiteY0" fmla="*/ 0 h 18288"/>
              <a:gd name="connsiteX1" fmla="*/ 356523 w 10969943"/>
              <a:gd name="connsiteY1" fmla="*/ 0 h 18288"/>
              <a:gd name="connsiteX2" fmla="*/ 1042145 w 10969943"/>
              <a:gd name="connsiteY2" fmla="*/ 0 h 18288"/>
              <a:gd name="connsiteX3" fmla="*/ 1947165 w 10969943"/>
              <a:gd name="connsiteY3" fmla="*/ 0 h 18288"/>
              <a:gd name="connsiteX4" fmla="*/ 2632786 w 10969943"/>
              <a:gd name="connsiteY4" fmla="*/ 0 h 18288"/>
              <a:gd name="connsiteX5" fmla="*/ 2989309 w 10969943"/>
              <a:gd name="connsiteY5" fmla="*/ 0 h 18288"/>
              <a:gd name="connsiteX6" fmla="*/ 3455532 w 10969943"/>
              <a:gd name="connsiteY6" fmla="*/ 0 h 18288"/>
              <a:gd name="connsiteX7" fmla="*/ 4360552 w 10969943"/>
              <a:gd name="connsiteY7" fmla="*/ 0 h 18288"/>
              <a:gd name="connsiteX8" fmla="*/ 5265573 w 10969943"/>
              <a:gd name="connsiteY8" fmla="*/ 0 h 18288"/>
              <a:gd name="connsiteX9" fmla="*/ 6170593 w 10969943"/>
              <a:gd name="connsiteY9" fmla="*/ 0 h 18288"/>
              <a:gd name="connsiteX10" fmla="*/ 6527116 w 10969943"/>
              <a:gd name="connsiteY10" fmla="*/ 0 h 18288"/>
              <a:gd name="connsiteX11" fmla="*/ 7212738 w 10969943"/>
              <a:gd name="connsiteY11" fmla="*/ 0 h 18288"/>
              <a:gd name="connsiteX12" fmla="*/ 7788660 w 10969943"/>
              <a:gd name="connsiteY12" fmla="*/ 0 h 18288"/>
              <a:gd name="connsiteX13" fmla="*/ 8145183 w 10969943"/>
              <a:gd name="connsiteY13" fmla="*/ 0 h 18288"/>
              <a:gd name="connsiteX14" fmla="*/ 9050203 w 10969943"/>
              <a:gd name="connsiteY14" fmla="*/ 0 h 18288"/>
              <a:gd name="connsiteX15" fmla="*/ 9406726 w 10969943"/>
              <a:gd name="connsiteY15" fmla="*/ 0 h 18288"/>
              <a:gd name="connsiteX16" fmla="*/ 9763249 w 10969943"/>
              <a:gd name="connsiteY16" fmla="*/ 0 h 18288"/>
              <a:gd name="connsiteX17" fmla="*/ 10339171 w 10969943"/>
              <a:gd name="connsiteY17" fmla="*/ 0 h 18288"/>
              <a:gd name="connsiteX18" fmla="*/ 10969943 w 10969943"/>
              <a:gd name="connsiteY18" fmla="*/ 0 h 18288"/>
              <a:gd name="connsiteX19" fmla="*/ 10969943 w 10969943"/>
              <a:gd name="connsiteY19" fmla="*/ 18288 h 18288"/>
              <a:gd name="connsiteX20" fmla="*/ 10174622 w 10969943"/>
              <a:gd name="connsiteY20" fmla="*/ 18288 h 18288"/>
              <a:gd name="connsiteX21" fmla="*/ 9818099 w 10969943"/>
              <a:gd name="connsiteY21" fmla="*/ 18288 h 18288"/>
              <a:gd name="connsiteX22" fmla="*/ 9461576 w 10969943"/>
              <a:gd name="connsiteY22" fmla="*/ 18288 h 18288"/>
              <a:gd name="connsiteX23" fmla="*/ 8775954 w 10969943"/>
              <a:gd name="connsiteY23" fmla="*/ 18288 h 18288"/>
              <a:gd name="connsiteX24" fmla="*/ 8419431 w 10969943"/>
              <a:gd name="connsiteY24" fmla="*/ 18288 h 18288"/>
              <a:gd name="connsiteX25" fmla="*/ 7733810 w 10969943"/>
              <a:gd name="connsiteY25" fmla="*/ 18288 h 18288"/>
              <a:gd name="connsiteX26" fmla="*/ 6938489 w 10969943"/>
              <a:gd name="connsiteY26" fmla="*/ 18288 h 18288"/>
              <a:gd name="connsiteX27" fmla="*/ 6252868 w 10969943"/>
              <a:gd name="connsiteY27" fmla="*/ 18288 h 18288"/>
              <a:gd name="connsiteX28" fmla="*/ 5457547 w 10969943"/>
              <a:gd name="connsiteY28" fmla="*/ 18288 h 18288"/>
              <a:gd name="connsiteX29" fmla="*/ 4662226 w 10969943"/>
              <a:gd name="connsiteY29" fmla="*/ 18288 h 18288"/>
              <a:gd name="connsiteX30" fmla="*/ 4305703 w 10969943"/>
              <a:gd name="connsiteY30" fmla="*/ 18288 h 18288"/>
              <a:gd name="connsiteX31" fmla="*/ 3839480 w 10969943"/>
              <a:gd name="connsiteY31" fmla="*/ 18288 h 18288"/>
              <a:gd name="connsiteX32" fmla="*/ 3263558 w 10969943"/>
              <a:gd name="connsiteY32" fmla="*/ 18288 h 18288"/>
              <a:gd name="connsiteX33" fmla="*/ 2577937 w 10969943"/>
              <a:gd name="connsiteY33" fmla="*/ 18288 h 18288"/>
              <a:gd name="connsiteX34" fmla="*/ 1672916 w 10969943"/>
              <a:gd name="connsiteY34" fmla="*/ 18288 h 18288"/>
              <a:gd name="connsiteX35" fmla="*/ 877595 w 10969943"/>
              <a:gd name="connsiteY35" fmla="*/ 18288 h 18288"/>
              <a:gd name="connsiteX36" fmla="*/ 0 w 10969943"/>
              <a:gd name="connsiteY36" fmla="*/ 18288 h 18288"/>
              <a:gd name="connsiteX37" fmla="*/ 0 w 10969943"/>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69943" h="18288" fill="none" extrusionOk="0">
                <a:moveTo>
                  <a:pt x="0" y="0"/>
                </a:moveTo>
                <a:cubicBezTo>
                  <a:pt x="115068" y="-17626"/>
                  <a:pt x="181295" y="-1066"/>
                  <a:pt x="356523" y="0"/>
                </a:cubicBezTo>
                <a:cubicBezTo>
                  <a:pt x="531751" y="1066"/>
                  <a:pt x="815866" y="1625"/>
                  <a:pt x="1042145" y="0"/>
                </a:cubicBezTo>
                <a:cubicBezTo>
                  <a:pt x="1268424" y="-1625"/>
                  <a:pt x="1698286" y="4657"/>
                  <a:pt x="1947165" y="0"/>
                </a:cubicBezTo>
                <a:cubicBezTo>
                  <a:pt x="2196044" y="-4657"/>
                  <a:pt x="2296755" y="-4417"/>
                  <a:pt x="2632786" y="0"/>
                </a:cubicBezTo>
                <a:cubicBezTo>
                  <a:pt x="2968817" y="4417"/>
                  <a:pt x="2846408" y="12256"/>
                  <a:pt x="2989309" y="0"/>
                </a:cubicBezTo>
                <a:cubicBezTo>
                  <a:pt x="3132210" y="-12256"/>
                  <a:pt x="3306453" y="-8334"/>
                  <a:pt x="3455532" y="0"/>
                </a:cubicBezTo>
                <a:cubicBezTo>
                  <a:pt x="3604611" y="8334"/>
                  <a:pt x="4114719" y="-14000"/>
                  <a:pt x="4360552" y="0"/>
                </a:cubicBezTo>
                <a:cubicBezTo>
                  <a:pt x="4606385" y="14000"/>
                  <a:pt x="4922057" y="-39073"/>
                  <a:pt x="5265573" y="0"/>
                </a:cubicBezTo>
                <a:cubicBezTo>
                  <a:pt x="5609089" y="39073"/>
                  <a:pt x="5808150" y="6840"/>
                  <a:pt x="6170593" y="0"/>
                </a:cubicBezTo>
                <a:cubicBezTo>
                  <a:pt x="6533036" y="-6840"/>
                  <a:pt x="6450248" y="-15144"/>
                  <a:pt x="6527116" y="0"/>
                </a:cubicBezTo>
                <a:cubicBezTo>
                  <a:pt x="6603984" y="15144"/>
                  <a:pt x="7072831" y="7051"/>
                  <a:pt x="7212738" y="0"/>
                </a:cubicBezTo>
                <a:cubicBezTo>
                  <a:pt x="7352645" y="-7051"/>
                  <a:pt x="7607286" y="-16640"/>
                  <a:pt x="7788660" y="0"/>
                </a:cubicBezTo>
                <a:cubicBezTo>
                  <a:pt x="7970034" y="16640"/>
                  <a:pt x="8047563" y="15757"/>
                  <a:pt x="8145183" y="0"/>
                </a:cubicBezTo>
                <a:cubicBezTo>
                  <a:pt x="8242803" y="-15757"/>
                  <a:pt x="8648204" y="-40337"/>
                  <a:pt x="9050203" y="0"/>
                </a:cubicBezTo>
                <a:cubicBezTo>
                  <a:pt x="9452202" y="40337"/>
                  <a:pt x="9259174" y="17409"/>
                  <a:pt x="9406726" y="0"/>
                </a:cubicBezTo>
                <a:cubicBezTo>
                  <a:pt x="9554278" y="-17409"/>
                  <a:pt x="9674843" y="17205"/>
                  <a:pt x="9763249" y="0"/>
                </a:cubicBezTo>
                <a:cubicBezTo>
                  <a:pt x="9851655" y="-17205"/>
                  <a:pt x="10141234" y="7298"/>
                  <a:pt x="10339171" y="0"/>
                </a:cubicBezTo>
                <a:cubicBezTo>
                  <a:pt x="10537108" y="-7298"/>
                  <a:pt x="10748288" y="8183"/>
                  <a:pt x="10969943" y="0"/>
                </a:cubicBezTo>
                <a:cubicBezTo>
                  <a:pt x="10969289" y="8818"/>
                  <a:pt x="10969383" y="13823"/>
                  <a:pt x="10969943" y="18288"/>
                </a:cubicBezTo>
                <a:cubicBezTo>
                  <a:pt x="10684728" y="24301"/>
                  <a:pt x="10444950" y="41841"/>
                  <a:pt x="10174622" y="18288"/>
                </a:cubicBezTo>
                <a:cubicBezTo>
                  <a:pt x="9904294" y="-5265"/>
                  <a:pt x="9936432" y="5587"/>
                  <a:pt x="9818099" y="18288"/>
                </a:cubicBezTo>
                <a:cubicBezTo>
                  <a:pt x="9699766" y="30989"/>
                  <a:pt x="9533517" y="3530"/>
                  <a:pt x="9461576" y="18288"/>
                </a:cubicBezTo>
                <a:cubicBezTo>
                  <a:pt x="9389635" y="33046"/>
                  <a:pt x="9096372" y="36774"/>
                  <a:pt x="8775954" y="18288"/>
                </a:cubicBezTo>
                <a:cubicBezTo>
                  <a:pt x="8455536" y="-198"/>
                  <a:pt x="8578076" y="29533"/>
                  <a:pt x="8419431" y="18288"/>
                </a:cubicBezTo>
                <a:cubicBezTo>
                  <a:pt x="8260786" y="7043"/>
                  <a:pt x="7872278" y="50718"/>
                  <a:pt x="7733810" y="18288"/>
                </a:cubicBezTo>
                <a:cubicBezTo>
                  <a:pt x="7595342" y="-14142"/>
                  <a:pt x="7102646" y="18057"/>
                  <a:pt x="6938489" y="18288"/>
                </a:cubicBezTo>
                <a:cubicBezTo>
                  <a:pt x="6774332" y="18519"/>
                  <a:pt x="6407744" y="-5300"/>
                  <a:pt x="6252868" y="18288"/>
                </a:cubicBezTo>
                <a:cubicBezTo>
                  <a:pt x="6097992" y="41876"/>
                  <a:pt x="5636320" y="33556"/>
                  <a:pt x="5457547" y="18288"/>
                </a:cubicBezTo>
                <a:cubicBezTo>
                  <a:pt x="5278774" y="3020"/>
                  <a:pt x="4838109" y="-3159"/>
                  <a:pt x="4662226" y="18288"/>
                </a:cubicBezTo>
                <a:cubicBezTo>
                  <a:pt x="4486343" y="39735"/>
                  <a:pt x="4462017" y="3772"/>
                  <a:pt x="4305703" y="18288"/>
                </a:cubicBezTo>
                <a:cubicBezTo>
                  <a:pt x="4149389" y="32804"/>
                  <a:pt x="3988613" y="20541"/>
                  <a:pt x="3839480" y="18288"/>
                </a:cubicBezTo>
                <a:cubicBezTo>
                  <a:pt x="3690347" y="16035"/>
                  <a:pt x="3435664" y="19648"/>
                  <a:pt x="3263558" y="18288"/>
                </a:cubicBezTo>
                <a:cubicBezTo>
                  <a:pt x="3091452" y="16928"/>
                  <a:pt x="2809539" y="23488"/>
                  <a:pt x="2577937" y="18288"/>
                </a:cubicBezTo>
                <a:cubicBezTo>
                  <a:pt x="2346335" y="13088"/>
                  <a:pt x="1873171" y="35259"/>
                  <a:pt x="1672916" y="18288"/>
                </a:cubicBezTo>
                <a:cubicBezTo>
                  <a:pt x="1472661" y="1317"/>
                  <a:pt x="1106398" y="29309"/>
                  <a:pt x="877595" y="18288"/>
                </a:cubicBezTo>
                <a:cubicBezTo>
                  <a:pt x="648792" y="7267"/>
                  <a:pt x="325373" y="27915"/>
                  <a:pt x="0" y="18288"/>
                </a:cubicBezTo>
                <a:cubicBezTo>
                  <a:pt x="313" y="10654"/>
                  <a:pt x="-263" y="4056"/>
                  <a:pt x="0" y="0"/>
                </a:cubicBezTo>
                <a:close/>
              </a:path>
              <a:path w="10969943" h="18288" stroke="0" extrusionOk="0">
                <a:moveTo>
                  <a:pt x="0" y="0"/>
                </a:moveTo>
                <a:cubicBezTo>
                  <a:pt x="146585" y="18368"/>
                  <a:pt x="312684" y="-22165"/>
                  <a:pt x="466223" y="0"/>
                </a:cubicBezTo>
                <a:cubicBezTo>
                  <a:pt x="619762" y="22165"/>
                  <a:pt x="680079" y="6491"/>
                  <a:pt x="822746" y="0"/>
                </a:cubicBezTo>
                <a:cubicBezTo>
                  <a:pt x="965413" y="-6491"/>
                  <a:pt x="1137334" y="-16632"/>
                  <a:pt x="1288968" y="0"/>
                </a:cubicBezTo>
                <a:cubicBezTo>
                  <a:pt x="1440602" y="16632"/>
                  <a:pt x="1781495" y="-7702"/>
                  <a:pt x="1974590" y="0"/>
                </a:cubicBezTo>
                <a:cubicBezTo>
                  <a:pt x="2167685" y="7702"/>
                  <a:pt x="2560711" y="-35858"/>
                  <a:pt x="2769911" y="0"/>
                </a:cubicBezTo>
                <a:cubicBezTo>
                  <a:pt x="2979111" y="35858"/>
                  <a:pt x="3321487" y="-10129"/>
                  <a:pt x="3674931" y="0"/>
                </a:cubicBezTo>
                <a:cubicBezTo>
                  <a:pt x="4028375" y="10129"/>
                  <a:pt x="4166008" y="12710"/>
                  <a:pt x="4579951" y="0"/>
                </a:cubicBezTo>
                <a:cubicBezTo>
                  <a:pt x="4993894" y="-12710"/>
                  <a:pt x="5014715" y="13808"/>
                  <a:pt x="5155873" y="0"/>
                </a:cubicBezTo>
                <a:cubicBezTo>
                  <a:pt x="5297031" y="-13808"/>
                  <a:pt x="5587899" y="-37129"/>
                  <a:pt x="5951194" y="0"/>
                </a:cubicBezTo>
                <a:cubicBezTo>
                  <a:pt x="6314489" y="37129"/>
                  <a:pt x="6294202" y="-5387"/>
                  <a:pt x="6636816" y="0"/>
                </a:cubicBezTo>
                <a:cubicBezTo>
                  <a:pt x="6979430" y="5387"/>
                  <a:pt x="6967473" y="2708"/>
                  <a:pt x="7212738" y="0"/>
                </a:cubicBezTo>
                <a:cubicBezTo>
                  <a:pt x="7458003" y="-2708"/>
                  <a:pt x="7685326" y="-19121"/>
                  <a:pt x="8008058" y="0"/>
                </a:cubicBezTo>
                <a:cubicBezTo>
                  <a:pt x="8330790" y="19121"/>
                  <a:pt x="8271729" y="11892"/>
                  <a:pt x="8364582" y="0"/>
                </a:cubicBezTo>
                <a:cubicBezTo>
                  <a:pt x="8457435" y="-11892"/>
                  <a:pt x="8757037" y="21045"/>
                  <a:pt x="8940504" y="0"/>
                </a:cubicBezTo>
                <a:cubicBezTo>
                  <a:pt x="9123971" y="-21045"/>
                  <a:pt x="9416535" y="-20173"/>
                  <a:pt x="9626125" y="0"/>
                </a:cubicBezTo>
                <a:cubicBezTo>
                  <a:pt x="9835715" y="20173"/>
                  <a:pt x="10677668" y="-5185"/>
                  <a:pt x="10969943" y="0"/>
                </a:cubicBezTo>
                <a:cubicBezTo>
                  <a:pt x="10969329" y="5722"/>
                  <a:pt x="10970123" y="12495"/>
                  <a:pt x="10969943" y="18288"/>
                </a:cubicBezTo>
                <a:cubicBezTo>
                  <a:pt x="10866819" y="39718"/>
                  <a:pt x="10714728" y="21946"/>
                  <a:pt x="10503720" y="18288"/>
                </a:cubicBezTo>
                <a:cubicBezTo>
                  <a:pt x="10292712" y="14630"/>
                  <a:pt x="10234648" y="28092"/>
                  <a:pt x="10147197" y="18288"/>
                </a:cubicBezTo>
                <a:cubicBezTo>
                  <a:pt x="10059746" y="8484"/>
                  <a:pt x="9715084" y="15375"/>
                  <a:pt x="9461576" y="18288"/>
                </a:cubicBezTo>
                <a:cubicBezTo>
                  <a:pt x="9208068" y="21201"/>
                  <a:pt x="9173104" y="33334"/>
                  <a:pt x="8995353" y="18288"/>
                </a:cubicBezTo>
                <a:cubicBezTo>
                  <a:pt x="8817602" y="3242"/>
                  <a:pt x="8517144" y="-1921"/>
                  <a:pt x="8090333" y="18288"/>
                </a:cubicBezTo>
                <a:cubicBezTo>
                  <a:pt x="7663522" y="38497"/>
                  <a:pt x="7849521" y="20360"/>
                  <a:pt x="7733810" y="18288"/>
                </a:cubicBezTo>
                <a:cubicBezTo>
                  <a:pt x="7618099" y="16216"/>
                  <a:pt x="7340642" y="20318"/>
                  <a:pt x="7048188" y="18288"/>
                </a:cubicBezTo>
                <a:cubicBezTo>
                  <a:pt x="6755734" y="16258"/>
                  <a:pt x="6823832" y="8783"/>
                  <a:pt x="6691665" y="18288"/>
                </a:cubicBezTo>
                <a:cubicBezTo>
                  <a:pt x="6559498" y="27793"/>
                  <a:pt x="6360282" y="40769"/>
                  <a:pt x="6225443" y="18288"/>
                </a:cubicBezTo>
                <a:cubicBezTo>
                  <a:pt x="6090604" y="-4193"/>
                  <a:pt x="5695649" y="-6635"/>
                  <a:pt x="5430122" y="18288"/>
                </a:cubicBezTo>
                <a:cubicBezTo>
                  <a:pt x="5164595" y="43211"/>
                  <a:pt x="4850642" y="14859"/>
                  <a:pt x="4525101" y="18288"/>
                </a:cubicBezTo>
                <a:cubicBezTo>
                  <a:pt x="4199560" y="21717"/>
                  <a:pt x="4181533" y="40893"/>
                  <a:pt x="4058879" y="18288"/>
                </a:cubicBezTo>
                <a:cubicBezTo>
                  <a:pt x="3936225" y="-4317"/>
                  <a:pt x="3697170" y="32422"/>
                  <a:pt x="3373257" y="18288"/>
                </a:cubicBezTo>
                <a:cubicBezTo>
                  <a:pt x="3049344" y="4154"/>
                  <a:pt x="3034289" y="-3718"/>
                  <a:pt x="2907035" y="18288"/>
                </a:cubicBezTo>
                <a:cubicBezTo>
                  <a:pt x="2779781" y="40294"/>
                  <a:pt x="2424906" y="20309"/>
                  <a:pt x="2111714" y="18288"/>
                </a:cubicBezTo>
                <a:cubicBezTo>
                  <a:pt x="1798522" y="16267"/>
                  <a:pt x="1727137" y="16361"/>
                  <a:pt x="1535792" y="18288"/>
                </a:cubicBezTo>
                <a:cubicBezTo>
                  <a:pt x="1344447" y="20215"/>
                  <a:pt x="1206952" y="-4630"/>
                  <a:pt x="1069569" y="18288"/>
                </a:cubicBezTo>
                <a:cubicBezTo>
                  <a:pt x="932186" y="41206"/>
                  <a:pt x="856529" y="11019"/>
                  <a:pt x="713046" y="18288"/>
                </a:cubicBezTo>
                <a:cubicBezTo>
                  <a:pt x="569563" y="25557"/>
                  <a:pt x="291290" y="4640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egnaposto contenuto 4">
            <a:extLst>
              <a:ext uri="{FF2B5EF4-FFF2-40B4-BE49-F238E27FC236}">
                <a16:creationId xmlns:a16="http://schemas.microsoft.com/office/drawing/2014/main" id="{30476647-4055-0B8A-1E1F-BF16B3444291}"/>
              </a:ext>
            </a:extLst>
          </p:cNvPr>
          <p:cNvSpPr>
            <a:spLocks noGrp="1"/>
          </p:cNvSpPr>
          <p:nvPr>
            <p:ph idx="1"/>
          </p:nvPr>
        </p:nvSpPr>
        <p:spPr>
          <a:xfrm>
            <a:off x="572343" y="2071316"/>
            <a:ext cx="6711804" cy="4119172"/>
          </a:xfrm>
        </p:spPr>
        <p:txBody>
          <a:bodyPr anchor="t">
            <a:normAutofit/>
          </a:bodyPr>
          <a:lstStyle/>
          <a:p>
            <a:r>
              <a:rPr lang="it-IT" sz="2200"/>
              <a:t>Si suddividono in nutritivi e non nutritivi</a:t>
            </a:r>
          </a:p>
          <a:p>
            <a:r>
              <a:rPr lang="it-IT" sz="2200"/>
              <a:t>I nutritivi calorici: sorbitolo,fruttosio, destrosio, mannitolo e xilitolo.</a:t>
            </a:r>
          </a:p>
          <a:p>
            <a:r>
              <a:rPr lang="it-IT" sz="2200"/>
              <a:t>Limitarne l’assunzione, causano innalzamento dei livelli di lipidi e glicidi plasmatici</a:t>
            </a:r>
          </a:p>
          <a:p>
            <a:r>
              <a:rPr lang="it-IT" sz="2200"/>
              <a:t>I non nutritivi acalorici: Saccarina, Aspartame, Acesulfame-K </a:t>
            </a:r>
          </a:p>
          <a:p>
            <a:r>
              <a:rPr lang="it-IT" sz="2200"/>
              <a:t>Vanno sempre impiegati entro livelli di sicurezza stabiliti</a:t>
            </a:r>
          </a:p>
          <a:p>
            <a:r>
              <a:rPr lang="it-IT" sz="2200"/>
              <a:t>NON SONO MAI NECESSARI, se utilizzati a lungo termine possono sfavorire la perdita di peso</a:t>
            </a:r>
          </a:p>
          <a:p>
            <a:endParaRPr lang="it-IT" sz="2200"/>
          </a:p>
        </p:txBody>
      </p:sp>
      <p:pic>
        <p:nvPicPr>
          <p:cNvPr id="5122" name="Picture 2" descr="I dolcificanti senza calorie modificano l'appetito? | Fondazione Umberto  Veronesi">
            <a:extLst>
              <a:ext uri="{FF2B5EF4-FFF2-40B4-BE49-F238E27FC236}">
                <a16:creationId xmlns:a16="http://schemas.microsoft.com/office/drawing/2014/main" id="{7FE023C9-87A8-CF5A-4083-886D663CF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726" r="10270" b="-1"/>
          <a:stretch>
            <a:fillRect/>
          </a:stretch>
        </p:blipFill>
        <p:spPr bwMode="auto">
          <a:xfrm>
            <a:off x="7673659" y="2093976"/>
            <a:ext cx="3940037"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18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96" y="525982"/>
            <a:ext cx="4281867" cy="1200361"/>
          </a:xfrm>
        </p:spPr>
        <p:txBody>
          <a:bodyPr anchor="b">
            <a:normAutofit/>
          </a:bodyPr>
          <a:lstStyle/>
          <a:p>
            <a:r>
              <a:rPr lang="it-IT" sz="3600"/>
              <a:t>Il Diabete di Tipo 2</a:t>
            </a:r>
          </a:p>
        </p:txBody>
      </p:sp>
      <p:sp>
        <p:nvSpPr>
          <p:cNvPr id="1044" name="Rectangle 104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372" y="1944913"/>
            <a:ext cx="4022312"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4898" y="2031101"/>
            <a:ext cx="4281868" cy="3511943"/>
          </a:xfrm>
        </p:spPr>
        <p:txBody>
          <a:bodyPr anchor="ctr">
            <a:normAutofit/>
          </a:bodyPr>
          <a:lstStyle/>
          <a:p>
            <a:pPr marL="0" indent="0">
              <a:lnSpc>
                <a:spcPct val="90000"/>
              </a:lnSpc>
              <a:buNone/>
            </a:pPr>
            <a:br>
              <a:rPr lang="it-IT" sz="1800" dirty="0">
                <a:effectLst/>
                <a:latin typeface="Arial" panose="020B0604020202020204" pitchFamily="34" charset="0"/>
              </a:rPr>
            </a:br>
            <a:endParaRPr lang="it-IT" sz="1800" dirty="0">
              <a:effectLst/>
              <a:latin typeface="Arial" panose="020B0604020202020204" pitchFamily="34" charset="0"/>
            </a:endParaRPr>
          </a:p>
          <a:p>
            <a:pPr>
              <a:lnSpc>
                <a:spcPct val="90000"/>
              </a:lnSpc>
            </a:pPr>
            <a:r>
              <a:rPr lang="it-IT" sz="1800" dirty="0">
                <a:effectLst/>
              </a:rPr>
              <a:t>Il diabete è una malattia caratterizzata dalla presenza di elevati livelli di glucosio nel sangue (iperglicemia) a causa di un’ alterata quantità o funzionalità dell’insulina</a:t>
            </a:r>
          </a:p>
        </p:txBody>
      </p:sp>
      <p:sp>
        <p:nvSpPr>
          <p:cNvPr id="1046" name="Rectangle 104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81" y="6053380"/>
            <a:ext cx="740664" cy="1540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3289" y="216742"/>
            <a:ext cx="740664" cy="118304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309" y="354959"/>
            <a:ext cx="6183362"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alori glicemia: analisi, interpretazione e rischi">
            <a:extLst>
              <a:ext uri="{FF2B5EF4-FFF2-40B4-BE49-F238E27FC236}">
                <a16:creationId xmlns:a16="http://schemas.microsoft.com/office/drawing/2014/main" id="{E9D766C1-5777-6575-7E5D-8FB1FD938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499"/>
          <a:stretch>
            <a:fillRect/>
          </a:stretch>
        </p:blipFill>
        <p:spPr bwMode="auto">
          <a:xfrm>
            <a:off x="5986178" y="1283178"/>
            <a:ext cx="5626553" cy="4058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FB45A35-C2DB-4026-9B5A-1BC24C933850}"/>
              </a:ext>
            </a:extLst>
          </p:cNvPr>
          <p:cNvSpPr>
            <a:spLocks noGrp="1"/>
          </p:cNvSpPr>
          <p:nvPr>
            <p:ph type="title"/>
          </p:nvPr>
        </p:nvSpPr>
        <p:spPr>
          <a:xfrm>
            <a:off x="6092517" y="802955"/>
            <a:ext cx="4976680" cy="1454051"/>
          </a:xfrm>
        </p:spPr>
        <p:txBody>
          <a:bodyPr>
            <a:normAutofit/>
          </a:bodyPr>
          <a:lstStyle/>
          <a:p>
            <a:r>
              <a:rPr lang="it-IT" sz="3600" dirty="0">
                <a:solidFill>
                  <a:schemeClr val="tx2"/>
                </a:solidFill>
              </a:rPr>
              <a:t>PROTEINE</a:t>
            </a:r>
          </a:p>
        </p:txBody>
      </p:sp>
      <p:pic>
        <p:nvPicPr>
          <p:cNvPr id="7" name="Graphic 6" descr="Pesce">
            <a:extLst>
              <a:ext uri="{FF2B5EF4-FFF2-40B4-BE49-F238E27FC236}">
                <a16:creationId xmlns:a16="http://schemas.microsoft.com/office/drawing/2014/main" id="{8CC92C55-EAAE-0187-573A-FB959BC0A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300" y="1793846"/>
            <a:ext cx="3620021" cy="3620021"/>
          </a:xfrm>
          <a:prstGeom prst="rect">
            <a:avLst/>
          </a:prstGeom>
        </p:spPr>
      </p:pic>
      <p:sp>
        <p:nvSpPr>
          <p:cNvPr id="19" name="Segnaposto contenuto 2">
            <a:extLst>
              <a:ext uri="{FF2B5EF4-FFF2-40B4-BE49-F238E27FC236}">
                <a16:creationId xmlns:a16="http://schemas.microsoft.com/office/drawing/2014/main" id="{165EF78A-0607-94F3-1397-41163CFF9E7A}"/>
              </a:ext>
            </a:extLst>
          </p:cNvPr>
          <p:cNvSpPr>
            <a:spLocks noGrp="1"/>
          </p:cNvSpPr>
          <p:nvPr>
            <p:ph idx="1"/>
          </p:nvPr>
        </p:nvSpPr>
        <p:spPr>
          <a:xfrm>
            <a:off x="6088987" y="2421682"/>
            <a:ext cx="4976282" cy="3639289"/>
          </a:xfrm>
        </p:spPr>
        <p:txBody>
          <a:bodyPr anchor="ctr">
            <a:noAutofit/>
          </a:bodyPr>
          <a:lstStyle/>
          <a:p>
            <a:r>
              <a:rPr lang="it-IT" sz="2400" dirty="0">
                <a:solidFill>
                  <a:schemeClr val="tx2"/>
                </a:solidFill>
              </a:rPr>
              <a:t>12-15% delle Kcal TOT (in assenza di complicanze) </a:t>
            </a:r>
          </a:p>
          <a:p>
            <a:r>
              <a:rPr lang="it-IT" sz="2400" dirty="0">
                <a:solidFill>
                  <a:schemeClr val="tx2"/>
                </a:solidFill>
              </a:rPr>
              <a:t>Scegliere più frequentemente pesce (2-3v/</a:t>
            </a:r>
            <a:r>
              <a:rPr lang="it-IT" sz="2400" dirty="0" err="1">
                <a:solidFill>
                  <a:schemeClr val="tx2"/>
                </a:solidFill>
              </a:rPr>
              <a:t>sett</a:t>
            </a:r>
            <a:r>
              <a:rPr lang="it-IT" sz="2400" dirty="0">
                <a:solidFill>
                  <a:schemeClr val="tx2"/>
                </a:solidFill>
              </a:rPr>
              <a:t>) e pollame </a:t>
            </a:r>
          </a:p>
          <a:p>
            <a:r>
              <a:rPr lang="it-IT" sz="2400" dirty="0">
                <a:solidFill>
                  <a:schemeClr val="tx2"/>
                </a:solidFill>
              </a:rPr>
              <a:t>Uova solo 1-2 volte la settimana </a:t>
            </a:r>
          </a:p>
          <a:p>
            <a:r>
              <a:rPr lang="it-IT" sz="2400" dirty="0">
                <a:solidFill>
                  <a:schemeClr val="tx2"/>
                </a:solidFill>
              </a:rPr>
              <a:t>Prosciutto crudo solo una volta la settimana</a:t>
            </a:r>
          </a:p>
          <a:p>
            <a:r>
              <a:rPr lang="it-IT" sz="2400" dirty="0">
                <a:solidFill>
                  <a:schemeClr val="tx2"/>
                </a:solidFill>
              </a:rPr>
              <a:t>Preferire carne magra, rimuovendo il grasso visibile e nel pollame la pelle</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4" y="52996"/>
            <a:ext cx="5927063" cy="6805005"/>
            <a:chOff x="6095999" y="52996"/>
            <a:chExt cx="6093363" cy="6805005"/>
          </a:xfrm>
          <a:solidFill>
            <a:schemeClr val="accent5">
              <a:alpha val="10000"/>
            </a:schemeClr>
          </a:solidFill>
        </p:grpSpPr>
        <p:sp>
          <p:nvSpPr>
            <p:cNvPr id="20"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4512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0714" y="0"/>
            <a:ext cx="4096144"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09058" y="-5008456"/>
            <a:ext cx="2170709" cy="12188825"/>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8340DDD9-7FD2-25A4-9175-0A71CB23720A}"/>
              </a:ext>
            </a:extLst>
          </p:cNvPr>
          <p:cNvSpPr>
            <a:spLocks noGrp="1"/>
          </p:cNvSpPr>
          <p:nvPr>
            <p:ph type="title"/>
          </p:nvPr>
        </p:nvSpPr>
        <p:spPr>
          <a:xfrm>
            <a:off x="1383203" y="348865"/>
            <a:ext cx="9715580" cy="1576446"/>
          </a:xfrm>
        </p:spPr>
        <p:txBody>
          <a:bodyPr anchor="ctr">
            <a:normAutofit/>
          </a:bodyPr>
          <a:lstStyle/>
          <a:p>
            <a:r>
              <a:rPr lang="it-IT" sz="4000">
                <a:solidFill>
                  <a:srgbClr val="FFFFFF"/>
                </a:solidFill>
              </a:rPr>
              <a:t>GRASSI</a:t>
            </a:r>
          </a:p>
        </p:txBody>
      </p:sp>
      <p:graphicFrame>
        <p:nvGraphicFramePr>
          <p:cNvPr id="24" name="Segnaposto contenuto 2">
            <a:extLst>
              <a:ext uri="{FF2B5EF4-FFF2-40B4-BE49-F238E27FC236}">
                <a16:creationId xmlns:a16="http://schemas.microsoft.com/office/drawing/2014/main" id="{241F7CE1-16F9-E9C4-1986-66F94A8C2D76}"/>
              </a:ext>
            </a:extLst>
          </p:cNvPr>
          <p:cNvGraphicFramePr>
            <a:graphicFrameLocks noGrp="1"/>
          </p:cNvGraphicFramePr>
          <p:nvPr>
            <p:ph idx="1"/>
            <p:extLst>
              <p:ext uri="{D42A27DB-BD31-4B8C-83A1-F6EECF244321}">
                <p14:modId xmlns:p14="http://schemas.microsoft.com/office/powerpoint/2010/main" val="1083108592"/>
              </p:ext>
            </p:extLst>
          </p:nvPr>
        </p:nvGraphicFramePr>
        <p:xfrm>
          <a:off x="643888" y="2615979"/>
          <a:ext cx="10924983"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168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7992"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olo 3">
            <a:extLst>
              <a:ext uri="{FF2B5EF4-FFF2-40B4-BE49-F238E27FC236}">
                <a16:creationId xmlns:a16="http://schemas.microsoft.com/office/drawing/2014/main" id="{21A1ACC7-3664-8BA8-2E85-60F32FA29821}"/>
              </a:ext>
            </a:extLst>
          </p:cNvPr>
          <p:cNvSpPr>
            <a:spLocks noGrp="1"/>
          </p:cNvSpPr>
          <p:nvPr>
            <p:ph type="title"/>
          </p:nvPr>
        </p:nvSpPr>
        <p:spPr>
          <a:xfrm>
            <a:off x="837981" y="1412488"/>
            <a:ext cx="2898434" cy="4363844"/>
          </a:xfrm>
        </p:spPr>
        <p:txBody>
          <a:bodyPr anchor="t">
            <a:normAutofit/>
          </a:bodyPr>
          <a:lstStyle/>
          <a:p>
            <a:r>
              <a:rPr lang="it-IT" sz="4000" dirty="0">
                <a:solidFill>
                  <a:srgbClr val="FFFFFF"/>
                </a:solidFill>
              </a:rPr>
              <a:t>ATTENZIONE AGLI ALIMENTI GRASSI!</a:t>
            </a:r>
          </a:p>
        </p:txBody>
      </p:sp>
      <p:sp>
        <p:nvSpPr>
          <p:cNvPr id="3" name="Segnaposto contenuto 2">
            <a:extLst>
              <a:ext uri="{FF2B5EF4-FFF2-40B4-BE49-F238E27FC236}">
                <a16:creationId xmlns:a16="http://schemas.microsoft.com/office/drawing/2014/main" id="{B3E8ADCC-0050-8C9A-66F3-8B88B7A2ED41}"/>
              </a:ext>
            </a:extLst>
          </p:cNvPr>
          <p:cNvSpPr>
            <a:spLocks noGrp="1"/>
          </p:cNvSpPr>
          <p:nvPr>
            <p:ph sz="half" idx="1"/>
          </p:nvPr>
        </p:nvSpPr>
        <p:spPr>
          <a:xfrm>
            <a:off x="4379714" y="1412489"/>
            <a:ext cx="3426390" cy="4363844"/>
          </a:xfrm>
        </p:spPr>
        <p:txBody>
          <a:bodyPr>
            <a:normAutofit/>
          </a:bodyPr>
          <a:lstStyle/>
          <a:p>
            <a:r>
              <a:rPr lang="it-IT" sz="2000"/>
              <a:t>Una alimentazione ricca di cibi grassi favorisce:</a:t>
            </a:r>
          </a:p>
          <a:p>
            <a:endParaRPr lang="it-IT" sz="2000"/>
          </a:p>
          <a:p>
            <a:r>
              <a:rPr lang="it-IT" sz="2000"/>
              <a:t>L’aumento di peso</a:t>
            </a:r>
          </a:p>
          <a:p>
            <a:endParaRPr lang="it-IT" sz="2000"/>
          </a:p>
          <a:p>
            <a:r>
              <a:rPr lang="it-IT" sz="2000"/>
              <a:t>L’aumento dei valori nel sangue di colesterolo e trigliceridi</a:t>
            </a:r>
          </a:p>
          <a:p>
            <a:endParaRPr lang="it-IT" sz="2000"/>
          </a:p>
          <a:p>
            <a:r>
              <a:rPr lang="it-IT" sz="2000"/>
              <a:t>Predispone a patologie cardiovascolari</a:t>
            </a:r>
          </a:p>
        </p:txBody>
      </p:sp>
      <p:cxnSp>
        <p:nvCxnSpPr>
          <p:cNvPr id="15"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75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Segnaposto contenuto 4">
            <a:extLst>
              <a:ext uri="{FF2B5EF4-FFF2-40B4-BE49-F238E27FC236}">
                <a16:creationId xmlns:a16="http://schemas.microsoft.com/office/drawing/2014/main" id="{2787938A-CE60-96AE-6944-72EB639962E7}"/>
              </a:ext>
            </a:extLst>
          </p:cNvPr>
          <p:cNvSpPr>
            <a:spLocks noGrp="1"/>
          </p:cNvSpPr>
          <p:nvPr>
            <p:ph sz="half" idx="2"/>
          </p:nvPr>
        </p:nvSpPr>
        <p:spPr>
          <a:xfrm>
            <a:off x="8449403" y="1412489"/>
            <a:ext cx="3196868" cy="4363844"/>
          </a:xfrm>
        </p:spPr>
        <p:txBody>
          <a:bodyPr>
            <a:normAutofit/>
          </a:bodyPr>
          <a:lstStyle/>
          <a:p>
            <a:pPr>
              <a:lnSpc>
                <a:spcPct val="90000"/>
              </a:lnSpc>
            </a:pPr>
            <a:r>
              <a:rPr lang="it-IT" sz="1600"/>
              <a:t>Moderare la quantità di grassi ed oli che usi per condire e cucinare</a:t>
            </a:r>
          </a:p>
          <a:p>
            <a:pPr>
              <a:lnSpc>
                <a:spcPct val="90000"/>
              </a:lnSpc>
            </a:pPr>
            <a:endParaRPr lang="it-IT" sz="1600"/>
          </a:p>
          <a:p>
            <a:pPr>
              <a:lnSpc>
                <a:spcPct val="90000"/>
              </a:lnSpc>
            </a:pPr>
            <a:r>
              <a:rPr lang="it-IT" sz="1600"/>
              <a:t>Limitare il consumo di grassi da condimento di origine animale</a:t>
            </a:r>
          </a:p>
          <a:p>
            <a:pPr>
              <a:lnSpc>
                <a:spcPct val="90000"/>
              </a:lnSpc>
            </a:pPr>
            <a:endParaRPr lang="it-IT" sz="1600"/>
          </a:p>
          <a:p>
            <a:pPr>
              <a:lnSpc>
                <a:spcPct val="90000"/>
              </a:lnSpc>
            </a:pPr>
            <a:r>
              <a:rPr lang="it-IT" sz="1600"/>
              <a:t>Preferire i grassi da condimento di origine vegetale (in particolare l’olio di oliva)</a:t>
            </a:r>
          </a:p>
          <a:p>
            <a:pPr>
              <a:lnSpc>
                <a:spcPct val="90000"/>
              </a:lnSpc>
            </a:pPr>
            <a:endParaRPr lang="it-IT" sz="1600"/>
          </a:p>
          <a:p>
            <a:pPr>
              <a:lnSpc>
                <a:spcPct val="90000"/>
              </a:lnSpc>
            </a:pPr>
            <a:r>
              <a:rPr lang="it-IT" sz="1600"/>
              <a:t>Usare i grassi da condimento preferibilmente a crudo</a:t>
            </a:r>
          </a:p>
          <a:p>
            <a:pPr>
              <a:lnSpc>
                <a:spcPct val="90000"/>
              </a:lnSpc>
            </a:pPr>
            <a:endParaRPr lang="it-IT" sz="1600"/>
          </a:p>
          <a:p>
            <a:pPr>
              <a:lnSpc>
                <a:spcPct val="90000"/>
              </a:lnSpc>
            </a:pPr>
            <a:r>
              <a:rPr lang="it-IT" sz="1600"/>
              <a:t>Non eccedere nel consumo di alimenti fritti</a:t>
            </a:r>
          </a:p>
        </p:txBody>
      </p:sp>
      <p:sp>
        <p:nvSpPr>
          <p:cNvPr id="6" name="Freccia destra con strisce 5">
            <a:extLst>
              <a:ext uri="{FF2B5EF4-FFF2-40B4-BE49-F238E27FC236}">
                <a16:creationId xmlns:a16="http://schemas.microsoft.com/office/drawing/2014/main" id="{86D90B7B-3125-34EF-5DE2-4782B1024021}"/>
              </a:ext>
            </a:extLst>
          </p:cNvPr>
          <p:cNvSpPr/>
          <p:nvPr/>
        </p:nvSpPr>
        <p:spPr>
          <a:xfrm>
            <a:off x="7645279" y="3022910"/>
            <a:ext cx="643299" cy="5715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8381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9695178F-B18F-8622-80AF-E114708DD445}"/>
              </a:ext>
            </a:extLst>
          </p:cNvPr>
          <p:cNvSpPr>
            <a:spLocks noGrp="1"/>
          </p:cNvSpPr>
          <p:nvPr>
            <p:ph type="title"/>
          </p:nvPr>
        </p:nvSpPr>
        <p:spPr>
          <a:xfrm>
            <a:off x="589406" y="856180"/>
            <a:ext cx="4559396" cy="1128068"/>
          </a:xfrm>
        </p:spPr>
        <p:txBody>
          <a:bodyPr anchor="ctr">
            <a:normAutofit/>
          </a:bodyPr>
          <a:lstStyle/>
          <a:p>
            <a:pPr>
              <a:lnSpc>
                <a:spcPct val="90000"/>
              </a:lnSpc>
            </a:pPr>
            <a:r>
              <a:rPr lang="it-IT" sz="3700"/>
              <a:t>Metodi di cottura consigliati</a:t>
            </a:r>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569"/>
            <a:ext cx="429656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contenuto 5">
            <a:extLst>
              <a:ext uri="{FF2B5EF4-FFF2-40B4-BE49-F238E27FC236}">
                <a16:creationId xmlns:a16="http://schemas.microsoft.com/office/drawing/2014/main" id="{B8B6C47C-1D38-CF96-87D4-75D3F07C3976}"/>
              </a:ext>
            </a:extLst>
          </p:cNvPr>
          <p:cNvSpPr>
            <a:spLocks noGrp="1"/>
          </p:cNvSpPr>
          <p:nvPr>
            <p:ph idx="1"/>
          </p:nvPr>
        </p:nvSpPr>
        <p:spPr>
          <a:xfrm>
            <a:off x="590565" y="2330505"/>
            <a:ext cx="4558237" cy="3979585"/>
          </a:xfrm>
        </p:spPr>
        <p:txBody>
          <a:bodyPr anchor="ctr">
            <a:normAutofit/>
          </a:bodyPr>
          <a:lstStyle/>
          <a:p>
            <a:r>
              <a:rPr lang="it-IT" sz="2000" dirty="0"/>
              <a:t>Al vapore, al cartoccio, bollitura, al forno, in umido, alla piastra, in pentola a pressione. Sconsigliati i cibi impanati e fritti, la cui cottura richiede abbondanti quantità di grassi.</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3853"/>
            <a:ext cx="6007801"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3C8F21-D169-B9AA-16AD-8DA8A67C19A5}"/>
              </a:ext>
            </a:extLst>
          </p:cNvPr>
          <p:cNvPicPr>
            <a:picLocks noChangeAspect="1"/>
          </p:cNvPicPr>
          <p:nvPr/>
        </p:nvPicPr>
        <p:blipFill>
          <a:blip r:embed="rId2"/>
          <a:srcRect r="41989" b="2"/>
          <a:stretch>
            <a:fillRect/>
          </a:stretch>
        </p:blipFill>
        <p:spPr>
          <a:xfrm>
            <a:off x="5976231" y="799352"/>
            <a:ext cx="5423997" cy="5259296"/>
          </a:xfrm>
          <a:prstGeom prst="rect">
            <a:avLst/>
          </a:prstGeom>
        </p:spPr>
      </p:pic>
    </p:spTree>
    <p:extLst>
      <p:ext uri="{BB962C8B-B14F-4D97-AF65-F5344CB8AC3E}">
        <p14:creationId xmlns:p14="http://schemas.microsoft.com/office/powerpoint/2010/main" val="4038376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3" name="Rectangle 61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49AA3D7-C98D-D0A6-43B5-222BA4DEB568}"/>
              </a:ext>
            </a:extLst>
          </p:cNvPr>
          <p:cNvSpPr>
            <a:spLocks noGrp="1"/>
          </p:cNvSpPr>
          <p:nvPr>
            <p:ph type="title"/>
          </p:nvPr>
        </p:nvSpPr>
        <p:spPr>
          <a:xfrm>
            <a:off x="572343" y="238539"/>
            <a:ext cx="11015651" cy="1434415"/>
          </a:xfrm>
        </p:spPr>
        <p:txBody>
          <a:bodyPr anchor="b">
            <a:normAutofit/>
          </a:bodyPr>
          <a:lstStyle/>
          <a:p>
            <a:r>
              <a:rPr lang="it-IT" sz="5300"/>
              <a:t>ALCOLICI</a:t>
            </a:r>
          </a:p>
        </p:txBody>
      </p:sp>
      <p:sp>
        <p:nvSpPr>
          <p:cNvPr id="616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343" y="1681544"/>
            <a:ext cx="10969943" cy="18288"/>
          </a:xfrm>
          <a:custGeom>
            <a:avLst/>
            <a:gdLst>
              <a:gd name="connsiteX0" fmla="*/ 0 w 10969943"/>
              <a:gd name="connsiteY0" fmla="*/ 0 h 18288"/>
              <a:gd name="connsiteX1" fmla="*/ 356523 w 10969943"/>
              <a:gd name="connsiteY1" fmla="*/ 0 h 18288"/>
              <a:gd name="connsiteX2" fmla="*/ 1042145 w 10969943"/>
              <a:gd name="connsiteY2" fmla="*/ 0 h 18288"/>
              <a:gd name="connsiteX3" fmla="*/ 1947165 w 10969943"/>
              <a:gd name="connsiteY3" fmla="*/ 0 h 18288"/>
              <a:gd name="connsiteX4" fmla="*/ 2632786 w 10969943"/>
              <a:gd name="connsiteY4" fmla="*/ 0 h 18288"/>
              <a:gd name="connsiteX5" fmla="*/ 2989309 w 10969943"/>
              <a:gd name="connsiteY5" fmla="*/ 0 h 18288"/>
              <a:gd name="connsiteX6" fmla="*/ 3455532 w 10969943"/>
              <a:gd name="connsiteY6" fmla="*/ 0 h 18288"/>
              <a:gd name="connsiteX7" fmla="*/ 4360552 w 10969943"/>
              <a:gd name="connsiteY7" fmla="*/ 0 h 18288"/>
              <a:gd name="connsiteX8" fmla="*/ 5265573 w 10969943"/>
              <a:gd name="connsiteY8" fmla="*/ 0 h 18288"/>
              <a:gd name="connsiteX9" fmla="*/ 6170593 w 10969943"/>
              <a:gd name="connsiteY9" fmla="*/ 0 h 18288"/>
              <a:gd name="connsiteX10" fmla="*/ 6527116 w 10969943"/>
              <a:gd name="connsiteY10" fmla="*/ 0 h 18288"/>
              <a:gd name="connsiteX11" fmla="*/ 7212738 w 10969943"/>
              <a:gd name="connsiteY11" fmla="*/ 0 h 18288"/>
              <a:gd name="connsiteX12" fmla="*/ 7788660 w 10969943"/>
              <a:gd name="connsiteY12" fmla="*/ 0 h 18288"/>
              <a:gd name="connsiteX13" fmla="*/ 8145183 w 10969943"/>
              <a:gd name="connsiteY13" fmla="*/ 0 h 18288"/>
              <a:gd name="connsiteX14" fmla="*/ 9050203 w 10969943"/>
              <a:gd name="connsiteY14" fmla="*/ 0 h 18288"/>
              <a:gd name="connsiteX15" fmla="*/ 9406726 w 10969943"/>
              <a:gd name="connsiteY15" fmla="*/ 0 h 18288"/>
              <a:gd name="connsiteX16" fmla="*/ 9763249 w 10969943"/>
              <a:gd name="connsiteY16" fmla="*/ 0 h 18288"/>
              <a:gd name="connsiteX17" fmla="*/ 10339171 w 10969943"/>
              <a:gd name="connsiteY17" fmla="*/ 0 h 18288"/>
              <a:gd name="connsiteX18" fmla="*/ 10969943 w 10969943"/>
              <a:gd name="connsiteY18" fmla="*/ 0 h 18288"/>
              <a:gd name="connsiteX19" fmla="*/ 10969943 w 10969943"/>
              <a:gd name="connsiteY19" fmla="*/ 18288 h 18288"/>
              <a:gd name="connsiteX20" fmla="*/ 10174622 w 10969943"/>
              <a:gd name="connsiteY20" fmla="*/ 18288 h 18288"/>
              <a:gd name="connsiteX21" fmla="*/ 9818099 w 10969943"/>
              <a:gd name="connsiteY21" fmla="*/ 18288 h 18288"/>
              <a:gd name="connsiteX22" fmla="*/ 9461576 w 10969943"/>
              <a:gd name="connsiteY22" fmla="*/ 18288 h 18288"/>
              <a:gd name="connsiteX23" fmla="*/ 8775954 w 10969943"/>
              <a:gd name="connsiteY23" fmla="*/ 18288 h 18288"/>
              <a:gd name="connsiteX24" fmla="*/ 8419431 w 10969943"/>
              <a:gd name="connsiteY24" fmla="*/ 18288 h 18288"/>
              <a:gd name="connsiteX25" fmla="*/ 7733810 w 10969943"/>
              <a:gd name="connsiteY25" fmla="*/ 18288 h 18288"/>
              <a:gd name="connsiteX26" fmla="*/ 6938489 w 10969943"/>
              <a:gd name="connsiteY26" fmla="*/ 18288 h 18288"/>
              <a:gd name="connsiteX27" fmla="*/ 6252868 w 10969943"/>
              <a:gd name="connsiteY27" fmla="*/ 18288 h 18288"/>
              <a:gd name="connsiteX28" fmla="*/ 5457547 w 10969943"/>
              <a:gd name="connsiteY28" fmla="*/ 18288 h 18288"/>
              <a:gd name="connsiteX29" fmla="*/ 4662226 w 10969943"/>
              <a:gd name="connsiteY29" fmla="*/ 18288 h 18288"/>
              <a:gd name="connsiteX30" fmla="*/ 4305703 w 10969943"/>
              <a:gd name="connsiteY30" fmla="*/ 18288 h 18288"/>
              <a:gd name="connsiteX31" fmla="*/ 3839480 w 10969943"/>
              <a:gd name="connsiteY31" fmla="*/ 18288 h 18288"/>
              <a:gd name="connsiteX32" fmla="*/ 3263558 w 10969943"/>
              <a:gd name="connsiteY32" fmla="*/ 18288 h 18288"/>
              <a:gd name="connsiteX33" fmla="*/ 2577937 w 10969943"/>
              <a:gd name="connsiteY33" fmla="*/ 18288 h 18288"/>
              <a:gd name="connsiteX34" fmla="*/ 1672916 w 10969943"/>
              <a:gd name="connsiteY34" fmla="*/ 18288 h 18288"/>
              <a:gd name="connsiteX35" fmla="*/ 877595 w 10969943"/>
              <a:gd name="connsiteY35" fmla="*/ 18288 h 18288"/>
              <a:gd name="connsiteX36" fmla="*/ 0 w 10969943"/>
              <a:gd name="connsiteY36" fmla="*/ 18288 h 18288"/>
              <a:gd name="connsiteX37" fmla="*/ 0 w 10969943"/>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69943" h="18288" fill="none" extrusionOk="0">
                <a:moveTo>
                  <a:pt x="0" y="0"/>
                </a:moveTo>
                <a:cubicBezTo>
                  <a:pt x="115068" y="-17626"/>
                  <a:pt x="181295" y="-1066"/>
                  <a:pt x="356523" y="0"/>
                </a:cubicBezTo>
                <a:cubicBezTo>
                  <a:pt x="531751" y="1066"/>
                  <a:pt x="815866" y="1625"/>
                  <a:pt x="1042145" y="0"/>
                </a:cubicBezTo>
                <a:cubicBezTo>
                  <a:pt x="1268424" y="-1625"/>
                  <a:pt x="1698286" y="4657"/>
                  <a:pt x="1947165" y="0"/>
                </a:cubicBezTo>
                <a:cubicBezTo>
                  <a:pt x="2196044" y="-4657"/>
                  <a:pt x="2296755" y="-4417"/>
                  <a:pt x="2632786" y="0"/>
                </a:cubicBezTo>
                <a:cubicBezTo>
                  <a:pt x="2968817" y="4417"/>
                  <a:pt x="2846408" y="12256"/>
                  <a:pt x="2989309" y="0"/>
                </a:cubicBezTo>
                <a:cubicBezTo>
                  <a:pt x="3132210" y="-12256"/>
                  <a:pt x="3306453" y="-8334"/>
                  <a:pt x="3455532" y="0"/>
                </a:cubicBezTo>
                <a:cubicBezTo>
                  <a:pt x="3604611" y="8334"/>
                  <a:pt x="4114719" y="-14000"/>
                  <a:pt x="4360552" y="0"/>
                </a:cubicBezTo>
                <a:cubicBezTo>
                  <a:pt x="4606385" y="14000"/>
                  <a:pt x="4922057" y="-39073"/>
                  <a:pt x="5265573" y="0"/>
                </a:cubicBezTo>
                <a:cubicBezTo>
                  <a:pt x="5609089" y="39073"/>
                  <a:pt x="5808150" y="6840"/>
                  <a:pt x="6170593" y="0"/>
                </a:cubicBezTo>
                <a:cubicBezTo>
                  <a:pt x="6533036" y="-6840"/>
                  <a:pt x="6450248" y="-15144"/>
                  <a:pt x="6527116" y="0"/>
                </a:cubicBezTo>
                <a:cubicBezTo>
                  <a:pt x="6603984" y="15144"/>
                  <a:pt x="7072831" y="7051"/>
                  <a:pt x="7212738" y="0"/>
                </a:cubicBezTo>
                <a:cubicBezTo>
                  <a:pt x="7352645" y="-7051"/>
                  <a:pt x="7607286" y="-16640"/>
                  <a:pt x="7788660" y="0"/>
                </a:cubicBezTo>
                <a:cubicBezTo>
                  <a:pt x="7970034" y="16640"/>
                  <a:pt x="8047563" y="15757"/>
                  <a:pt x="8145183" y="0"/>
                </a:cubicBezTo>
                <a:cubicBezTo>
                  <a:pt x="8242803" y="-15757"/>
                  <a:pt x="8648204" y="-40337"/>
                  <a:pt x="9050203" y="0"/>
                </a:cubicBezTo>
                <a:cubicBezTo>
                  <a:pt x="9452202" y="40337"/>
                  <a:pt x="9259174" y="17409"/>
                  <a:pt x="9406726" y="0"/>
                </a:cubicBezTo>
                <a:cubicBezTo>
                  <a:pt x="9554278" y="-17409"/>
                  <a:pt x="9674843" y="17205"/>
                  <a:pt x="9763249" y="0"/>
                </a:cubicBezTo>
                <a:cubicBezTo>
                  <a:pt x="9851655" y="-17205"/>
                  <a:pt x="10141234" y="7298"/>
                  <a:pt x="10339171" y="0"/>
                </a:cubicBezTo>
                <a:cubicBezTo>
                  <a:pt x="10537108" y="-7298"/>
                  <a:pt x="10748288" y="8183"/>
                  <a:pt x="10969943" y="0"/>
                </a:cubicBezTo>
                <a:cubicBezTo>
                  <a:pt x="10969289" y="8818"/>
                  <a:pt x="10969383" y="13823"/>
                  <a:pt x="10969943" y="18288"/>
                </a:cubicBezTo>
                <a:cubicBezTo>
                  <a:pt x="10684728" y="24301"/>
                  <a:pt x="10444950" y="41841"/>
                  <a:pt x="10174622" y="18288"/>
                </a:cubicBezTo>
                <a:cubicBezTo>
                  <a:pt x="9904294" y="-5265"/>
                  <a:pt x="9936432" y="5587"/>
                  <a:pt x="9818099" y="18288"/>
                </a:cubicBezTo>
                <a:cubicBezTo>
                  <a:pt x="9699766" y="30989"/>
                  <a:pt x="9533517" y="3530"/>
                  <a:pt x="9461576" y="18288"/>
                </a:cubicBezTo>
                <a:cubicBezTo>
                  <a:pt x="9389635" y="33046"/>
                  <a:pt x="9096372" y="36774"/>
                  <a:pt x="8775954" y="18288"/>
                </a:cubicBezTo>
                <a:cubicBezTo>
                  <a:pt x="8455536" y="-198"/>
                  <a:pt x="8578076" y="29533"/>
                  <a:pt x="8419431" y="18288"/>
                </a:cubicBezTo>
                <a:cubicBezTo>
                  <a:pt x="8260786" y="7043"/>
                  <a:pt x="7872278" y="50718"/>
                  <a:pt x="7733810" y="18288"/>
                </a:cubicBezTo>
                <a:cubicBezTo>
                  <a:pt x="7595342" y="-14142"/>
                  <a:pt x="7102646" y="18057"/>
                  <a:pt x="6938489" y="18288"/>
                </a:cubicBezTo>
                <a:cubicBezTo>
                  <a:pt x="6774332" y="18519"/>
                  <a:pt x="6407744" y="-5300"/>
                  <a:pt x="6252868" y="18288"/>
                </a:cubicBezTo>
                <a:cubicBezTo>
                  <a:pt x="6097992" y="41876"/>
                  <a:pt x="5636320" y="33556"/>
                  <a:pt x="5457547" y="18288"/>
                </a:cubicBezTo>
                <a:cubicBezTo>
                  <a:pt x="5278774" y="3020"/>
                  <a:pt x="4838109" y="-3159"/>
                  <a:pt x="4662226" y="18288"/>
                </a:cubicBezTo>
                <a:cubicBezTo>
                  <a:pt x="4486343" y="39735"/>
                  <a:pt x="4462017" y="3772"/>
                  <a:pt x="4305703" y="18288"/>
                </a:cubicBezTo>
                <a:cubicBezTo>
                  <a:pt x="4149389" y="32804"/>
                  <a:pt x="3988613" y="20541"/>
                  <a:pt x="3839480" y="18288"/>
                </a:cubicBezTo>
                <a:cubicBezTo>
                  <a:pt x="3690347" y="16035"/>
                  <a:pt x="3435664" y="19648"/>
                  <a:pt x="3263558" y="18288"/>
                </a:cubicBezTo>
                <a:cubicBezTo>
                  <a:pt x="3091452" y="16928"/>
                  <a:pt x="2809539" y="23488"/>
                  <a:pt x="2577937" y="18288"/>
                </a:cubicBezTo>
                <a:cubicBezTo>
                  <a:pt x="2346335" y="13088"/>
                  <a:pt x="1873171" y="35259"/>
                  <a:pt x="1672916" y="18288"/>
                </a:cubicBezTo>
                <a:cubicBezTo>
                  <a:pt x="1472661" y="1317"/>
                  <a:pt x="1106398" y="29309"/>
                  <a:pt x="877595" y="18288"/>
                </a:cubicBezTo>
                <a:cubicBezTo>
                  <a:pt x="648792" y="7267"/>
                  <a:pt x="325373" y="27915"/>
                  <a:pt x="0" y="18288"/>
                </a:cubicBezTo>
                <a:cubicBezTo>
                  <a:pt x="313" y="10654"/>
                  <a:pt x="-263" y="4056"/>
                  <a:pt x="0" y="0"/>
                </a:cubicBezTo>
                <a:close/>
              </a:path>
              <a:path w="10969943" h="18288" stroke="0" extrusionOk="0">
                <a:moveTo>
                  <a:pt x="0" y="0"/>
                </a:moveTo>
                <a:cubicBezTo>
                  <a:pt x="146585" y="18368"/>
                  <a:pt x="312684" y="-22165"/>
                  <a:pt x="466223" y="0"/>
                </a:cubicBezTo>
                <a:cubicBezTo>
                  <a:pt x="619762" y="22165"/>
                  <a:pt x="680079" y="6491"/>
                  <a:pt x="822746" y="0"/>
                </a:cubicBezTo>
                <a:cubicBezTo>
                  <a:pt x="965413" y="-6491"/>
                  <a:pt x="1137334" y="-16632"/>
                  <a:pt x="1288968" y="0"/>
                </a:cubicBezTo>
                <a:cubicBezTo>
                  <a:pt x="1440602" y="16632"/>
                  <a:pt x="1781495" y="-7702"/>
                  <a:pt x="1974590" y="0"/>
                </a:cubicBezTo>
                <a:cubicBezTo>
                  <a:pt x="2167685" y="7702"/>
                  <a:pt x="2560711" y="-35858"/>
                  <a:pt x="2769911" y="0"/>
                </a:cubicBezTo>
                <a:cubicBezTo>
                  <a:pt x="2979111" y="35858"/>
                  <a:pt x="3321487" y="-10129"/>
                  <a:pt x="3674931" y="0"/>
                </a:cubicBezTo>
                <a:cubicBezTo>
                  <a:pt x="4028375" y="10129"/>
                  <a:pt x="4166008" y="12710"/>
                  <a:pt x="4579951" y="0"/>
                </a:cubicBezTo>
                <a:cubicBezTo>
                  <a:pt x="4993894" y="-12710"/>
                  <a:pt x="5014715" y="13808"/>
                  <a:pt x="5155873" y="0"/>
                </a:cubicBezTo>
                <a:cubicBezTo>
                  <a:pt x="5297031" y="-13808"/>
                  <a:pt x="5587899" y="-37129"/>
                  <a:pt x="5951194" y="0"/>
                </a:cubicBezTo>
                <a:cubicBezTo>
                  <a:pt x="6314489" y="37129"/>
                  <a:pt x="6294202" y="-5387"/>
                  <a:pt x="6636816" y="0"/>
                </a:cubicBezTo>
                <a:cubicBezTo>
                  <a:pt x="6979430" y="5387"/>
                  <a:pt x="6967473" y="2708"/>
                  <a:pt x="7212738" y="0"/>
                </a:cubicBezTo>
                <a:cubicBezTo>
                  <a:pt x="7458003" y="-2708"/>
                  <a:pt x="7685326" y="-19121"/>
                  <a:pt x="8008058" y="0"/>
                </a:cubicBezTo>
                <a:cubicBezTo>
                  <a:pt x="8330790" y="19121"/>
                  <a:pt x="8271729" y="11892"/>
                  <a:pt x="8364582" y="0"/>
                </a:cubicBezTo>
                <a:cubicBezTo>
                  <a:pt x="8457435" y="-11892"/>
                  <a:pt x="8757037" y="21045"/>
                  <a:pt x="8940504" y="0"/>
                </a:cubicBezTo>
                <a:cubicBezTo>
                  <a:pt x="9123971" y="-21045"/>
                  <a:pt x="9416535" y="-20173"/>
                  <a:pt x="9626125" y="0"/>
                </a:cubicBezTo>
                <a:cubicBezTo>
                  <a:pt x="9835715" y="20173"/>
                  <a:pt x="10677668" y="-5185"/>
                  <a:pt x="10969943" y="0"/>
                </a:cubicBezTo>
                <a:cubicBezTo>
                  <a:pt x="10969329" y="5722"/>
                  <a:pt x="10970123" y="12495"/>
                  <a:pt x="10969943" y="18288"/>
                </a:cubicBezTo>
                <a:cubicBezTo>
                  <a:pt x="10866819" y="39718"/>
                  <a:pt x="10714728" y="21946"/>
                  <a:pt x="10503720" y="18288"/>
                </a:cubicBezTo>
                <a:cubicBezTo>
                  <a:pt x="10292712" y="14630"/>
                  <a:pt x="10234648" y="28092"/>
                  <a:pt x="10147197" y="18288"/>
                </a:cubicBezTo>
                <a:cubicBezTo>
                  <a:pt x="10059746" y="8484"/>
                  <a:pt x="9715084" y="15375"/>
                  <a:pt x="9461576" y="18288"/>
                </a:cubicBezTo>
                <a:cubicBezTo>
                  <a:pt x="9208068" y="21201"/>
                  <a:pt x="9173104" y="33334"/>
                  <a:pt x="8995353" y="18288"/>
                </a:cubicBezTo>
                <a:cubicBezTo>
                  <a:pt x="8817602" y="3242"/>
                  <a:pt x="8517144" y="-1921"/>
                  <a:pt x="8090333" y="18288"/>
                </a:cubicBezTo>
                <a:cubicBezTo>
                  <a:pt x="7663522" y="38497"/>
                  <a:pt x="7849521" y="20360"/>
                  <a:pt x="7733810" y="18288"/>
                </a:cubicBezTo>
                <a:cubicBezTo>
                  <a:pt x="7618099" y="16216"/>
                  <a:pt x="7340642" y="20318"/>
                  <a:pt x="7048188" y="18288"/>
                </a:cubicBezTo>
                <a:cubicBezTo>
                  <a:pt x="6755734" y="16258"/>
                  <a:pt x="6823832" y="8783"/>
                  <a:pt x="6691665" y="18288"/>
                </a:cubicBezTo>
                <a:cubicBezTo>
                  <a:pt x="6559498" y="27793"/>
                  <a:pt x="6360282" y="40769"/>
                  <a:pt x="6225443" y="18288"/>
                </a:cubicBezTo>
                <a:cubicBezTo>
                  <a:pt x="6090604" y="-4193"/>
                  <a:pt x="5695649" y="-6635"/>
                  <a:pt x="5430122" y="18288"/>
                </a:cubicBezTo>
                <a:cubicBezTo>
                  <a:pt x="5164595" y="43211"/>
                  <a:pt x="4850642" y="14859"/>
                  <a:pt x="4525101" y="18288"/>
                </a:cubicBezTo>
                <a:cubicBezTo>
                  <a:pt x="4199560" y="21717"/>
                  <a:pt x="4181533" y="40893"/>
                  <a:pt x="4058879" y="18288"/>
                </a:cubicBezTo>
                <a:cubicBezTo>
                  <a:pt x="3936225" y="-4317"/>
                  <a:pt x="3697170" y="32422"/>
                  <a:pt x="3373257" y="18288"/>
                </a:cubicBezTo>
                <a:cubicBezTo>
                  <a:pt x="3049344" y="4154"/>
                  <a:pt x="3034289" y="-3718"/>
                  <a:pt x="2907035" y="18288"/>
                </a:cubicBezTo>
                <a:cubicBezTo>
                  <a:pt x="2779781" y="40294"/>
                  <a:pt x="2424906" y="20309"/>
                  <a:pt x="2111714" y="18288"/>
                </a:cubicBezTo>
                <a:cubicBezTo>
                  <a:pt x="1798522" y="16267"/>
                  <a:pt x="1727137" y="16361"/>
                  <a:pt x="1535792" y="18288"/>
                </a:cubicBezTo>
                <a:cubicBezTo>
                  <a:pt x="1344447" y="20215"/>
                  <a:pt x="1206952" y="-4630"/>
                  <a:pt x="1069569" y="18288"/>
                </a:cubicBezTo>
                <a:cubicBezTo>
                  <a:pt x="932186" y="41206"/>
                  <a:pt x="856529" y="11019"/>
                  <a:pt x="713046" y="18288"/>
                </a:cubicBezTo>
                <a:cubicBezTo>
                  <a:pt x="569563" y="25557"/>
                  <a:pt x="291290" y="4640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ontenuto di Alcol nel Vino Rosso: Quanto Alcol c'è nel Vino Rosso? –  Coravin EU">
            <a:extLst>
              <a:ext uri="{FF2B5EF4-FFF2-40B4-BE49-F238E27FC236}">
                <a16:creationId xmlns:a16="http://schemas.microsoft.com/office/drawing/2014/main" id="{764A0609-E4BD-1196-D872-5062E70D6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15" r="16280" b="-1"/>
          <a:stretch>
            <a:fillRect/>
          </a:stretch>
        </p:blipFill>
        <p:spPr bwMode="auto">
          <a:xfrm>
            <a:off x="7673659" y="2093976"/>
            <a:ext cx="3940037"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Segnaposto contenuto 4">
            <a:extLst>
              <a:ext uri="{FF2B5EF4-FFF2-40B4-BE49-F238E27FC236}">
                <a16:creationId xmlns:a16="http://schemas.microsoft.com/office/drawing/2014/main" id="{4316F5D8-B41D-BAEE-81BF-F6EA05E4241C}"/>
              </a:ext>
            </a:extLst>
          </p:cNvPr>
          <p:cNvGraphicFramePr>
            <a:graphicFrameLocks noGrp="1"/>
          </p:cNvGraphicFramePr>
          <p:nvPr>
            <p:ph idx="1"/>
            <p:extLst>
              <p:ext uri="{D42A27DB-BD31-4B8C-83A1-F6EECF244321}">
                <p14:modId xmlns:p14="http://schemas.microsoft.com/office/powerpoint/2010/main" val="1657119961"/>
              </p:ext>
            </p:extLst>
          </p:nvPr>
        </p:nvGraphicFramePr>
        <p:xfrm>
          <a:off x="572343" y="2071316"/>
          <a:ext cx="6711804"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022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99458" y="1491799"/>
            <a:ext cx="3333749" cy="3498192"/>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6FC2441-9863-E8FF-9D99-E0EB7BACD716}"/>
              </a:ext>
            </a:extLst>
          </p:cNvPr>
          <p:cNvSpPr>
            <a:spLocks noGrp="1"/>
          </p:cNvSpPr>
          <p:nvPr>
            <p:ph type="title"/>
          </p:nvPr>
        </p:nvSpPr>
        <p:spPr>
          <a:xfrm>
            <a:off x="1028432" y="1967266"/>
            <a:ext cx="2628215" cy="2547257"/>
          </a:xfrm>
          <a:noFill/>
        </p:spPr>
        <p:txBody>
          <a:bodyPr vert="horz" lIns="91440" tIns="45720" rIns="91440" bIns="45720" rtlCol="0" anchor="ctr">
            <a:normAutofit/>
          </a:bodyPr>
          <a:lstStyle/>
          <a:p>
            <a:pPr defTabSz="914400">
              <a:lnSpc>
                <a:spcPct val="90000"/>
              </a:lnSpc>
            </a:pPr>
            <a:r>
              <a:rPr lang="en-US" sz="3300" kern="1200">
                <a:solidFill>
                  <a:srgbClr val="FFFFFF"/>
                </a:solidFill>
                <a:latin typeface="+mj-lt"/>
                <a:ea typeface="+mj-ea"/>
                <a:cs typeface="+mj-cs"/>
              </a:rPr>
              <a:t>ESEMPIO DIETA GIORNALIERA</a:t>
            </a:r>
          </a:p>
        </p:txBody>
      </p:sp>
      <p:pic>
        <p:nvPicPr>
          <p:cNvPr id="5" name="Segnaposto contenuto 4">
            <a:extLst>
              <a:ext uri="{FF2B5EF4-FFF2-40B4-BE49-F238E27FC236}">
                <a16:creationId xmlns:a16="http://schemas.microsoft.com/office/drawing/2014/main" id="{496B8453-3005-C3ED-62E4-DDD197AFE831}"/>
              </a:ext>
            </a:extLst>
          </p:cNvPr>
          <p:cNvPicPr>
            <a:picLocks noGrp="1" noChangeAspect="1"/>
          </p:cNvPicPr>
          <p:nvPr>
            <p:ph idx="1"/>
          </p:nvPr>
        </p:nvPicPr>
        <p:blipFill>
          <a:blip r:embed="rId2"/>
          <a:stretch>
            <a:fillRect/>
          </a:stretch>
        </p:blipFill>
        <p:spPr>
          <a:xfrm>
            <a:off x="5057775" y="85963"/>
            <a:ext cx="5399003" cy="6686074"/>
          </a:xfrm>
          <a:prstGeom prst="rect">
            <a:avLst/>
          </a:prstGeom>
        </p:spPr>
      </p:pic>
    </p:spTree>
    <p:extLst>
      <p:ext uri="{BB962C8B-B14F-4D97-AF65-F5344CB8AC3E}">
        <p14:creationId xmlns:p14="http://schemas.microsoft.com/office/powerpoint/2010/main" val="5825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50661B5-DF30-7AA0-CEF9-337AAEB21C68}"/>
              </a:ext>
            </a:extLst>
          </p:cNvPr>
          <p:cNvSpPr>
            <a:spLocks noGrp="1"/>
          </p:cNvSpPr>
          <p:nvPr>
            <p:ph type="title"/>
          </p:nvPr>
        </p:nvSpPr>
        <p:spPr>
          <a:xfrm>
            <a:off x="7629945" y="365125"/>
            <a:ext cx="3951042" cy="5530319"/>
          </a:xfrm>
        </p:spPr>
        <p:txBody>
          <a:bodyPr vert="horz" lIns="91440" tIns="45720" rIns="91440" bIns="45720" rtlCol="0" anchor="ctr">
            <a:normAutofit/>
          </a:bodyPr>
          <a:lstStyle/>
          <a:p>
            <a:pPr algn="l" defTabSz="914400">
              <a:lnSpc>
                <a:spcPct val="90000"/>
              </a:lnSpc>
            </a:pPr>
            <a:r>
              <a:rPr lang="en-US" sz="5100"/>
              <a:t>FALSI MITI</a:t>
            </a:r>
          </a:p>
        </p:txBody>
      </p:sp>
      <p:pic>
        <p:nvPicPr>
          <p:cNvPr id="16" name="Picture 4" descr="Uovo dorato in un portauovo">
            <a:extLst>
              <a:ext uri="{FF2B5EF4-FFF2-40B4-BE49-F238E27FC236}">
                <a16:creationId xmlns:a16="http://schemas.microsoft.com/office/drawing/2014/main" id="{8B1A263C-238D-38B7-B001-BB2AFB1C6AA3}"/>
              </a:ext>
            </a:extLst>
          </p:cNvPr>
          <p:cNvPicPr>
            <a:picLocks noChangeAspect="1"/>
          </p:cNvPicPr>
          <p:nvPr/>
        </p:nvPicPr>
        <p:blipFill>
          <a:blip r:embed="rId2"/>
          <a:srcRect l="21405"/>
          <a:stretch>
            <a:fillRect/>
          </a:stretch>
        </p:blipFill>
        <p:spPr>
          <a:xfrm>
            <a:off x="20" y="10"/>
            <a:ext cx="7186700" cy="6857990"/>
          </a:xfrm>
          <a:prstGeom prst="rect">
            <a:avLst/>
          </a:prstGeom>
        </p:spPr>
      </p:pic>
    </p:spTree>
    <p:extLst>
      <p:ext uri="{BB962C8B-B14F-4D97-AF65-F5344CB8AC3E}">
        <p14:creationId xmlns:p14="http://schemas.microsoft.com/office/powerpoint/2010/main" val="357359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rger and Drink">
            <a:extLst>
              <a:ext uri="{FF2B5EF4-FFF2-40B4-BE49-F238E27FC236}">
                <a16:creationId xmlns:a16="http://schemas.microsoft.com/office/drawing/2014/main" id="{52E15C2E-79EC-1C4B-0C08-C5ABB01B27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788" y="1744954"/>
            <a:ext cx="3368092" cy="3368092"/>
          </a:xfrm>
          <a:prstGeom prst="rect">
            <a:avLst/>
          </a:prstGeom>
        </p:spPr>
      </p:pic>
      <p:sp>
        <p:nvSpPr>
          <p:cNvPr id="27"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8786" y="0"/>
            <a:ext cx="7560039"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9D5D1AEC-3392-11A6-3356-1AF1F5C198D5}"/>
              </a:ext>
            </a:extLst>
          </p:cNvPr>
          <p:cNvSpPr>
            <a:spLocks noGrp="1"/>
          </p:cNvSpPr>
          <p:nvPr>
            <p:ph type="title"/>
          </p:nvPr>
        </p:nvSpPr>
        <p:spPr>
          <a:xfrm>
            <a:off x="5757854" y="457201"/>
            <a:ext cx="5335880" cy="1835911"/>
          </a:xfrm>
        </p:spPr>
        <p:txBody>
          <a:bodyPr anchor="b">
            <a:normAutofit/>
          </a:bodyPr>
          <a:lstStyle/>
          <a:p>
            <a:r>
              <a:rPr lang="it-IT" sz="5300" dirty="0">
                <a:solidFill>
                  <a:srgbClr val="FFFFFF"/>
                </a:solidFill>
              </a:rPr>
              <a:t>IL PRANZO FUORI </a:t>
            </a: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7853" y="2560829"/>
            <a:ext cx="5027890" cy="18288"/>
          </a:xfrm>
          <a:custGeom>
            <a:avLst/>
            <a:gdLst>
              <a:gd name="connsiteX0" fmla="*/ 0 w 5027890"/>
              <a:gd name="connsiteY0" fmla="*/ 0 h 18288"/>
              <a:gd name="connsiteX1" fmla="*/ 527928 w 5027890"/>
              <a:gd name="connsiteY1" fmla="*/ 0 h 18288"/>
              <a:gd name="connsiteX2" fmla="*/ 1206694 w 5027890"/>
              <a:gd name="connsiteY2" fmla="*/ 0 h 18288"/>
              <a:gd name="connsiteX3" fmla="*/ 1784901 w 5027890"/>
              <a:gd name="connsiteY3" fmla="*/ 0 h 18288"/>
              <a:gd name="connsiteX4" fmla="*/ 2312829 w 5027890"/>
              <a:gd name="connsiteY4" fmla="*/ 0 h 18288"/>
              <a:gd name="connsiteX5" fmla="*/ 2991595 w 5027890"/>
              <a:gd name="connsiteY5" fmla="*/ 0 h 18288"/>
              <a:gd name="connsiteX6" fmla="*/ 3620081 w 5027890"/>
              <a:gd name="connsiteY6" fmla="*/ 0 h 18288"/>
              <a:gd name="connsiteX7" fmla="*/ 4248567 w 5027890"/>
              <a:gd name="connsiteY7" fmla="*/ 0 h 18288"/>
              <a:gd name="connsiteX8" fmla="*/ 5027890 w 5027890"/>
              <a:gd name="connsiteY8" fmla="*/ 0 h 18288"/>
              <a:gd name="connsiteX9" fmla="*/ 5027890 w 5027890"/>
              <a:gd name="connsiteY9" fmla="*/ 18288 h 18288"/>
              <a:gd name="connsiteX10" fmla="*/ 4499962 w 5027890"/>
              <a:gd name="connsiteY10" fmla="*/ 18288 h 18288"/>
              <a:gd name="connsiteX11" fmla="*/ 4022312 w 5027890"/>
              <a:gd name="connsiteY11" fmla="*/ 18288 h 18288"/>
              <a:gd name="connsiteX12" fmla="*/ 3343547 w 5027890"/>
              <a:gd name="connsiteY12" fmla="*/ 18288 h 18288"/>
              <a:gd name="connsiteX13" fmla="*/ 2815618 w 5027890"/>
              <a:gd name="connsiteY13" fmla="*/ 18288 h 18288"/>
              <a:gd name="connsiteX14" fmla="*/ 2136853 w 5027890"/>
              <a:gd name="connsiteY14" fmla="*/ 18288 h 18288"/>
              <a:gd name="connsiteX15" fmla="*/ 1407809 w 5027890"/>
              <a:gd name="connsiteY15" fmla="*/ 18288 h 18288"/>
              <a:gd name="connsiteX16" fmla="*/ 829602 w 5027890"/>
              <a:gd name="connsiteY16" fmla="*/ 18288 h 18288"/>
              <a:gd name="connsiteX17" fmla="*/ 0 w 5027890"/>
              <a:gd name="connsiteY17" fmla="*/ 18288 h 18288"/>
              <a:gd name="connsiteX18" fmla="*/ 0 w 502789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7890" h="18288" fill="none" extrusionOk="0">
                <a:moveTo>
                  <a:pt x="0" y="0"/>
                </a:moveTo>
                <a:cubicBezTo>
                  <a:pt x="207535" y="13401"/>
                  <a:pt x="362139" y="-2307"/>
                  <a:pt x="527928" y="0"/>
                </a:cubicBezTo>
                <a:cubicBezTo>
                  <a:pt x="693717" y="2307"/>
                  <a:pt x="955651" y="13549"/>
                  <a:pt x="1206694" y="0"/>
                </a:cubicBezTo>
                <a:cubicBezTo>
                  <a:pt x="1457737" y="-13549"/>
                  <a:pt x="1497256" y="-13172"/>
                  <a:pt x="1784901" y="0"/>
                </a:cubicBezTo>
                <a:cubicBezTo>
                  <a:pt x="2072546" y="13172"/>
                  <a:pt x="2114871" y="15454"/>
                  <a:pt x="2312829" y="0"/>
                </a:cubicBezTo>
                <a:cubicBezTo>
                  <a:pt x="2510787" y="-15454"/>
                  <a:pt x="2804488" y="-25900"/>
                  <a:pt x="2991595" y="0"/>
                </a:cubicBezTo>
                <a:cubicBezTo>
                  <a:pt x="3178702" y="25900"/>
                  <a:pt x="3479142" y="-21780"/>
                  <a:pt x="3620081" y="0"/>
                </a:cubicBezTo>
                <a:cubicBezTo>
                  <a:pt x="3761020" y="21780"/>
                  <a:pt x="4031153" y="-25423"/>
                  <a:pt x="4248567" y="0"/>
                </a:cubicBezTo>
                <a:cubicBezTo>
                  <a:pt x="4465981" y="25423"/>
                  <a:pt x="4755987" y="13501"/>
                  <a:pt x="5027890" y="0"/>
                </a:cubicBezTo>
                <a:cubicBezTo>
                  <a:pt x="5028420" y="6954"/>
                  <a:pt x="5028624" y="12839"/>
                  <a:pt x="5027890" y="18288"/>
                </a:cubicBezTo>
                <a:cubicBezTo>
                  <a:pt x="4869908" y="43644"/>
                  <a:pt x="4712770" y="35369"/>
                  <a:pt x="4499962" y="18288"/>
                </a:cubicBezTo>
                <a:cubicBezTo>
                  <a:pt x="4287154" y="1207"/>
                  <a:pt x="4226691" y="25455"/>
                  <a:pt x="4022312" y="18288"/>
                </a:cubicBezTo>
                <a:cubicBezTo>
                  <a:pt x="3817933" y="11122"/>
                  <a:pt x="3534420" y="30255"/>
                  <a:pt x="3343547" y="18288"/>
                </a:cubicBezTo>
                <a:cubicBezTo>
                  <a:pt x="3152674" y="6321"/>
                  <a:pt x="2953721" y="21999"/>
                  <a:pt x="2815618" y="18288"/>
                </a:cubicBezTo>
                <a:cubicBezTo>
                  <a:pt x="2677515" y="14577"/>
                  <a:pt x="2298340" y="-3692"/>
                  <a:pt x="2136853" y="18288"/>
                </a:cubicBezTo>
                <a:cubicBezTo>
                  <a:pt x="1975367" y="40268"/>
                  <a:pt x="1679098" y="27292"/>
                  <a:pt x="1407809" y="18288"/>
                </a:cubicBezTo>
                <a:cubicBezTo>
                  <a:pt x="1136520" y="9284"/>
                  <a:pt x="1079202" y="42740"/>
                  <a:pt x="829602" y="18288"/>
                </a:cubicBezTo>
                <a:cubicBezTo>
                  <a:pt x="580002" y="-6164"/>
                  <a:pt x="366224" y="-16259"/>
                  <a:pt x="0" y="18288"/>
                </a:cubicBezTo>
                <a:cubicBezTo>
                  <a:pt x="-570" y="9279"/>
                  <a:pt x="132" y="5100"/>
                  <a:pt x="0" y="0"/>
                </a:cubicBezTo>
                <a:close/>
              </a:path>
              <a:path w="5027890" h="18288" stroke="0" extrusionOk="0">
                <a:moveTo>
                  <a:pt x="0" y="0"/>
                </a:moveTo>
                <a:cubicBezTo>
                  <a:pt x="144208" y="18053"/>
                  <a:pt x="397856" y="-19549"/>
                  <a:pt x="578207" y="0"/>
                </a:cubicBezTo>
                <a:cubicBezTo>
                  <a:pt x="758558" y="19549"/>
                  <a:pt x="877823" y="18567"/>
                  <a:pt x="1055857" y="0"/>
                </a:cubicBezTo>
                <a:cubicBezTo>
                  <a:pt x="1233891" y="-18567"/>
                  <a:pt x="1573807" y="-15226"/>
                  <a:pt x="1784901" y="0"/>
                </a:cubicBezTo>
                <a:cubicBezTo>
                  <a:pt x="1995995" y="15226"/>
                  <a:pt x="2176390" y="21894"/>
                  <a:pt x="2363108" y="0"/>
                </a:cubicBezTo>
                <a:cubicBezTo>
                  <a:pt x="2549826" y="-21894"/>
                  <a:pt x="2677233" y="-28285"/>
                  <a:pt x="2941316" y="0"/>
                </a:cubicBezTo>
                <a:cubicBezTo>
                  <a:pt x="3205399" y="28285"/>
                  <a:pt x="3469081" y="-30348"/>
                  <a:pt x="3670360" y="0"/>
                </a:cubicBezTo>
                <a:cubicBezTo>
                  <a:pt x="3871639" y="30348"/>
                  <a:pt x="3997785" y="21854"/>
                  <a:pt x="4198288" y="0"/>
                </a:cubicBezTo>
                <a:cubicBezTo>
                  <a:pt x="4398791" y="-21854"/>
                  <a:pt x="4724997" y="-12379"/>
                  <a:pt x="5027890" y="0"/>
                </a:cubicBezTo>
                <a:cubicBezTo>
                  <a:pt x="5027207" y="5414"/>
                  <a:pt x="5027170" y="12510"/>
                  <a:pt x="5027890" y="18288"/>
                </a:cubicBezTo>
                <a:cubicBezTo>
                  <a:pt x="4792119" y="-6191"/>
                  <a:pt x="4612135" y="16079"/>
                  <a:pt x="4499962" y="18288"/>
                </a:cubicBezTo>
                <a:cubicBezTo>
                  <a:pt x="4387789" y="20497"/>
                  <a:pt x="4072046" y="24222"/>
                  <a:pt x="3871475" y="18288"/>
                </a:cubicBezTo>
                <a:cubicBezTo>
                  <a:pt x="3670904" y="12354"/>
                  <a:pt x="3456023" y="47137"/>
                  <a:pt x="3293268" y="18288"/>
                </a:cubicBezTo>
                <a:cubicBezTo>
                  <a:pt x="3130513" y="-10561"/>
                  <a:pt x="2719097" y="-14691"/>
                  <a:pt x="2564224" y="18288"/>
                </a:cubicBezTo>
                <a:cubicBezTo>
                  <a:pt x="2409351" y="51267"/>
                  <a:pt x="2126377" y="6408"/>
                  <a:pt x="1835180" y="18288"/>
                </a:cubicBezTo>
                <a:cubicBezTo>
                  <a:pt x="1543983" y="30168"/>
                  <a:pt x="1495948" y="21745"/>
                  <a:pt x="1307251" y="18288"/>
                </a:cubicBezTo>
                <a:cubicBezTo>
                  <a:pt x="1118554" y="14831"/>
                  <a:pt x="937468" y="36894"/>
                  <a:pt x="678765" y="18288"/>
                </a:cubicBezTo>
                <a:cubicBezTo>
                  <a:pt x="420062" y="-318"/>
                  <a:pt x="167584" y="6821"/>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egnaposto contenuto 2">
            <a:extLst>
              <a:ext uri="{FF2B5EF4-FFF2-40B4-BE49-F238E27FC236}">
                <a16:creationId xmlns:a16="http://schemas.microsoft.com/office/drawing/2014/main" id="{80F37F61-2C22-3C89-DFB1-8E818FC0C4CB}"/>
              </a:ext>
            </a:extLst>
          </p:cNvPr>
          <p:cNvSpPr>
            <a:spLocks noGrp="1"/>
          </p:cNvSpPr>
          <p:nvPr>
            <p:ph idx="1"/>
          </p:nvPr>
        </p:nvSpPr>
        <p:spPr>
          <a:xfrm>
            <a:off x="5757854" y="2798064"/>
            <a:ext cx="5459673" cy="3417611"/>
          </a:xfrm>
        </p:spPr>
        <p:txBody>
          <a:bodyPr anchor="t">
            <a:normAutofit/>
          </a:bodyPr>
          <a:lstStyle/>
          <a:p>
            <a:pPr marL="0" indent="0">
              <a:buNone/>
            </a:pPr>
            <a:r>
              <a:rPr lang="it-IT" sz="2200" dirty="0">
                <a:solidFill>
                  <a:srgbClr val="FFFFFF"/>
                </a:solidFill>
              </a:rPr>
              <a:t>AL BAR</a:t>
            </a:r>
          </a:p>
          <a:p>
            <a:endParaRPr lang="it-IT" sz="2200" dirty="0">
              <a:solidFill>
                <a:srgbClr val="FFFFFF"/>
              </a:solidFill>
            </a:endParaRPr>
          </a:p>
          <a:p>
            <a:r>
              <a:rPr lang="it-IT" sz="2200" dirty="0">
                <a:solidFill>
                  <a:srgbClr val="FFFFFF"/>
                </a:solidFill>
              </a:rPr>
              <a:t>PANINO CON VERDURE E PROSCIUTTO CRUDO MAGRO O SPECK O BRESAOLA </a:t>
            </a:r>
          </a:p>
          <a:p>
            <a:r>
              <a:rPr lang="it-IT" sz="2200" dirty="0">
                <a:solidFill>
                  <a:srgbClr val="FFFFFF"/>
                </a:solidFill>
              </a:rPr>
              <a:t>“INSALATONA” CON TONNO SOTT’OLIO BEN SGOCCIOLATO O UOVO SODO o ACQUA NATURALE O GASSATA ED EVENTUALMENTE UN FRUTTO</a:t>
            </a:r>
          </a:p>
        </p:txBody>
      </p:sp>
    </p:spTree>
    <p:extLst>
      <p:ext uri="{BB962C8B-B14F-4D97-AF65-F5344CB8AC3E}">
        <p14:creationId xmlns:p14="http://schemas.microsoft.com/office/powerpoint/2010/main" val="2098931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97E780-3136-E37B-0B35-F7305370DECE}"/>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E833CE5-4546-483D-8098-A89951C88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olo 1">
            <a:extLst>
              <a:ext uri="{FF2B5EF4-FFF2-40B4-BE49-F238E27FC236}">
                <a16:creationId xmlns:a16="http://schemas.microsoft.com/office/drawing/2014/main" id="{5BF33958-61F7-6812-7A61-F30DBEE3246B}"/>
              </a:ext>
            </a:extLst>
          </p:cNvPr>
          <p:cNvSpPr>
            <a:spLocks noGrp="1"/>
          </p:cNvSpPr>
          <p:nvPr>
            <p:ph type="title"/>
          </p:nvPr>
        </p:nvSpPr>
        <p:spPr>
          <a:xfrm>
            <a:off x="5228147" y="552160"/>
            <a:ext cx="5846258" cy="1046671"/>
          </a:xfrm>
        </p:spPr>
        <p:txBody>
          <a:bodyPr>
            <a:normAutofit/>
          </a:bodyPr>
          <a:lstStyle/>
          <a:p>
            <a:r>
              <a:rPr lang="it-IT" sz="2800"/>
              <a:t>IL PRANZO FUORI </a:t>
            </a:r>
          </a:p>
        </p:txBody>
      </p:sp>
      <p:sp>
        <p:nvSpPr>
          <p:cNvPr id="50" name="Rectangle 49">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354651"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rger and Drink">
            <a:extLst>
              <a:ext uri="{FF2B5EF4-FFF2-40B4-BE49-F238E27FC236}">
                <a16:creationId xmlns:a16="http://schemas.microsoft.com/office/drawing/2014/main" id="{54104558-3114-ABC2-D264-7D04D75982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483" y="1540158"/>
            <a:ext cx="3777682" cy="3777682"/>
          </a:xfrm>
          <a:prstGeom prst="rect">
            <a:avLst/>
          </a:prstGeom>
        </p:spPr>
      </p:pic>
      <p:sp>
        <p:nvSpPr>
          <p:cNvPr id="52" name="Rectangle 5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45379" y="1982602"/>
            <a:ext cx="793797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Segnaposto contenuto 2">
            <a:extLst>
              <a:ext uri="{FF2B5EF4-FFF2-40B4-BE49-F238E27FC236}">
                <a16:creationId xmlns:a16="http://schemas.microsoft.com/office/drawing/2014/main" id="{B1C7C7CB-F0E5-7991-314C-5BD45E84668E}"/>
              </a:ext>
            </a:extLst>
          </p:cNvPr>
          <p:cNvSpPr>
            <a:spLocks noGrp="1"/>
          </p:cNvSpPr>
          <p:nvPr>
            <p:ph idx="1"/>
          </p:nvPr>
        </p:nvSpPr>
        <p:spPr>
          <a:xfrm>
            <a:off x="5228148" y="2551558"/>
            <a:ext cx="5846257" cy="3347879"/>
          </a:xfrm>
        </p:spPr>
        <p:txBody>
          <a:bodyPr anchor="ctr">
            <a:normAutofit/>
          </a:bodyPr>
          <a:lstStyle/>
          <a:p>
            <a:pPr marL="0" indent="0">
              <a:buNone/>
            </a:pPr>
            <a:r>
              <a:rPr lang="it-IT" sz="2000"/>
              <a:t>AL RISTORANTE (SE SI VA CON FREQUENZA)</a:t>
            </a:r>
          </a:p>
          <a:p>
            <a:pPr marL="0" indent="0">
              <a:buNone/>
            </a:pPr>
            <a:endParaRPr lang="it-IT" sz="2000" dirty="0"/>
          </a:p>
          <a:p>
            <a:pPr marL="0" indent="0">
              <a:buNone/>
            </a:pPr>
            <a:r>
              <a:rPr lang="it-IT" sz="2000"/>
              <a:t>ORDINARE SENZA SFOGLIARE IL MENU PASTA AL POMODORO, ZUPPE BISTECCA O PESCE GRIGLIATI CONTORNI MISTI EVITARE DI SPIZZICARE PANE E GRISSINI</a:t>
            </a:r>
          </a:p>
        </p:txBody>
      </p:sp>
    </p:spTree>
    <p:extLst>
      <p:ext uri="{BB962C8B-B14F-4D97-AF65-F5344CB8AC3E}">
        <p14:creationId xmlns:p14="http://schemas.microsoft.com/office/powerpoint/2010/main" val="400565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C11B8E-9432-762E-5F1C-1CE423DD5839}"/>
              </a:ext>
            </a:extLst>
          </p:cNvPr>
          <p:cNvSpPr>
            <a:spLocks noGrp="1"/>
          </p:cNvSpPr>
          <p:nvPr>
            <p:ph type="title"/>
          </p:nvPr>
        </p:nvSpPr>
        <p:spPr>
          <a:xfrm>
            <a:off x="1149416" y="499397"/>
            <a:ext cx="5927878" cy="1640180"/>
          </a:xfrm>
        </p:spPr>
        <p:txBody>
          <a:bodyPr anchor="b">
            <a:normAutofit/>
          </a:bodyPr>
          <a:lstStyle/>
          <a:p>
            <a:r>
              <a:rPr lang="it-IT" sz="4000" dirty="0"/>
              <a:t>FALSI MITI</a:t>
            </a:r>
          </a:p>
        </p:txBody>
      </p:sp>
      <p:sp>
        <p:nvSpPr>
          <p:cNvPr id="3" name="Segnaposto contenuto 2">
            <a:extLst>
              <a:ext uri="{FF2B5EF4-FFF2-40B4-BE49-F238E27FC236}">
                <a16:creationId xmlns:a16="http://schemas.microsoft.com/office/drawing/2014/main" id="{7CD1E9E1-3584-475A-7EE2-24C990D0771F}"/>
              </a:ext>
            </a:extLst>
          </p:cNvPr>
          <p:cNvSpPr>
            <a:spLocks noGrp="1"/>
          </p:cNvSpPr>
          <p:nvPr>
            <p:ph idx="1"/>
          </p:nvPr>
        </p:nvSpPr>
        <p:spPr>
          <a:xfrm>
            <a:off x="1149417" y="2423821"/>
            <a:ext cx="5927878" cy="3519780"/>
          </a:xfrm>
        </p:spPr>
        <p:txBody>
          <a:bodyPr>
            <a:normAutofit/>
          </a:bodyPr>
          <a:lstStyle/>
          <a:p>
            <a:r>
              <a:rPr lang="it-IT" sz="2000"/>
              <a:t>BISCOTTI “SENZA ZUCCHERO” E PRODOTTI PER DIABETICI  </a:t>
            </a:r>
          </a:p>
          <a:p>
            <a:r>
              <a:rPr lang="it-IT" sz="2000"/>
              <a:t>ZUCCHERO DI CANNA E MIELE TANTO SONO</a:t>
            </a:r>
          </a:p>
          <a:p>
            <a:pPr marL="0" indent="0">
              <a:buNone/>
            </a:pPr>
            <a:r>
              <a:rPr lang="it-IT" sz="2000"/>
              <a:t>   “NATURALI..”</a:t>
            </a:r>
          </a:p>
          <a:p>
            <a:r>
              <a:rPr lang="it-IT" sz="2000"/>
              <a:t>MOZZARELLA E STRACCHINO NON SONO MAGRI </a:t>
            </a:r>
          </a:p>
          <a:p>
            <a:r>
              <a:rPr lang="it-IT" sz="2000"/>
              <a:t>CARAMELLE “SENZA ZUCCHERO” NON SONO TUTTE UGUALI</a:t>
            </a:r>
          </a:p>
        </p:txBody>
      </p:sp>
      <p:pic>
        <p:nvPicPr>
          <p:cNvPr id="20" name="Graphic 6" descr="Ciambella">
            <a:extLst>
              <a:ext uri="{FF2B5EF4-FFF2-40B4-BE49-F238E27FC236}">
                <a16:creationId xmlns:a16="http://schemas.microsoft.com/office/drawing/2014/main" id="{BCAA1171-DE63-606D-BBE4-2D638DF818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3488" y="1493114"/>
            <a:ext cx="3764196" cy="3764196"/>
          </a:xfrm>
          <a:prstGeom prst="rect">
            <a:avLst/>
          </a:prstGeom>
        </p:spPr>
      </p:pic>
      <p:sp>
        <p:nvSpPr>
          <p:cNvPr id="39" name="Rectangle 3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88823"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6" y="6406115"/>
            <a:ext cx="4075637"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99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06854-3763-838F-DB40-6011A99E04E5}"/>
            </a:ext>
          </a:extLst>
        </p:cNvPr>
        <p:cNvGrpSpPr/>
        <p:nvPr/>
      </p:nvGrpSpPr>
      <p:grpSpPr>
        <a:xfrm>
          <a:off x="0" y="0"/>
          <a:ext cx="0" cy="0"/>
          <a:chOff x="0" y="0"/>
          <a:chExt cx="0" cy="0"/>
        </a:xfrm>
      </p:grpSpPr>
      <p:sp useBgFill="1">
        <p:nvSpPr>
          <p:cNvPr id="1080" name="Rectangle 107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C49E9-E617-3933-5FAC-D40D427515B0}"/>
              </a:ext>
            </a:extLst>
          </p:cNvPr>
          <p:cNvSpPr>
            <a:spLocks noGrp="1"/>
          </p:cNvSpPr>
          <p:nvPr>
            <p:ph type="title"/>
          </p:nvPr>
        </p:nvSpPr>
        <p:spPr>
          <a:xfrm>
            <a:off x="630771" y="639520"/>
            <a:ext cx="3428107" cy="1719072"/>
          </a:xfrm>
        </p:spPr>
        <p:txBody>
          <a:bodyPr anchor="b">
            <a:normAutofit/>
          </a:bodyPr>
          <a:lstStyle/>
          <a:p>
            <a:r>
              <a:rPr lang="it-IT" sz="5300"/>
              <a:t>Il Diabete di Tipo 2</a:t>
            </a:r>
          </a:p>
        </p:txBody>
      </p:sp>
      <p:sp>
        <p:nvSpPr>
          <p:cNvPr id="108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573756"/>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662572-5323-5172-AC0D-8E37FBB489BD}"/>
              </a:ext>
            </a:extLst>
          </p:cNvPr>
          <p:cNvSpPr>
            <a:spLocks noGrp="1"/>
          </p:cNvSpPr>
          <p:nvPr>
            <p:ph idx="1"/>
          </p:nvPr>
        </p:nvSpPr>
        <p:spPr>
          <a:xfrm>
            <a:off x="383070" y="3623510"/>
            <a:ext cx="11422684" cy="3410712"/>
          </a:xfrm>
        </p:spPr>
        <p:txBody>
          <a:bodyPr anchor="t">
            <a:normAutofit/>
          </a:bodyPr>
          <a:lstStyle/>
          <a:p>
            <a:pPr marL="0" indent="0">
              <a:lnSpc>
                <a:spcPct val="90000"/>
              </a:lnSpc>
              <a:buNone/>
            </a:pPr>
            <a:br>
              <a:rPr lang="it-IT" sz="1200" dirty="0">
                <a:effectLst/>
                <a:latin typeface="Arial" panose="020B0604020202020204" pitchFamily="34" charset="0"/>
              </a:rPr>
            </a:br>
            <a:endParaRPr lang="it-IT" sz="1200" dirty="0">
              <a:effectLst/>
              <a:latin typeface="Arial" panose="020B0604020202020204" pitchFamily="34" charset="0"/>
            </a:endParaRPr>
          </a:p>
          <a:p>
            <a:pPr>
              <a:lnSpc>
                <a:spcPct val="90000"/>
              </a:lnSpc>
            </a:pPr>
            <a:r>
              <a:rPr lang="it-IT" sz="1800" dirty="0">
                <a:effectLst/>
              </a:rPr>
              <a:t>L’insulina è prodotta dal pancreas, è l’ormone che consente l’ingresso del glucosio nelle cellule e il conseguente suo utilizzo come fonte energetica.</a:t>
            </a:r>
          </a:p>
          <a:p>
            <a:pPr>
              <a:lnSpc>
                <a:spcPct val="90000"/>
              </a:lnSpc>
            </a:pPr>
            <a:r>
              <a:rPr lang="it-IT" sz="1800" dirty="0">
                <a:effectLst/>
              </a:rPr>
              <a:t>Quando questo meccanismo è alterato, il glucosio si accumula nel sangue, causando iperglicemia. </a:t>
            </a:r>
          </a:p>
          <a:p>
            <a:pPr>
              <a:lnSpc>
                <a:spcPct val="90000"/>
              </a:lnSpc>
            </a:pPr>
            <a:r>
              <a:rPr lang="it-IT" sz="1800" dirty="0"/>
              <a:t>l’Emoglobina glicata (</a:t>
            </a:r>
            <a:r>
              <a:rPr lang="it-IT" sz="1800" b="0" i="0" u="none" strike="noStrike" dirty="0">
                <a:effectLst/>
              </a:rPr>
              <a:t>HbA1c), si forma quando l'emoglobina, la proteina che trasporta l'ossigeno nei globuli rossi, si lega al glucosio nel sangue</a:t>
            </a:r>
          </a:p>
          <a:p>
            <a:pPr>
              <a:lnSpc>
                <a:spcPct val="90000"/>
              </a:lnSpc>
            </a:pPr>
            <a:r>
              <a:rPr lang="it-IT" sz="1800" dirty="0"/>
              <a:t>Permette di valutare la media dei livelli di glicemia (zucchero nel sangue) nei tre mesi precedenti, quindi è più significativa della singola misurazione</a:t>
            </a:r>
            <a:r>
              <a:rPr lang="it-IT" sz="1800" b="0" i="0" u="none" strike="noStrike" dirty="0">
                <a:effectLst/>
              </a:rPr>
              <a:t>.</a:t>
            </a:r>
            <a:endParaRPr lang="it-IT" sz="1800" dirty="0">
              <a:effectLst/>
            </a:endParaRPr>
          </a:p>
        </p:txBody>
      </p:sp>
      <p:pic>
        <p:nvPicPr>
          <p:cNvPr id="5" name="Immagine 4">
            <a:extLst>
              <a:ext uri="{FF2B5EF4-FFF2-40B4-BE49-F238E27FC236}">
                <a16:creationId xmlns:a16="http://schemas.microsoft.com/office/drawing/2014/main" id="{59E06210-78CF-4D0D-02EC-43B3026A7831}"/>
              </a:ext>
            </a:extLst>
          </p:cNvPr>
          <p:cNvPicPr>
            <a:picLocks noChangeAspect="1"/>
          </p:cNvPicPr>
          <p:nvPr/>
        </p:nvPicPr>
        <p:blipFill>
          <a:blip r:embed="rId2"/>
          <a:stretch>
            <a:fillRect/>
          </a:stretch>
        </p:blipFill>
        <p:spPr>
          <a:xfrm>
            <a:off x="5286901" y="102374"/>
            <a:ext cx="6901923" cy="3623510"/>
          </a:xfrm>
          <a:prstGeom prst="rect">
            <a:avLst/>
          </a:prstGeom>
        </p:spPr>
      </p:pic>
    </p:spTree>
    <p:extLst>
      <p:ext uri="{BB962C8B-B14F-4D97-AF65-F5344CB8AC3E}">
        <p14:creationId xmlns:p14="http://schemas.microsoft.com/office/powerpoint/2010/main" val="82214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C02EDB-0D43-D4F8-E2A6-CF1A14A35513}"/>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DB3440-2537-21DC-ECBB-38D45388FA9B}"/>
              </a:ext>
            </a:extLst>
          </p:cNvPr>
          <p:cNvSpPr>
            <a:spLocks noGrp="1"/>
          </p:cNvSpPr>
          <p:nvPr>
            <p:ph type="title"/>
          </p:nvPr>
        </p:nvSpPr>
        <p:spPr>
          <a:xfrm>
            <a:off x="1149416" y="499397"/>
            <a:ext cx="5927878" cy="1640180"/>
          </a:xfrm>
        </p:spPr>
        <p:txBody>
          <a:bodyPr anchor="b">
            <a:normAutofit/>
          </a:bodyPr>
          <a:lstStyle/>
          <a:p>
            <a:r>
              <a:rPr lang="it-IT" sz="4000"/>
              <a:t>FALSI MITI</a:t>
            </a:r>
          </a:p>
        </p:txBody>
      </p:sp>
      <p:sp>
        <p:nvSpPr>
          <p:cNvPr id="3" name="Segnaposto contenuto 2">
            <a:extLst>
              <a:ext uri="{FF2B5EF4-FFF2-40B4-BE49-F238E27FC236}">
                <a16:creationId xmlns:a16="http://schemas.microsoft.com/office/drawing/2014/main" id="{B8AF7420-5FB9-B455-C303-F2B0119CA3A1}"/>
              </a:ext>
            </a:extLst>
          </p:cNvPr>
          <p:cNvSpPr>
            <a:spLocks noGrp="1"/>
          </p:cNvSpPr>
          <p:nvPr>
            <p:ph idx="1"/>
          </p:nvPr>
        </p:nvSpPr>
        <p:spPr>
          <a:xfrm>
            <a:off x="1149417" y="2423821"/>
            <a:ext cx="5927878" cy="3519780"/>
          </a:xfrm>
        </p:spPr>
        <p:txBody>
          <a:bodyPr>
            <a:normAutofit/>
          </a:bodyPr>
          <a:lstStyle/>
          <a:p>
            <a:r>
              <a:rPr lang="it-IT" sz="2000" dirty="0"/>
              <a:t>CREDERE CHE LO ZUCCHERO GREZZO ABBIA CARATTERISTICHE NUTRITIVE DIVERSE DALLO ZUCCHERO BIANCO</a:t>
            </a:r>
          </a:p>
          <a:p>
            <a:endParaRPr lang="it-IT" sz="2000" dirty="0"/>
          </a:p>
          <a:p>
            <a:r>
              <a:rPr lang="it-IT" sz="2000" dirty="0"/>
              <a:t>… I SUCCHI DI FRUTTA “SENZA ZUCCHERI AGGIUNTI” SIANO PRIVI DI ZUCCHERI</a:t>
            </a:r>
          </a:p>
          <a:p>
            <a:endParaRPr lang="it-IT" sz="2000" dirty="0"/>
          </a:p>
          <a:p>
            <a:r>
              <a:rPr lang="it-IT" sz="2000" dirty="0"/>
              <a:t>… I PRODOTTI “LIGHT” O “SENZA ZUCCHERO” NON FACCIANO INGRASSARE E QUINDI POSSANO ESSERE CONSUMATI LIBERAMENTE</a:t>
            </a:r>
          </a:p>
        </p:txBody>
      </p:sp>
      <p:pic>
        <p:nvPicPr>
          <p:cNvPr id="20" name="Graphic 6" descr="Ciambella">
            <a:extLst>
              <a:ext uri="{FF2B5EF4-FFF2-40B4-BE49-F238E27FC236}">
                <a16:creationId xmlns:a16="http://schemas.microsoft.com/office/drawing/2014/main" id="{DBEAA8F5-8EF0-D625-5B8D-583378D3EF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3488" y="1493114"/>
            <a:ext cx="3764196" cy="3764196"/>
          </a:xfrm>
          <a:prstGeom prst="rect">
            <a:avLst/>
          </a:prstGeom>
        </p:spPr>
      </p:pic>
      <p:sp>
        <p:nvSpPr>
          <p:cNvPr id="39" name="Rectangle 3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88823"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6" y="6406115"/>
            <a:ext cx="4075637"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304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8002BD2A-509C-780D-FACF-23CF0CA8E6FE}"/>
              </a:ext>
            </a:extLst>
          </p:cNvPr>
          <p:cNvSpPr>
            <a:spLocks noGrp="1"/>
          </p:cNvSpPr>
          <p:nvPr>
            <p:ph type="ctrTitle"/>
          </p:nvPr>
        </p:nvSpPr>
        <p:spPr>
          <a:xfrm>
            <a:off x="1284906" y="1008993"/>
            <a:ext cx="9229006" cy="3542045"/>
          </a:xfrm>
        </p:spPr>
        <p:txBody>
          <a:bodyPr anchor="b">
            <a:normAutofit/>
          </a:bodyPr>
          <a:lstStyle/>
          <a:p>
            <a:pPr algn="l">
              <a:lnSpc>
                <a:spcPct val="90000"/>
              </a:lnSpc>
            </a:pPr>
            <a:r>
              <a:rPr lang="it-IT" sz="8000"/>
              <a:t>Modelli dietetici alternativi nel diabete</a:t>
            </a:r>
          </a:p>
        </p:txBody>
      </p:sp>
    </p:spTree>
    <p:extLst>
      <p:ext uri="{BB962C8B-B14F-4D97-AF65-F5344CB8AC3E}">
        <p14:creationId xmlns:p14="http://schemas.microsoft.com/office/powerpoint/2010/main" val="49959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028" y="256032"/>
            <a:ext cx="10503720" cy="1014984"/>
          </a:xfrm>
        </p:spPr>
        <p:txBody>
          <a:bodyPr anchor="b">
            <a:normAutofit/>
          </a:bodyPr>
          <a:lstStyle/>
          <a:p>
            <a:r>
              <a:t>Dieta DASH</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727" y="1634502"/>
            <a:ext cx="104488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028" y="1538176"/>
            <a:ext cx="1872970"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AB06DE9-FC82-1F28-BB6B-BF7B9AC26B18}"/>
              </a:ext>
            </a:extLst>
          </p:cNvPr>
          <p:cNvGraphicFramePr>
            <a:graphicFrameLocks noGrp="1"/>
          </p:cNvGraphicFramePr>
          <p:nvPr>
            <p:ph idx="1"/>
            <p:extLst>
              <p:ext uri="{D42A27DB-BD31-4B8C-83A1-F6EECF244321}">
                <p14:modId xmlns:p14="http://schemas.microsoft.com/office/powerpoint/2010/main" val="3341584969"/>
              </p:ext>
            </p:extLst>
          </p:nvPr>
        </p:nvGraphicFramePr>
        <p:xfrm>
          <a:off x="837981" y="1926266"/>
          <a:ext cx="10512862"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43093-284A-8CED-BCAE-DFC0A0D049A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9C0970-BDC7-2388-0B0D-3ECB8C88F596}"/>
              </a:ext>
            </a:extLst>
          </p:cNvPr>
          <p:cNvSpPr>
            <a:spLocks noGrp="1"/>
          </p:cNvSpPr>
          <p:nvPr>
            <p:ph type="title"/>
          </p:nvPr>
        </p:nvSpPr>
        <p:spPr>
          <a:xfrm>
            <a:off x="837981" y="365125"/>
            <a:ext cx="10512862" cy="1306443"/>
          </a:xfrm>
        </p:spPr>
        <p:txBody>
          <a:bodyPr>
            <a:normAutofit/>
          </a:bodyPr>
          <a:lstStyle/>
          <a:p>
            <a:r>
              <a:rPr lang="it-IT" sz="4000"/>
              <a:t>Dieta DASH</a:t>
            </a:r>
          </a:p>
        </p:txBody>
      </p:sp>
      <p:pic>
        <p:nvPicPr>
          <p:cNvPr id="6" name="Picture 5">
            <a:extLst>
              <a:ext uri="{FF2B5EF4-FFF2-40B4-BE49-F238E27FC236}">
                <a16:creationId xmlns:a16="http://schemas.microsoft.com/office/drawing/2014/main" id="{CBA38B44-25CE-CF62-1B60-6A04BDCE84B4}"/>
              </a:ext>
            </a:extLst>
          </p:cNvPr>
          <p:cNvPicPr>
            <a:picLocks noChangeAspect="1"/>
          </p:cNvPicPr>
          <p:nvPr/>
        </p:nvPicPr>
        <p:blipFill>
          <a:blip r:embed="rId2"/>
          <a:srcRect l="28155" r="17775" b="-2"/>
          <a:stretch>
            <a:fillRect/>
          </a:stretch>
        </p:blipFill>
        <p:spPr>
          <a:xfrm>
            <a:off x="7987212" y="1904282"/>
            <a:ext cx="3422202" cy="4224808"/>
          </a:xfrm>
          <a:prstGeom prst="rect">
            <a:avLst/>
          </a:prstGeom>
        </p:spPr>
      </p:pic>
      <p:graphicFrame>
        <p:nvGraphicFramePr>
          <p:cNvPr id="5" name="Content Placeholder 2">
            <a:extLst>
              <a:ext uri="{FF2B5EF4-FFF2-40B4-BE49-F238E27FC236}">
                <a16:creationId xmlns:a16="http://schemas.microsoft.com/office/drawing/2014/main" id="{1025E4FC-735C-D5BB-9EE8-497DD1E4D199}"/>
              </a:ext>
            </a:extLst>
          </p:cNvPr>
          <p:cNvGraphicFramePr>
            <a:graphicFrameLocks noGrp="1"/>
          </p:cNvGraphicFramePr>
          <p:nvPr>
            <p:ph idx="1"/>
            <p:extLst>
              <p:ext uri="{D42A27DB-BD31-4B8C-83A1-F6EECF244321}">
                <p14:modId xmlns:p14="http://schemas.microsoft.com/office/powerpoint/2010/main" val="4288908937"/>
              </p:ext>
            </p:extLst>
          </p:nvPr>
        </p:nvGraphicFramePr>
        <p:xfrm>
          <a:off x="837981" y="1825625"/>
          <a:ext cx="6712996" cy="430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437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6597"/>
            <a:ext cx="731327"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912" y="613954"/>
            <a:ext cx="1090464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359" y="809898"/>
            <a:ext cx="9940126" cy="1554480"/>
          </a:xfrm>
        </p:spPr>
        <p:txBody>
          <a:bodyPr anchor="ctr">
            <a:normAutofit/>
          </a:bodyPr>
          <a:lstStyle/>
          <a:p>
            <a:r>
              <a:rPr lang="it-IT" sz="4800"/>
              <a:t>Digiuno Intermittente</a:t>
            </a:r>
          </a:p>
        </p:txBody>
      </p:sp>
      <p:sp>
        <p:nvSpPr>
          <p:cNvPr id="3" name="Content Placeholder 2"/>
          <p:cNvSpPr>
            <a:spLocks noGrp="1"/>
          </p:cNvSpPr>
          <p:nvPr>
            <p:ph idx="1"/>
          </p:nvPr>
        </p:nvSpPr>
        <p:spPr>
          <a:xfrm>
            <a:off x="1044755" y="3017522"/>
            <a:ext cx="9938730" cy="3124658"/>
          </a:xfrm>
        </p:spPr>
        <p:txBody>
          <a:bodyPr anchor="ctr">
            <a:normAutofit/>
          </a:bodyPr>
          <a:lstStyle/>
          <a:p>
            <a:r>
              <a:rPr lang="it-IT" sz="2400"/>
              <a:t>Utile in caso di iperglicemia o rischio di diabete</a:t>
            </a:r>
          </a:p>
          <a:p>
            <a:r>
              <a:rPr lang="it-IT" sz="2400" b="0" i="0" u="none" strike="noStrike">
                <a:effectLst/>
              </a:rPr>
              <a:t>l digiuno intermittente, inteso come limitazione del consumo di cibo in una finestra di 10 ore, con digiuno nelle restanti 14 ore della giornata, finalizzato ad assecondare il normale alternarsi del giorno e della notte (ritmo circadiano) che regola il funzionamento del sistema endocrino, e il metabolismo dei nutrienti.</a:t>
            </a:r>
          </a:p>
          <a:p>
            <a:r>
              <a:rPr lang="it-IT" sz="2400"/>
              <a:t>Nel diabete diagnosticato può essere rischioso </a:t>
            </a:r>
          </a:p>
        </p:txBody>
      </p:sp>
      <p:cxnSp>
        <p:nvCxnSpPr>
          <p:cNvPr id="20"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7981" y="6485313"/>
            <a:ext cx="1051286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20227"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0B1B90F-CB97-32A2-AC43-C58594E95668}"/>
              </a:ext>
            </a:extLst>
          </p:cNvPr>
          <p:cNvSpPr>
            <a:spLocks noGrp="1"/>
          </p:cNvSpPr>
          <p:nvPr>
            <p:ph type="title"/>
          </p:nvPr>
        </p:nvSpPr>
        <p:spPr>
          <a:xfrm>
            <a:off x="761604" y="350196"/>
            <a:ext cx="4645694" cy="1624520"/>
          </a:xfrm>
        </p:spPr>
        <p:txBody>
          <a:bodyPr anchor="ctr">
            <a:normAutofit/>
          </a:bodyPr>
          <a:lstStyle/>
          <a:p>
            <a:r>
              <a:rPr lang="it-IT" sz="4000"/>
              <a:t>Integratori alimentari</a:t>
            </a:r>
          </a:p>
        </p:txBody>
      </p:sp>
      <p:sp>
        <p:nvSpPr>
          <p:cNvPr id="3" name="Segnaposto contenuto 2">
            <a:extLst>
              <a:ext uri="{FF2B5EF4-FFF2-40B4-BE49-F238E27FC236}">
                <a16:creationId xmlns:a16="http://schemas.microsoft.com/office/drawing/2014/main" id="{F0F9D5A3-E6C6-CA9C-8002-DBE31967A8F1}"/>
              </a:ext>
            </a:extLst>
          </p:cNvPr>
          <p:cNvSpPr>
            <a:spLocks noGrp="1"/>
          </p:cNvSpPr>
          <p:nvPr>
            <p:ph idx="1"/>
          </p:nvPr>
        </p:nvSpPr>
        <p:spPr>
          <a:xfrm>
            <a:off x="761603" y="2743200"/>
            <a:ext cx="4645695" cy="3613149"/>
          </a:xfrm>
        </p:spPr>
        <p:txBody>
          <a:bodyPr anchor="ctr">
            <a:normAutofit/>
          </a:bodyPr>
          <a:lstStyle/>
          <a:p>
            <a:r>
              <a:rPr lang="it-IT" sz="2000" dirty="0"/>
              <a:t>Possono migliorare alcuni parametri del diabete ma non costituiscono una terapia e non sostituiscono la dieta</a:t>
            </a:r>
          </a:p>
          <a:p>
            <a:endParaRPr lang="it-IT" sz="2000" dirty="0"/>
          </a:p>
          <a:p>
            <a:pPr marL="0" indent="0">
              <a:buNone/>
            </a:pPr>
            <a:endParaRPr lang="it-IT" sz="2000" dirty="0"/>
          </a:p>
        </p:txBody>
      </p:sp>
      <p:pic>
        <p:nvPicPr>
          <p:cNvPr id="5" name="Picture 4">
            <a:extLst>
              <a:ext uri="{FF2B5EF4-FFF2-40B4-BE49-F238E27FC236}">
                <a16:creationId xmlns:a16="http://schemas.microsoft.com/office/drawing/2014/main" id="{78C7B35C-1560-76E9-A09A-6388C758B09B}"/>
              </a:ext>
            </a:extLst>
          </p:cNvPr>
          <p:cNvPicPr>
            <a:picLocks noChangeAspect="1"/>
          </p:cNvPicPr>
          <p:nvPr/>
        </p:nvPicPr>
        <p:blipFill>
          <a:blip r:embed="rId2"/>
          <a:srcRect l="17996" r="31962"/>
          <a:stretch>
            <a:fillRect/>
          </a:stretch>
        </p:blipFill>
        <p:spPr>
          <a:xfrm>
            <a:off x="6094412" y="1"/>
            <a:ext cx="6101236" cy="6858000"/>
          </a:xfrm>
          <a:prstGeom prst="rect">
            <a:avLst/>
          </a:prstGeom>
        </p:spPr>
      </p:pic>
    </p:spTree>
    <p:extLst>
      <p:ext uri="{BB962C8B-B14F-4D97-AF65-F5344CB8AC3E}">
        <p14:creationId xmlns:p14="http://schemas.microsoft.com/office/powerpoint/2010/main" val="420425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C5CEC67-B01A-278E-7A13-EAEA3A639FA3}"/>
              </a:ext>
            </a:extLst>
          </p:cNvPr>
          <p:cNvSpPr>
            <a:spLocks noGrp="1"/>
          </p:cNvSpPr>
          <p:nvPr>
            <p:ph type="title"/>
          </p:nvPr>
        </p:nvSpPr>
        <p:spPr>
          <a:xfrm>
            <a:off x="793455" y="386930"/>
            <a:ext cx="10063500" cy="1298448"/>
          </a:xfrm>
        </p:spPr>
        <p:txBody>
          <a:bodyPr anchor="b">
            <a:normAutofit/>
          </a:bodyPr>
          <a:lstStyle/>
          <a:p>
            <a:r>
              <a:rPr lang="it-IT" sz="4800"/>
              <a:t>ZINCO</a:t>
            </a:r>
          </a:p>
        </p:txBody>
      </p:sp>
      <p:sp>
        <p:nvSpPr>
          <p:cNvPr id="9225" name="Rectangle 922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11451611"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5014" y="2313047"/>
            <a:ext cx="781700" cy="152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751D88F6-9F25-887A-85B8-118AD4120500}"/>
              </a:ext>
            </a:extLst>
          </p:cNvPr>
          <p:cNvGraphicFramePr>
            <a:graphicFrameLocks noGrp="1"/>
          </p:cNvGraphicFramePr>
          <p:nvPr>
            <p:ph idx="1"/>
            <p:extLst>
              <p:ext uri="{D42A27DB-BD31-4B8C-83A1-F6EECF244321}">
                <p14:modId xmlns:p14="http://schemas.microsoft.com/office/powerpoint/2010/main" val="2779696401"/>
              </p:ext>
            </p:extLst>
          </p:nvPr>
        </p:nvGraphicFramePr>
        <p:xfrm>
          <a:off x="793454" y="2599509"/>
          <a:ext cx="4529718" cy="363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20" name="Picture 4" descr="A cosa serve assumere zinco? Sintomi della carenza e chi non deve prenderlo">
            <a:extLst>
              <a:ext uri="{FF2B5EF4-FFF2-40B4-BE49-F238E27FC236}">
                <a16:creationId xmlns:a16="http://schemas.microsoft.com/office/drawing/2014/main" id="{448DC66E-2966-D1FF-3B27-8CFEB9A312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107" y="2526119"/>
            <a:ext cx="4030468" cy="340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38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8" name="Group 8207">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595" y="2666252"/>
            <a:ext cx="5860051" cy="527575"/>
            <a:chOff x="6081624" y="1998368"/>
            <a:chExt cx="5613457" cy="782175"/>
          </a:xfrm>
          <a:solidFill>
            <a:schemeClr val="accent4"/>
          </a:solidFill>
        </p:grpSpPr>
        <p:sp>
          <p:nvSpPr>
            <p:cNvPr id="8209" name="Rectangle 8208">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9">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12" name="Rectangle 8211">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377" y="517897"/>
            <a:ext cx="11108835"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E42FC9-BA5A-AD96-1F14-836E190DB125}"/>
              </a:ext>
            </a:extLst>
          </p:cNvPr>
          <p:cNvSpPr>
            <a:spLocks noGrp="1"/>
          </p:cNvSpPr>
          <p:nvPr>
            <p:ph type="title"/>
          </p:nvPr>
        </p:nvSpPr>
        <p:spPr>
          <a:xfrm>
            <a:off x="1056749" y="922644"/>
            <a:ext cx="5038973" cy="1169585"/>
          </a:xfrm>
        </p:spPr>
        <p:txBody>
          <a:bodyPr anchor="b">
            <a:normAutofit/>
          </a:bodyPr>
          <a:lstStyle/>
          <a:p>
            <a:r>
              <a:rPr lang="it-IT" sz="4000"/>
              <a:t>MAGNESIO</a:t>
            </a:r>
          </a:p>
        </p:txBody>
      </p:sp>
      <p:sp>
        <p:nvSpPr>
          <p:cNvPr id="8214" name="Rectangle 821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439" y="2263365"/>
            <a:ext cx="4936474"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9C03D2A-47AA-D25D-8279-0F5C9DAED59C}"/>
              </a:ext>
            </a:extLst>
          </p:cNvPr>
          <p:cNvSpPr>
            <a:spLocks noGrp="1"/>
          </p:cNvSpPr>
          <p:nvPr>
            <p:ph idx="1"/>
          </p:nvPr>
        </p:nvSpPr>
        <p:spPr>
          <a:xfrm>
            <a:off x="1055440" y="2508105"/>
            <a:ext cx="5038972" cy="3632493"/>
          </a:xfrm>
        </p:spPr>
        <p:txBody>
          <a:bodyPr anchor="ctr">
            <a:normAutofit/>
          </a:bodyPr>
          <a:lstStyle/>
          <a:p>
            <a:r>
              <a:rPr lang="it-IT" sz="2000"/>
              <a:t>La supplementazione giornaliera di 250 mg di Magnesio per 3 mesi ha permesso una normalizzazione dei parametri relativi al metabolismo glucidico</a:t>
            </a:r>
          </a:p>
          <a:p>
            <a:r>
              <a:rPr lang="it-IT" sz="2000"/>
              <a:t>Preferire Magnesio citrato</a:t>
            </a:r>
          </a:p>
        </p:txBody>
      </p:sp>
      <p:pic>
        <p:nvPicPr>
          <p:cNvPr id="8194" name="Picture 2" descr="Magnesio: utilizzo, benefici, effetti collaterali">
            <a:extLst>
              <a:ext uri="{FF2B5EF4-FFF2-40B4-BE49-F238E27FC236}">
                <a16:creationId xmlns:a16="http://schemas.microsoft.com/office/drawing/2014/main" id="{A1E095C3-7A43-B6E8-DB54-B1E6BF5027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48259" y="774285"/>
            <a:ext cx="2581173" cy="258117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055742E-57EA-AE04-E7DD-C55375D678F5}"/>
              </a:ext>
            </a:extLst>
          </p:cNvPr>
          <p:cNvPicPr>
            <a:picLocks noChangeAspect="1"/>
          </p:cNvPicPr>
          <p:nvPr/>
        </p:nvPicPr>
        <p:blipFill>
          <a:blip r:embed="rId3"/>
          <a:stretch>
            <a:fillRect/>
          </a:stretch>
        </p:blipFill>
        <p:spPr>
          <a:xfrm>
            <a:off x="6944857" y="4201980"/>
            <a:ext cx="4387977" cy="1327361"/>
          </a:xfrm>
          <a:prstGeom prst="rect">
            <a:avLst/>
          </a:prstGeom>
        </p:spPr>
      </p:pic>
    </p:spTree>
    <p:extLst>
      <p:ext uri="{BB962C8B-B14F-4D97-AF65-F5344CB8AC3E}">
        <p14:creationId xmlns:p14="http://schemas.microsoft.com/office/powerpoint/2010/main" val="2856541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E7F035CA-3D03-CCE5-D732-0DF76D52A2CF}"/>
              </a:ext>
            </a:extLst>
          </p:cNvPr>
          <p:cNvSpPr>
            <a:spLocks noGrp="1"/>
          </p:cNvSpPr>
          <p:nvPr>
            <p:ph type="title"/>
          </p:nvPr>
        </p:nvSpPr>
        <p:spPr>
          <a:xfrm>
            <a:off x="1371239" y="348865"/>
            <a:ext cx="10041408" cy="877729"/>
          </a:xfrm>
        </p:spPr>
        <p:txBody>
          <a:bodyPr anchor="ctr">
            <a:normAutofit/>
          </a:bodyPr>
          <a:lstStyle/>
          <a:p>
            <a:r>
              <a:rPr lang="it-IT" sz="4000">
                <a:solidFill>
                  <a:srgbClr val="FFFFFF"/>
                </a:solidFill>
              </a:rPr>
              <a:t>CROMO E CANNELLA</a:t>
            </a:r>
          </a:p>
        </p:txBody>
      </p:sp>
      <p:graphicFrame>
        <p:nvGraphicFramePr>
          <p:cNvPr id="5" name="Segnaposto contenuto 2">
            <a:extLst>
              <a:ext uri="{FF2B5EF4-FFF2-40B4-BE49-F238E27FC236}">
                <a16:creationId xmlns:a16="http://schemas.microsoft.com/office/drawing/2014/main" id="{F5514178-91C9-4172-1760-C469BDFB94B2}"/>
              </a:ext>
            </a:extLst>
          </p:cNvPr>
          <p:cNvGraphicFramePr>
            <a:graphicFrameLocks noGrp="1"/>
          </p:cNvGraphicFramePr>
          <p:nvPr>
            <p:ph idx="1"/>
            <p:extLst>
              <p:ext uri="{D42A27DB-BD31-4B8C-83A1-F6EECF244321}">
                <p14:modId xmlns:p14="http://schemas.microsoft.com/office/powerpoint/2010/main" val="677076281"/>
              </p:ext>
            </p:extLst>
          </p:nvPr>
        </p:nvGraphicFramePr>
        <p:xfrm>
          <a:off x="643888" y="2112579"/>
          <a:ext cx="10924983"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0219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20227"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758B1EF-3585-3AA7-153C-9CB86974C976}"/>
              </a:ext>
            </a:extLst>
          </p:cNvPr>
          <p:cNvSpPr>
            <a:spLocks noGrp="1"/>
          </p:cNvSpPr>
          <p:nvPr>
            <p:ph type="title"/>
          </p:nvPr>
        </p:nvSpPr>
        <p:spPr>
          <a:xfrm>
            <a:off x="761604" y="350196"/>
            <a:ext cx="4645694" cy="1624520"/>
          </a:xfrm>
        </p:spPr>
        <p:txBody>
          <a:bodyPr anchor="ctr">
            <a:normAutofit/>
          </a:bodyPr>
          <a:lstStyle/>
          <a:p>
            <a:pPr>
              <a:lnSpc>
                <a:spcPct val="90000"/>
              </a:lnSpc>
            </a:pPr>
            <a:r>
              <a:rPr lang="it-IT" sz="2400" b="1" dirty="0"/>
              <a:t>IL CROMO NEGLI ALIMENTI VIENE ASSORBITO MEGLIO</a:t>
            </a:r>
            <a:endParaRPr lang="it-IT" sz="2500" b="1" dirty="0"/>
          </a:p>
        </p:txBody>
      </p:sp>
      <p:sp>
        <p:nvSpPr>
          <p:cNvPr id="3" name="Segnaposto contenuto 2">
            <a:extLst>
              <a:ext uri="{FF2B5EF4-FFF2-40B4-BE49-F238E27FC236}">
                <a16:creationId xmlns:a16="http://schemas.microsoft.com/office/drawing/2014/main" id="{23B2B2A5-FAF4-A869-9E73-6CC147ED87A1}"/>
              </a:ext>
            </a:extLst>
          </p:cNvPr>
          <p:cNvSpPr>
            <a:spLocks noGrp="1"/>
          </p:cNvSpPr>
          <p:nvPr>
            <p:ph idx="1"/>
          </p:nvPr>
        </p:nvSpPr>
        <p:spPr>
          <a:xfrm>
            <a:off x="761603" y="2743200"/>
            <a:ext cx="4645695" cy="3613149"/>
          </a:xfrm>
        </p:spPr>
        <p:txBody>
          <a:bodyPr anchor="ctr">
            <a:normAutofit/>
          </a:bodyPr>
          <a:lstStyle/>
          <a:p>
            <a:pPr>
              <a:lnSpc>
                <a:spcPct val="90000"/>
              </a:lnSpc>
            </a:pPr>
            <a:r>
              <a:rPr lang="it-IT" sz="2000" dirty="0"/>
              <a:t>Lievito di birra (il migliore)</a:t>
            </a:r>
          </a:p>
          <a:p>
            <a:pPr>
              <a:lnSpc>
                <a:spcPct val="90000"/>
              </a:lnSpc>
            </a:pPr>
            <a:r>
              <a:rPr lang="it-IT" sz="2000" dirty="0"/>
              <a:t>Fegato, </a:t>
            </a:r>
          </a:p>
          <a:p>
            <a:pPr>
              <a:lnSpc>
                <a:spcPct val="90000"/>
              </a:lnSpc>
            </a:pPr>
            <a:r>
              <a:rPr lang="it-IT" sz="2000" dirty="0"/>
              <a:t>Carne di manzo </a:t>
            </a:r>
          </a:p>
          <a:p>
            <a:pPr>
              <a:lnSpc>
                <a:spcPct val="90000"/>
              </a:lnSpc>
            </a:pPr>
            <a:r>
              <a:rPr lang="it-IT" sz="2000" dirty="0"/>
              <a:t>Pane integrale </a:t>
            </a:r>
          </a:p>
          <a:p>
            <a:pPr>
              <a:lnSpc>
                <a:spcPct val="90000"/>
              </a:lnSpc>
            </a:pPr>
            <a:r>
              <a:rPr lang="it-IT" sz="2000" dirty="0"/>
              <a:t>Barbabietole </a:t>
            </a:r>
          </a:p>
          <a:p>
            <a:pPr>
              <a:lnSpc>
                <a:spcPct val="90000"/>
              </a:lnSpc>
            </a:pPr>
            <a:r>
              <a:rPr lang="it-IT" sz="2000" dirty="0"/>
              <a:t>Formaggi </a:t>
            </a:r>
          </a:p>
          <a:p>
            <a:pPr>
              <a:lnSpc>
                <a:spcPct val="90000"/>
              </a:lnSpc>
            </a:pPr>
            <a:r>
              <a:rPr lang="it-IT" sz="2000" dirty="0"/>
              <a:t>Spezie (pepe nero) </a:t>
            </a:r>
          </a:p>
          <a:p>
            <a:pPr>
              <a:lnSpc>
                <a:spcPct val="90000"/>
              </a:lnSpc>
            </a:pPr>
            <a:r>
              <a:rPr lang="it-IT" sz="2000" dirty="0"/>
              <a:t>Timo </a:t>
            </a:r>
          </a:p>
          <a:p>
            <a:pPr>
              <a:lnSpc>
                <a:spcPct val="90000"/>
              </a:lnSpc>
            </a:pPr>
            <a:r>
              <a:rPr lang="it-IT" sz="2000" dirty="0"/>
              <a:t>Funghi </a:t>
            </a:r>
          </a:p>
          <a:p>
            <a:pPr>
              <a:lnSpc>
                <a:spcPct val="90000"/>
              </a:lnSpc>
            </a:pPr>
            <a:r>
              <a:rPr lang="it-IT" sz="2000" dirty="0"/>
              <a:t>L’acqua</a:t>
            </a:r>
          </a:p>
        </p:txBody>
      </p:sp>
      <p:pic>
        <p:nvPicPr>
          <p:cNvPr id="5" name="Picture 4" descr="Carne e verdure alla griglia sulla tavola di legno rustica">
            <a:extLst>
              <a:ext uri="{FF2B5EF4-FFF2-40B4-BE49-F238E27FC236}">
                <a16:creationId xmlns:a16="http://schemas.microsoft.com/office/drawing/2014/main" id="{0BA893D3-AA58-7B09-BFDC-B550DCDC2263}"/>
              </a:ext>
            </a:extLst>
          </p:cNvPr>
          <p:cNvPicPr>
            <a:picLocks noChangeAspect="1"/>
          </p:cNvPicPr>
          <p:nvPr/>
        </p:nvPicPr>
        <p:blipFill>
          <a:blip r:embed="rId2"/>
          <a:srcRect l="14165" r="26450" b="-2"/>
          <a:stretch>
            <a:fillRect/>
          </a:stretch>
        </p:blipFill>
        <p:spPr>
          <a:xfrm>
            <a:off x="6094412" y="1"/>
            <a:ext cx="6101236" cy="6858000"/>
          </a:xfrm>
          <a:prstGeom prst="rect">
            <a:avLst/>
          </a:prstGeom>
        </p:spPr>
      </p:pic>
    </p:spTree>
    <p:extLst>
      <p:ext uri="{BB962C8B-B14F-4D97-AF65-F5344CB8AC3E}">
        <p14:creationId xmlns:p14="http://schemas.microsoft.com/office/powerpoint/2010/main" val="266560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189D916-16E5-CC32-3460-27F8E518DC38}"/>
              </a:ext>
            </a:extLst>
          </p:cNvPr>
          <p:cNvSpPr>
            <a:spLocks noGrp="1"/>
          </p:cNvSpPr>
          <p:nvPr>
            <p:ph type="title"/>
          </p:nvPr>
        </p:nvSpPr>
        <p:spPr>
          <a:xfrm>
            <a:off x="808427" y="386930"/>
            <a:ext cx="9234295" cy="1188950"/>
          </a:xfrm>
        </p:spPr>
        <p:txBody>
          <a:bodyPr anchor="b">
            <a:normAutofit/>
          </a:bodyPr>
          <a:lstStyle/>
          <a:p>
            <a:r>
              <a:rPr lang="it-IT" sz="5300" dirty="0"/>
              <a:t>Diabete: primi sintomi</a:t>
            </a:r>
          </a:p>
        </p:txBody>
      </p:sp>
      <p:grpSp>
        <p:nvGrpSpPr>
          <p:cNvPr id="17" name="Group 16">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11692013" cy="782176"/>
            <a:chOff x="-2" y="1998368"/>
            <a:chExt cx="11695083" cy="782176"/>
          </a:xfrm>
        </p:grpSpPr>
        <p:sp>
          <p:nvSpPr>
            <p:cNvPr id="18" name="Rectangle 17">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890D326-089E-51F5-F5A1-2B7A694857CF}"/>
              </a:ext>
            </a:extLst>
          </p:cNvPr>
          <p:cNvSpPr>
            <a:spLocks noGrp="1"/>
          </p:cNvSpPr>
          <p:nvPr>
            <p:ph idx="1"/>
          </p:nvPr>
        </p:nvSpPr>
        <p:spPr>
          <a:xfrm>
            <a:off x="793453" y="2599509"/>
            <a:ext cx="10141026" cy="3435531"/>
          </a:xfrm>
        </p:spPr>
        <p:txBody>
          <a:bodyPr anchor="ctr">
            <a:normAutofit/>
          </a:bodyPr>
          <a:lstStyle/>
          <a:p>
            <a:pPr>
              <a:lnSpc>
                <a:spcPct val="90000"/>
              </a:lnSpc>
              <a:spcAft>
                <a:spcPts val="750"/>
              </a:spcAft>
              <a:buFont typeface="Arial" panose="020B0604020202020204" pitchFamily="34" charset="0"/>
              <a:buChar char="•"/>
            </a:pPr>
            <a:r>
              <a:rPr lang="it-IT" sz="2400" dirty="0"/>
              <a:t>I sintomi principali del diabete di tipo 2 sono:</a:t>
            </a:r>
          </a:p>
          <a:p>
            <a:pPr marL="0" indent="-457200">
              <a:lnSpc>
                <a:spcPct val="90000"/>
              </a:lnSpc>
              <a:spcBef>
                <a:spcPts val="0"/>
              </a:spcBef>
              <a:buFont typeface="+mj-lt"/>
              <a:buAutoNum type="arabicPeriod"/>
            </a:pPr>
            <a:r>
              <a:rPr lang="it-IT" sz="2400" dirty="0">
                <a:hlinkClick r:id="rId2">
                  <a:extLst>
                    <a:ext uri="{A12FA001-AC4F-418D-AE19-62706E023703}">
                      <ahyp:hlinkClr xmlns:ahyp="http://schemas.microsoft.com/office/drawing/2018/hyperlinkcolor" val="tx"/>
                    </a:ext>
                  </a:extLst>
                </a:hlinkClick>
              </a:rPr>
              <a:t>Necessità di bere frequentemente</a:t>
            </a:r>
            <a:r>
              <a:rPr lang="it-IT" sz="2400" dirty="0"/>
              <a:t>, più volte anche durante la notte  	inducendo alla veglia, e di urinare allo stesso modo;</a:t>
            </a:r>
          </a:p>
          <a:p>
            <a:pPr marL="0" indent="-457200">
              <a:lnSpc>
                <a:spcPct val="90000"/>
              </a:lnSpc>
              <a:spcBef>
                <a:spcPts val="0"/>
              </a:spcBef>
              <a:buFont typeface="+mj-lt"/>
              <a:buAutoNum type="arabicPeriod"/>
            </a:pPr>
            <a:r>
              <a:rPr lang="it-IT" sz="2400" dirty="0">
                <a:hlinkClick r:id="rId3">
                  <a:extLst>
                    <a:ext uri="{A12FA001-AC4F-418D-AE19-62706E023703}">
                      <ahyp:hlinkClr xmlns:ahyp="http://schemas.microsoft.com/office/drawing/2018/hyperlinkcolor" val="tx"/>
                    </a:ext>
                  </a:extLst>
                </a:hlinkClick>
              </a:rPr>
              <a:t>Sensazione di stanchezza</a:t>
            </a:r>
            <a:r>
              <a:rPr lang="it-IT" sz="2400" dirty="0"/>
              <a:t>;</a:t>
            </a:r>
          </a:p>
          <a:p>
            <a:pPr marL="0" indent="-457200">
              <a:lnSpc>
                <a:spcPct val="90000"/>
              </a:lnSpc>
              <a:spcBef>
                <a:spcPts val="0"/>
              </a:spcBef>
              <a:buFont typeface="+mj-lt"/>
              <a:buAutoNum type="arabicPeriod"/>
            </a:pPr>
            <a:r>
              <a:rPr lang="it-IT" sz="2400" dirty="0">
                <a:hlinkClick r:id="rId4">
                  <a:extLst>
                    <a:ext uri="{A12FA001-AC4F-418D-AE19-62706E023703}">
                      <ahyp:hlinkClr xmlns:ahyp="http://schemas.microsoft.com/office/drawing/2018/hyperlinkcolor" val="tx"/>
                    </a:ext>
                  </a:extLst>
                </a:hlinkClick>
              </a:rPr>
              <a:t>Perdita di peso</a:t>
            </a:r>
            <a:r>
              <a:rPr lang="it-IT" sz="2400" dirty="0"/>
              <a:t>;</a:t>
            </a:r>
          </a:p>
          <a:p>
            <a:pPr marL="0" indent="-457200">
              <a:lnSpc>
                <a:spcPct val="90000"/>
              </a:lnSpc>
              <a:spcBef>
                <a:spcPts val="0"/>
              </a:spcBef>
              <a:buFont typeface="+mj-lt"/>
              <a:buAutoNum type="arabicPeriod"/>
            </a:pPr>
            <a:r>
              <a:rPr lang="it-IT" sz="2400" dirty="0"/>
              <a:t>Fastidio agli organi genitali come prurito e nella donna, frequenti episodi di 	candidosi 	(</a:t>
            </a:r>
            <a:r>
              <a:rPr lang="it-IT" sz="2400" dirty="0">
                <a:hlinkClick r:id="rId5">
                  <a:extLst>
                    <a:ext uri="{A12FA001-AC4F-418D-AE19-62706E023703}">
                      <ahyp:hlinkClr xmlns:ahyp="http://schemas.microsoft.com/office/drawing/2018/hyperlinkcolor" val="tx"/>
                    </a:ext>
                  </a:extLst>
                </a:hlinkClick>
              </a:rPr>
              <a:t>candida</a:t>
            </a:r>
            <a:r>
              <a:rPr lang="it-IT" sz="2400" dirty="0"/>
              <a:t>);</a:t>
            </a:r>
          </a:p>
          <a:p>
            <a:pPr marL="0" indent="-457200">
              <a:lnSpc>
                <a:spcPct val="90000"/>
              </a:lnSpc>
              <a:spcBef>
                <a:spcPts val="0"/>
              </a:spcBef>
              <a:buFont typeface="+mj-lt"/>
              <a:buAutoNum type="arabicPeriod"/>
            </a:pPr>
            <a:r>
              <a:rPr lang="it-IT" sz="2400" dirty="0"/>
              <a:t>Tagli o ferite che si rimarginano molto lentamente;</a:t>
            </a:r>
          </a:p>
          <a:p>
            <a:pPr marL="0" indent="-457200">
              <a:lnSpc>
                <a:spcPct val="90000"/>
              </a:lnSpc>
              <a:spcBef>
                <a:spcPts val="0"/>
              </a:spcBef>
              <a:buFont typeface="+mj-lt"/>
              <a:buAutoNum type="arabicPeriod"/>
            </a:pPr>
            <a:r>
              <a:rPr lang="it-IT" sz="2400" dirty="0"/>
              <a:t>Visione spesso offuscata.</a:t>
            </a:r>
          </a:p>
          <a:p>
            <a:pPr>
              <a:lnSpc>
                <a:spcPct val="90000"/>
              </a:lnSpc>
            </a:pPr>
            <a:endParaRPr lang="it-IT" sz="2400" dirty="0"/>
          </a:p>
        </p:txBody>
      </p:sp>
    </p:spTree>
    <p:extLst>
      <p:ext uri="{BB962C8B-B14F-4D97-AF65-F5344CB8AC3E}">
        <p14:creationId xmlns:p14="http://schemas.microsoft.com/office/powerpoint/2010/main" val="271307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6" name="Rectangle 718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4876D48-5047-133D-BEAA-AF295009E039}"/>
              </a:ext>
            </a:extLst>
          </p:cNvPr>
          <p:cNvSpPr>
            <a:spLocks noGrp="1"/>
          </p:cNvSpPr>
          <p:nvPr>
            <p:ph type="title"/>
          </p:nvPr>
        </p:nvSpPr>
        <p:spPr>
          <a:xfrm>
            <a:off x="793455" y="386930"/>
            <a:ext cx="10063500" cy="1298448"/>
          </a:xfrm>
        </p:spPr>
        <p:txBody>
          <a:bodyPr anchor="b">
            <a:normAutofit/>
          </a:bodyPr>
          <a:lstStyle/>
          <a:p>
            <a:r>
              <a:rPr lang="it-IT" sz="4800"/>
              <a:t>Cardo mariano</a:t>
            </a:r>
          </a:p>
        </p:txBody>
      </p:sp>
      <p:sp>
        <p:nvSpPr>
          <p:cNvPr id="7188" name="Rectangle 718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11451611"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0" name="Rectangle 718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35005F6-236E-5D3E-3667-93A4993496FE}"/>
              </a:ext>
            </a:extLst>
          </p:cNvPr>
          <p:cNvSpPr>
            <a:spLocks noGrp="1"/>
          </p:cNvSpPr>
          <p:nvPr>
            <p:ph idx="1"/>
          </p:nvPr>
        </p:nvSpPr>
        <p:spPr>
          <a:xfrm>
            <a:off x="793454" y="2599509"/>
            <a:ext cx="4529718" cy="3639450"/>
          </a:xfrm>
        </p:spPr>
        <p:txBody>
          <a:bodyPr anchor="ctr">
            <a:normAutofit/>
          </a:bodyPr>
          <a:lstStyle/>
          <a:p>
            <a:pPr marL="0" indent="0">
              <a:buNone/>
            </a:pPr>
            <a:r>
              <a:rPr lang="it-IT" sz="2000"/>
              <a:t>Silimarina:</a:t>
            </a:r>
          </a:p>
          <a:p>
            <a:r>
              <a:rPr lang="it-IT" sz="2000"/>
              <a:t>Azione insulino-sensibilizzante</a:t>
            </a:r>
          </a:p>
          <a:p>
            <a:endParaRPr lang="it-IT" sz="2000"/>
          </a:p>
          <a:p>
            <a:r>
              <a:rPr lang="it-IT" sz="2000"/>
              <a:t>Azione anti-infiammatoria</a:t>
            </a:r>
          </a:p>
        </p:txBody>
      </p:sp>
      <p:pic>
        <p:nvPicPr>
          <p:cNvPr id="7172" name="Picture 4" descr="Cardo mariano: proprietà e benefici - Coohesion.com">
            <a:extLst>
              <a:ext uri="{FF2B5EF4-FFF2-40B4-BE49-F238E27FC236}">
                <a16:creationId xmlns:a16="http://schemas.microsoft.com/office/drawing/2014/main" id="{9616FDAC-6E69-AC8D-3BE0-C04A408A4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88" r="8734" b="1"/>
          <a:stretch>
            <a:fillRect/>
          </a:stretch>
        </p:blipFill>
        <p:spPr bwMode="auto">
          <a:xfrm>
            <a:off x="5909992" y="2484255"/>
            <a:ext cx="5148936" cy="3714244"/>
          </a:xfrm>
          <a:prstGeom prst="rect">
            <a:avLst/>
          </a:prstGeom>
          <a:noFill/>
          <a:extLst>
            <a:ext uri="{909E8E84-426E-40DD-AFC4-6F175D3DCCD1}">
              <a14:hiddenFill xmlns:a14="http://schemas.microsoft.com/office/drawing/2010/main">
                <a:solidFill>
                  <a:srgbClr val="FFFFFF"/>
                </a:solidFill>
              </a14:hiddenFill>
            </a:ext>
          </a:extLst>
        </p:spPr>
      </p:pic>
      <p:sp>
        <p:nvSpPr>
          <p:cNvPr id="7192" name="Rectangle 719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5014" y="2313047"/>
            <a:ext cx="781700" cy="152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55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427" y="386930"/>
            <a:ext cx="9234295" cy="1188950"/>
          </a:xfrm>
        </p:spPr>
        <p:txBody>
          <a:bodyPr anchor="b">
            <a:normAutofit/>
          </a:bodyPr>
          <a:lstStyle/>
          <a:p>
            <a:r>
              <a:rPr lang="it-IT" sz="5300"/>
              <a:t>Grazie per l'attenzione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1169201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453" y="2599509"/>
            <a:ext cx="10141026" cy="3435531"/>
          </a:xfrm>
        </p:spPr>
        <p:txBody>
          <a:bodyPr anchor="ctr">
            <a:normAutofit/>
          </a:bodyPr>
          <a:lstStyle/>
          <a:p>
            <a:r>
              <a:rPr lang="it-IT" sz="2400" dirty="0"/>
              <a:t>Per ulteriori informazioni:</a:t>
            </a:r>
          </a:p>
          <a:p>
            <a:r>
              <a:rPr lang="it-IT" sz="2400" dirty="0"/>
              <a:t>🌐 </a:t>
            </a:r>
            <a:r>
              <a:rPr lang="it-IT" sz="2400" dirty="0" err="1"/>
              <a:t>www.saluteeducazione.it</a:t>
            </a:r>
            <a:endParaRPr lang="it-IT" sz="2400" dirty="0"/>
          </a:p>
          <a:p>
            <a:r>
              <a:rPr lang="it-IT" sz="2400" dirty="0"/>
              <a:t>📝 Ministero della Salute</a:t>
            </a:r>
          </a:p>
          <a:p>
            <a:r>
              <a:rPr lang="it-IT" sz="2400" dirty="0"/>
              <a:t>https://</a:t>
            </a:r>
            <a:r>
              <a:rPr lang="it-IT" sz="2400" dirty="0" err="1"/>
              <a:t>aemmedi.it</a:t>
            </a:r>
            <a:r>
              <a:rPr lang="it-IT" sz="2400" dirty="0"/>
              <a:t>/sezione/prevenzione-e-screening/</a:t>
            </a:r>
          </a:p>
        </p:txBody>
      </p:sp>
      <p:sp>
        <p:nvSpPr>
          <p:cNvPr id="4" name="CasellaDiTesto 3">
            <a:extLst>
              <a:ext uri="{FF2B5EF4-FFF2-40B4-BE49-F238E27FC236}">
                <a16:creationId xmlns:a16="http://schemas.microsoft.com/office/drawing/2014/main" id="{5752D154-96ED-F70E-E285-C23C0EF39F26}"/>
              </a:ext>
            </a:extLst>
          </p:cNvPr>
          <p:cNvSpPr txBox="1"/>
          <p:nvPr/>
        </p:nvSpPr>
        <p:spPr>
          <a:xfrm>
            <a:off x="3717125" y="2753945"/>
            <a:ext cx="3416897" cy="461665"/>
          </a:xfrm>
          <a:prstGeom prst="rect">
            <a:avLst/>
          </a:prstGeom>
          <a:noFill/>
        </p:spPr>
        <p:txBody>
          <a:bodyPr wrap="none" rtlCol="0">
            <a:spAutoFit/>
          </a:bodyPr>
          <a:lstStyle/>
          <a:p>
            <a:r>
              <a:rPr lang="it-IT" sz="2400" dirty="0" err="1"/>
              <a:t>chiara.dilorenzo@unimi.it</a:t>
            </a:r>
            <a:endParaRPr lang="it-IT"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019D635-C42E-13AA-AB55-0E9D896EF6CF}"/>
              </a:ext>
            </a:extLst>
          </p:cNvPr>
          <p:cNvSpPr>
            <a:spLocks noGrp="1"/>
          </p:cNvSpPr>
          <p:nvPr>
            <p:ph type="title"/>
          </p:nvPr>
        </p:nvSpPr>
        <p:spPr>
          <a:xfrm>
            <a:off x="638715" y="639193"/>
            <a:ext cx="3570880" cy="3573516"/>
          </a:xfrm>
        </p:spPr>
        <p:txBody>
          <a:bodyPr vert="horz" lIns="91440" tIns="45720" rIns="91440" bIns="45720" rtlCol="0" anchor="b">
            <a:normAutofit/>
          </a:bodyPr>
          <a:lstStyle/>
          <a:p>
            <a:pPr algn="l" defTabSz="914400">
              <a:lnSpc>
                <a:spcPct val="90000"/>
              </a:lnSpc>
            </a:pPr>
            <a:r>
              <a:rPr lang="en-US" sz="5400" kern="1200" dirty="0">
                <a:solidFill>
                  <a:schemeClr val="tx1"/>
                </a:solidFill>
                <a:latin typeface="+mj-lt"/>
                <a:ea typeface="+mj-ea"/>
                <a:cs typeface="+mj-cs"/>
              </a:rPr>
              <a:t>Il </a:t>
            </a:r>
            <a:r>
              <a:rPr lang="en-US" sz="5400" kern="1200" dirty="0" err="1">
                <a:solidFill>
                  <a:schemeClr val="tx1"/>
                </a:solidFill>
                <a:latin typeface="+mj-lt"/>
                <a:ea typeface="+mj-ea"/>
                <a:cs typeface="+mj-cs"/>
              </a:rPr>
              <a:t>diabete</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è</a:t>
            </a:r>
            <a:r>
              <a:rPr lang="en-US" sz="5400" kern="1200" dirty="0">
                <a:solidFill>
                  <a:schemeClr val="tx1"/>
                </a:solidFill>
                <a:latin typeface="+mj-lt"/>
                <a:ea typeface="+mj-ea"/>
                <a:cs typeface="+mj-cs"/>
              </a:rPr>
              <a:t> un killer </a:t>
            </a:r>
            <a:r>
              <a:rPr lang="en-US" sz="5400" kern="1200" dirty="0" err="1">
                <a:solidFill>
                  <a:schemeClr val="tx1"/>
                </a:solidFill>
                <a:latin typeface="+mj-lt"/>
                <a:ea typeface="+mj-ea"/>
                <a:cs typeface="+mj-cs"/>
              </a:rPr>
              <a:t>silenzioso</a:t>
            </a:r>
            <a:endParaRPr lang="en-US" sz="5400" kern="1200" dirty="0">
              <a:solidFill>
                <a:schemeClr val="tx1"/>
              </a:solidFill>
              <a:latin typeface="+mj-lt"/>
              <a:ea typeface="+mj-ea"/>
              <a:cs typeface="+mj-cs"/>
            </a:endParaRPr>
          </a:p>
        </p:txBody>
      </p:sp>
      <p:sp>
        <p:nvSpPr>
          <p:cNvPr id="410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4409267"/>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iabete tipo 2: sintomi iniziali e i 10 segnali chiave">
            <a:extLst>
              <a:ext uri="{FF2B5EF4-FFF2-40B4-BE49-F238E27FC236}">
                <a16:creationId xmlns:a16="http://schemas.microsoft.com/office/drawing/2014/main" id="{039C1818-2B9C-B950-E29E-1057B32B0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00662" y="471487"/>
            <a:ext cx="5915025" cy="59150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4A3266F-5268-1837-4E56-FAFD211BFC05}"/>
              </a:ext>
            </a:extLst>
          </p:cNvPr>
          <p:cNvSpPr txBox="1"/>
          <p:nvPr/>
        </p:nvSpPr>
        <p:spPr>
          <a:xfrm>
            <a:off x="5300663" y="5800725"/>
            <a:ext cx="5915025" cy="685800"/>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360598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771" y="639520"/>
            <a:ext cx="3428107" cy="1719072"/>
          </a:xfrm>
        </p:spPr>
        <p:txBody>
          <a:bodyPr anchor="b">
            <a:normAutofit/>
          </a:bodyPr>
          <a:lstStyle/>
          <a:p>
            <a:r>
              <a:rPr lang="it-IT" sz="4100"/>
              <a:t>Epidemiologia</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573756"/>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771" y="2807208"/>
            <a:ext cx="3428107" cy="3410712"/>
          </a:xfrm>
        </p:spPr>
        <p:txBody>
          <a:bodyPr anchor="t">
            <a:normAutofit/>
          </a:bodyPr>
          <a:lstStyle/>
          <a:p>
            <a:r>
              <a:rPr lang="it-IT" sz="2200" dirty="0"/>
              <a:t>Oltre 3 milioni di italiani sono affetti da diabete</a:t>
            </a:r>
          </a:p>
          <a:p>
            <a:r>
              <a:rPr lang="it-IT" sz="2200" dirty="0"/>
              <a:t>Sedentarietà e obesità sono principali fattori di rischio</a:t>
            </a:r>
          </a:p>
        </p:txBody>
      </p:sp>
      <p:pic>
        <p:nvPicPr>
          <p:cNvPr id="2050" name="Picture 2" descr="QUASI 4 MILIONI LE DONNE COINVOLTE OGNI GIORNO CON IL DIABETE IN ITALIA -  Salute H24">
            <a:extLst>
              <a:ext uri="{FF2B5EF4-FFF2-40B4-BE49-F238E27FC236}">
                <a16:creationId xmlns:a16="http://schemas.microsoft.com/office/drawing/2014/main" id="{175428D5-61EF-C1CC-52BB-DC0329E670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3083" y="978817"/>
            <a:ext cx="6901923" cy="4900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239" y="348865"/>
            <a:ext cx="10041408" cy="877729"/>
          </a:xfrm>
        </p:spPr>
        <p:txBody>
          <a:bodyPr anchor="ctr">
            <a:normAutofit/>
          </a:bodyPr>
          <a:lstStyle/>
          <a:p>
            <a:r>
              <a:rPr lang="it-IT" sz="4000">
                <a:solidFill>
                  <a:srgbClr val="FFFFFF"/>
                </a:solidFill>
              </a:rPr>
              <a:t>Ruolo dell'Alimentazione</a:t>
            </a:r>
          </a:p>
        </p:txBody>
      </p:sp>
      <p:graphicFrame>
        <p:nvGraphicFramePr>
          <p:cNvPr id="5" name="Content Placeholder 2">
            <a:extLst>
              <a:ext uri="{FF2B5EF4-FFF2-40B4-BE49-F238E27FC236}">
                <a16:creationId xmlns:a16="http://schemas.microsoft.com/office/drawing/2014/main" id="{601B7871-91E1-8B9F-6A20-35F7438D35F8}"/>
              </a:ext>
            </a:extLst>
          </p:cNvPr>
          <p:cNvGraphicFramePr>
            <a:graphicFrameLocks noGrp="1"/>
          </p:cNvGraphicFramePr>
          <p:nvPr>
            <p:ph idx="1"/>
            <p:extLst>
              <p:ext uri="{D42A27DB-BD31-4B8C-83A1-F6EECF244321}">
                <p14:modId xmlns:p14="http://schemas.microsoft.com/office/powerpoint/2010/main" val="375970310"/>
              </p:ext>
            </p:extLst>
          </p:nvPr>
        </p:nvGraphicFramePr>
        <p:xfrm>
          <a:off x="643888" y="2112579"/>
          <a:ext cx="10924983"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a:extLst>
              <a:ext uri="{FF2B5EF4-FFF2-40B4-BE49-F238E27FC236}">
                <a16:creationId xmlns:a16="http://schemas.microsoft.com/office/drawing/2014/main" id="{E12C8448-3B52-C06E-81E5-A8B3ED5699A3}"/>
              </a:ext>
            </a:extLst>
          </p:cNvPr>
          <p:cNvSpPr txBox="1"/>
          <p:nvPr/>
        </p:nvSpPr>
        <p:spPr>
          <a:xfrm>
            <a:off x="4140639" y="6269526"/>
            <a:ext cx="3907545" cy="400110"/>
          </a:xfrm>
          <a:prstGeom prst="rect">
            <a:avLst/>
          </a:prstGeom>
          <a:noFill/>
        </p:spPr>
        <p:txBody>
          <a:bodyPr wrap="none" rtlCol="0">
            <a:spAutoFit/>
          </a:bodyPr>
          <a:lstStyle/>
          <a:p>
            <a:r>
              <a:rPr lang="it-IT" sz="2000" b="1" dirty="0"/>
              <a:t>IL DIABETE NON E’ IRREVERSIBILE!!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1E9195E-7166-4E1A-79B8-5084EB804528}"/>
              </a:ext>
            </a:extLst>
          </p:cNvPr>
          <p:cNvSpPr>
            <a:spLocks noGrp="1"/>
          </p:cNvSpPr>
          <p:nvPr>
            <p:ph type="title"/>
          </p:nvPr>
        </p:nvSpPr>
        <p:spPr>
          <a:xfrm>
            <a:off x="315386" y="1088136"/>
            <a:ext cx="4022312" cy="1719072"/>
          </a:xfrm>
        </p:spPr>
        <p:txBody>
          <a:bodyPr anchor="b">
            <a:noAutofit/>
          </a:bodyPr>
          <a:lstStyle/>
          <a:p>
            <a:pPr>
              <a:lnSpc>
                <a:spcPct val="90000"/>
              </a:lnSpc>
            </a:pPr>
            <a:r>
              <a:rPr lang="it-IT" sz="4000" dirty="0"/>
              <a:t>La dieta non è privazione, ma stile di vita</a:t>
            </a:r>
            <a:br>
              <a:rPr lang="it-IT" sz="4000" dirty="0"/>
            </a:br>
            <a:endParaRPr lang="it-IT" sz="4000" dirty="0"/>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573756"/>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02E2305-09AF-880B-AF88-74156BC24AA8}"/>
              </a:ext>
            </a:extLst>
          </p:cNvPr>
          <p:cNvSpPr>
            <a:spLocks noGrp="1"/>
          </p:cNvSpPr>
          <p:nvPr>
            <p:ph idx="1"/>
          </p:nvPr>
        </p:nvSpPr>
        <p:spPr>
          <a:xfrm>
            <a:off x="630771" y="2807208"/>
            <a:ext cx="3428107" cy="3410712"/>
          </a:xfrm>
        </p:spPr>
        <p:txBody>
          <a:bodyPr anchor="t">
            <a:normAutofit/>
          </a:bodyPr>
          <a:lstStyle/>
          <a:p>
            <a:r>
              <a:rPr lang="it-IT" sz="2200"/>
              <a:t>Modeste perdite di peso, intorno al 5-10 % del peso iniziale, si accompagnano a sensibile riduzione del livello della glicemia per miglioramento della sensibilità periferica all’insulina</a:t>
            </a:r>
          </a:p>
        </p:txBody>
      </p:sp>
      <p:pic>
        <p:nvPicPr>
          <p:cNvPr id="5" name="Immagine 4">
            <a:extLst>
              <a:ext uri="{FF2B5EF4-FFF2-40B4-BE49-F238E27FC236}">
                <a16:creationId xmlns:a16="http://schemas.microsoft.com/office/drawing/2014/main" id="{ECDC7B75-74B5-4DE0-A3C2-B1FFA2D67D2F}"/>
              </a:ext>
            </a:extLst>
          </p:cNvPr>
          <p:cNvPicPr>
            <a:picLocks noChangeAspect="1"/>
          </p:cNvPicPr>
          <p:nvPr/>
        </p:nvPicPr>
        <p:blipFill>
          <a:blip r:embed="rId2"/>
          <a:stretch>
            <a:fillRect/>
          </a:stretch>
        </p:blipFill>
        <p:spPr>
          <a:xfrm>
            <a:off x="4653083" y="1151366"/>
            <a:ext cx="6901923" cy="4555267"/>
          </a:xfrm>
          <a:prstGeom prst="rect">
            <a:avLst/>
          </a:prstGeom>
        </p:spPr>
      </p:pic>
    </p:spTree>
    <p:extLst>
      <p:ext uri="{BB962C8B-B14F-4D97-AF65-F5344CB8AC3E}">
        <p14:creationId xmlns:p14="http://schemas.microsoft.com/office/powerpoint/2010/main" val="195003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8065" y="1418064"/>
            <a:ext cx="6875818" cy="4039692"/>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021" y="2660999"/>
            <a:ext cx="4355594" cy="4037551"/>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1467" y="1638551"/>
            <a:ext cx="6857572" cy="3580468"/>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786" y="1201844"/>
            <a:ext cx="4808302" cy="4087601"/>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9DD7058A-DC9B-A7C0-C962-97C56F843984}"/>
              </a:ext>
            </a:extLst>
          </p:cNvPr>
          <p:cNvSpPr>
            <a:spLocks noGrp="1"/>
          </p:cNvSpPr>
          <p:nvPr>
            <p:ph type="title"/>
          </p:nvPr>
        </p:nvSpPr>
        <p:spPr>
          <a:xfrm>
            <a:off x="659869" y="2767106"/>
            <a:ext cx="2880077" cy="3071906"/>
          </a:xfrm>
        </p:spPr>
        <p:txBody>
          <a:bodyPr vert="horz" lIns="91440" tIns="45720" rIns="91440" bIns="45720" rtlCol="0" anchor="t">
            <a:normAutofit/>
          </a:bodyPr>
          <a:lstStyle/>
          <a:p>
            <a:pPr algn="l" defTabSz="914400">
              <a:lnSpc>
                <a:spcPct val="90000"/>
              </a:lnSpc>
            </a:pPr>
            <a:r>
              <a:rPr lang="en-US" sz="4000" kern="1200">
                <a:solidFill>
                  <a:srgbClr val="FFFFFF"/>
                </a:solidFill>
                <a:latin typeface="+mj-lt"/>
                <a:ea typeface="+mj-ea"/>
                <a:cs typeface="+mj-cs"/>
              </a:rPr>
              <a:t>La piramide alimentare del diabetico</a:t>
            </a:r>
          </a:p>
        </p:txBody>
      </p:sp>
      <p:pic>
        <p:nvPicPr>
          <p:cNvPr id="5" name="Segnaposto contenuto 4">
            <a:extLst>
              <a:ext uri="{FF2B5EF4-FFF2-40B4-BE49-F238E27FC236}">
                <a16:creationId xmlns:a16="http://schemas.microsoft.com/office/drawing/2014/main" id="{1A5E2940-DE63-8503-E582-E04943161C6C}"/>
              </a:ext>
            </a:extLst>
          </p:cNvPr>
          <p:cNvPicPr>
            <a:picLocks noGrp="1" noChangeAspect="1"/>
          </p:cNvPicPr>
          <p:nvPr>
            <p:ph idx="1"/>
          </p:nvPr>
        </p:nvPicPr>
        <p:blipFill>
          <a:blip r:embed="rId2"/>
          <a:stretch>
            <a:fillRect/>
          </a:stretch>
        </p:blipFill>
        <p:spPr>
          <a:xfrm>
            <a:off x="4928464" y="467208"/>
            <a:ext cx="6369447" cy="5923584"/>
          </a:xfrm>
          <a:prstGeom prst="rect">
            <a:avLst/>
          </a:prstGeom>
        </p:spPr>
      </p:pic>
    </p:spTree>
    <p:extLst>
      <p:ext uri="{BB962C8B-B14F-4D97-AF65-F5344CB8AC3E}">
        <p14:creationId xmlns:p14="http://schemas.microsoft.com/office/powerpoint/2010/main" val="1528314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4921</TotalTime>
  <Words>1481</Words>
  <Application>Microsoft Macintosh PowerPoint</Application>
  <PresentationFormat>Personalizzato</PresentationFormat>
  <Paragraphs>201</Paragraphs>
  <Slides>41</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41</vt:i4>
      </vt:variant>
    </vt:vector>
  </HeadingPairs>
  <TitlesOfParts>
    <vt:vector size="44" baseType="lpstr">
      <vt:lpstr>Arial</vt:lpstr>
      <vt:lpstr>Calibri</vt:lpstr>
      <vt:lpstr>Office Theme</vt:lpstr>
      <vt:lpstr>Dieta e Diabete di Tipo 2</vt:lpstr>
      <vt:lpstr>Il Diabete di Tipo 2</vt:lpstr>
      <vt:lpstr>Il Diabete di Tipo 2</vt:lpstr>
      <vt:lpstr>Diabete: primi sintomi</vt:lpstr>
      <vt:lpstr>Il diabete è un killer silenzioso</vt:lpstr>
      <vt:lpstr>Epidemiologia</vt:lpstr>
      <vt:lpstr>Ruolo dell'Alimentazione</vt:lpstr>
      <vt:lpstr>La dieta non è privazione, ma stile di vita </vt:lpstr>
      <vt:lpstr>La piramide alimentare del diabetico</vt:lpstr>
      <vt:lpstr>Dalla teoria… alla pratica </vt:lpstr>
      <vt:lpstr>L’attività fisica deve essere parte della terapia</vt:lpstr>
      <vt:lpstr>La dieta</vt:lpstr>
      <vt:lpstr>Orario e composizione dei pasti</vt:lpstr>
      <vt:lpstr>Il controllo glicemico</vt:lpstr>
      <vt:lpstr>Zuccheri semplici e complessi</vt:lpstr>
      <vt:lpstr>Zuccheri complessi speciali: le FIBRE</vt:lpstr>
      <vt:lpstr>Scegliere alimenti con basso e medio indice glicemico</vt:lpstr>
      <vt:lpstr>Indice Glicemico di Alcuni Alimenti</vt:lpstr>
      <vt:lpstr>I dolcificanti…</vt:lpstr>
      <vt:lpstr>PROTEINE</vt:lpstr>
      <vt:lpstr>GRASSI</vt:lpstr>
      <vt:lpstr>ATTENZIONE AGLI ALIMENTI GRASSI!</vt:lpstr>
      <vt:lpstr>Metodi di cottura consigliati</vt:lpstr>
      <vt:lpstr>ALCOLICI</vt:lpstr>
      <vt:lpstr>ESEMPIO DIETA GIORNALIERA</vt:lpstr>
      <vt:lpstr>FALSI MITI</vt:lpstr>
      <vt:lpstr>IL PRANZO FUORI </vt:lpstr>
      <vt:lpstr>IL PRANZO FUORI </vt:lpstr>
      <vt:lpstr>FALSI MITI</vt:lpstr>
      <vt:lpstr>FALSI MITI</vt:lpstr>
      <vt:lpstr>Modelli dietetici alternativi nel diabete</vt:lpstr>
      <vt:lpstr>Dieta DASH</vt:lpstr>
      <vt:lpstr>Dieta DASH</vt:lpstr>
      <vt:lpstr>Digiuno Intermittente</vt:lpstr>
      <vt:lpstr>Integratori alimentari</vt:lpstr>
      <vt:lpstr>ZINCO</vt:lpstr>
      <vt:lpstr>MAGNESIO</vt:lpstr>
      <vt:lpstr>CROMO E CANNELLA</vt:lpstr>
      <vt:lpstr>IL CROMO NEGLI ALIMENTI VIENE ASSORBITO MEGLIO</vt:lpstr>
      <vt:lpstr>Cardo mariano</vt:lpstr>
      <vt:lpstr>Grazie per l'attenzione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Chiara Maria Di Lorenzo</cp:lastModifiedBy>
  <cp:revision>7</cp:revision>
  <dcterms:created xsi:type="dcterms:W3CDTF">2013-01-27T09:14:16Z</dcterms:created>
  <dcterms:modified xsi:type="dcterms:W3CDTF">2025-05-14T08:04:42Z</dcterms:modified>
  <cp:category/>
</cp:coreProperties>
</file>